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trictFirstAndLastChars="0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68" r:id="rId6"/>
    <p:sldId id="270" r:id="rId7"/>
    <p:sldId id="267" r:id="rId8"/>
    <p:sldId id="264" r:id="rId9"/>
    <p:sldId id="262" r:id="rId10"/>
    <p:sldId id="259" r:id="rId11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pitchFamily="-2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90E"/>
    <a:srgbClr val="000099"/>
    <a:srgbClr val="0066FF"/>
    <a:srgbClr val="C99700"/>
    <a:srgbClr val="002855"/>
    <a:srgbClr val="DDDDDD"/>
    <a:srgbClr val="CCFFFF"/>
    <a:srgbClr val="00FFCC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513" autoAdjust="0"/>
  </p:normalViewPr>
  <p:slideViewPr>
    <p:cSldViewPr snapToGrid="0" snapToObjects="1">
      <p:cViewPr varScale="1">
        <p:scale>
          <a:sx n="91" d="100"/>
          <a:sy n="91" d="100"/>
        </p:scale>
        <p:origin x="21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 title slide image graphic-B2.jpg.jpe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"/>
            <a:ext cx="9144000" cy="6758609"/>
          </a:xfrm>
          <a:prstGeom prst="rect">
            <a:avLst/>
          </a:prstGeom>
        </p:spPr>
      </p:pic>
      <p:sp>
        <p:nvSpPr>
          <p:cNvPr id="4127" name="Rectangle 31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94353" y="2816237"/>
            <a:ext cx="7010400" cy="478439"/>
          </a:xfrm>
        </p:spPr>
        <p:txBody>
          <a:bodyPr/>
          <a:lstStyle>
            <a:lvl1pPr>
              <a:defRPr b="0" cap="all" baseline="0">
                <a:solidFill>
                  <a:srgbClr val="002855"/>
                </a:solidFill>
              </a:defRPr>
            </a:lvl1pPr>
          </a:lstStyle>
          <a:p>
            <a:r>
              <a:rPr lang="en-US" dirty="0" smtClean="0"/>
              <a:t>FIRST PART OF TITLE</a:t>
            </a:r>
            <a:endParaRPr lang="en-US" dirty="0"/>
          </a:p>
        </p:txBody>
      </p:sp>
      <p:sp>
        <p:nvSpPr>
          <p:cNvPr id="4128" name="Rectangle 3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94353" y="3950685"/>
            <a:ext cx="7010400" cy="747123"/>
          </a:xfrm>
        </p:spPr>
        <p:txBody>
          <a:bodyPr/>
          <a:lstStyle>
            <a:lvl1pPr marL="0" indent="0">
              <a:buFontTx/>
              <a:buNone/>
              <a:defRPr sz="1600" b="0" cap="all"/>
            </a:lvl1pPr>
          </a:lstStyle>
          <a:p>
            <a:r>
              <a:rPr lang="en-US" dirty="0" smtClean="0"/>
              <a:t>ADDITIONAL SUBTITLE IF NEEDED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599"/>
            <a:ext cx="8229600" cy="8429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5103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8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5103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8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3008313" cy="857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5483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78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26025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0"/>
            <a:ext cx="5486400" cy="3886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9276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 slide page background-2.jp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791"/>
            <a:ext cx="9144000" cy="6758609"/>
          </a:xfrm>
          <a:prstGeom prst="rect">
            <a:avLst/>
          </a:prstGeom>
        </p:spPr>
      </p:pic>
      <p:sp>
        <p:nvSpPr>
          <p:cNvPr id="1027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31"/>
          <p:cNvSpPr txBox="1">
            <a:spLocks noChangeArrowheads="1"/>
          </p:cNvSpPr>
          <p:nvPr userDrawn="1"/>
        </p:nvSpPr>
        <p:spPr bwMode="auto">
          <a:xfrm>
            <a:off x="1536610" y="150966"/>
            <a:ext cx="7010400" cy="478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0" baseline="0">
                <a:solidFill>
                  <a:srgbClr val="002855"/>
                </a:solidFill>
                <a:latin typeface="Lucida Sans"/>
                <a:ea typeface="+mj-ea"/>
                <a:cs typeface="Lucida San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9pPr>
          </a:lstStyle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cap="all" baseline="0" dirty="0" smtClean="0">
                <a:solidFill>
                  <a:srgbClr val="C99700"/>
                </a:solidFill>
                <a:latin typeface="Calibri" panose="020F0502020204030204" pitchFamily="34" charset="0"/>
              </a:rPr>
              <a:t>Your unit name here </a:t>
            </a:r>
            <a:r>
              <a:rPr lang="en-US" sz="1200" cap="all" baseline="0" dirty="0" smtClean="0">
                <a:solidFill>
                  <a:srgbClr val="C99700"/>
                </a:solidFill>
                <a:latin typeface="Calibri" panose="020F0502020204030204" pitchFamily="34" charset="0"/>
              </a:rPr>
              <a:t>(edit slide master – under ‘View’ tab)</a:t>
            </a:r>
            <a:endParaRPr lang="en-US" sz="1200" cap="all" baseline="0" dirty="0">
              <a:solidFill>
                <a:srgbClr val="C99700"/>
              </a:solidFill>
              <a:latin typeface="Calibri" panose="020F050202020403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i="0">
          <a:solidFill>
            <a:srgbClr val="C2990E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2990E"/>
          </a:solidFill>
          <a:latin typeface="Verdana" pitchFamily="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206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Calibri" panose="020F0502020204030204" pitchFamily="34" charset="0"/>
          <a:ea typeface="ＭＳ Ｐゴシック" pitchFamily="-28" charset="-128"/>
          <a:cs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Calibri" panose="020F0502020204030204" pitchFamily="34" charset="0"/>
          <a:ea typeface="ＭＳ Ｐゴシック" pitchFamily="-28" charset="-128"/>
          <a:cs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Calibri" panose="020F0502020204030204" pitchFamily="34" charset="0"/>
          <a:ea typeface="ＭＳ Ｐゴシック" pitchFamily="-28" charset="-128"/>
          <a:cs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Calibri" panose="020F0502020204030204" pitchFamily="34" charset="0"/>
          <a:ea typeface="ＭＳ Ｐゴシック" pitchFamily="-28" charset="-128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rgbClr val="00206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353" y="2816237"/>
            <a:ext cx="7603716" cy="478439"/>
          </a:xfrm>
        </p:spPr>
        <p:txBody>
          <a:bodyPr/>
          <a:lstStyle/>
          <a:p>
            <a:r>
              <a:rPr lang="en-US" dirty="0" smtClean="0"/>
              <a:t>Insert Title of </a:t>
            </a:r>
            <a:r>
              <a:rPr lang="en-US" dirty="0" smtClean="0"/>
              <a:t>Campus Research Core Facility (CRCF)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Name, Director</a:t>
            </a:r>
          </a:p>
          <a:p>
            <a:r>
              <a:rPr lang="en-US" dirty="0" smtClean="0"/>
              <a:t>date </a:t>
            </a:r>
            <a:r>
              <a:rPr lang="en-US" dirty="0" smtClean="0"/>
              <a:t>of </a:t>
            </a:r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6" name="Rectangle 31"/>
          <p:cNvSpPr txBox="1">
            <a:spLocks noChangeArrowheads="1"/>
          </p:cNvSpPr>
          <p:nvPr/>
        </p:nvSpPr>
        <p:spPr bwMode="auto">
          <a:xfrm>
            <a:off x="594353" y="3294676"/>
            <a:ext cx="7010400" cy="478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0" baseline="0">
                <a:solidFill>
                  <a:srgbClr val="002855"/>
                </a:solidFill>
                <a:latin typeface="Lucida Sans"/>
                <a:ea typeface="+mj-ea"/>
                <a:cs typeface="Lucida San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2990E"/>
                </a:solidFill>
                <a:latin typeface="Verdana" pitchFamily="1" charset="0"/>
              </a:defRPr>
            </a:lvl9pPr>
          </a:lstStyle>
          <a:p>
            <a:r>
              <a:rPr lang="en-US" cap="all" dirty="0" smtClean="0">
                <a:solidFill>
                  <a:srgbClr val="C99700"/>
                </a:solidFill>
                <a:latin typeface="Calibri" panose="020F0502020204030204" pitchFamily="34" charset="0"/>
              </a:rPr>
              <a:t>SECOND PART OF TITLE</a:t>
            </a:r>
            <a:endParaRPr lang="en-US" cap="all" dirty="0">
              <a:solidFill>
                <a:srgbClr val="C997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32"/>
          <p:cNvSpPr txBox="1">
            <a:spLocks noChangeArrowheads="1"/>
          </p:cNvSpPr>
          <p:nvPr/>
        </p:nvSpPr>
        <p:spPr bwMode="auto">
          <a:xfrm>
            <a:off x="594353" y="4697808"/>
            <a:ext cx="7740350" cy="175411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1600" b="0">
                <a:solidFill>
                  <a:srgbClr val="002062"/>
                </a:solidFill>
                <a:latin typeface="Lucida Sans"/>
                <a:ea typeface="+mn-ea"/>
                <a:cs typeface="Lucida San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Lucida Sans"/>
                <a:ea typeface="ＭＳ Ｐゴシック" pitchFamily="-28" charset="-128"/>
                <a:cs typeface="Lucida San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Lucida Sans"/>
                <a:ea typeface="ＭＳ Ｐゴシック" pitchFamily="-28" charset="-128"/>
                <a:cs typeface="Lucida San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Lucida Sans"/>
                <a:ea typeface="ＭＳ Ｐゴシック" pitchFamily="-28" charset="-128"/>
                <a:cs typeface="Lucida San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Lucida Sans"/>
                <a:ea typeface="ＭＳ Ｐゴシック" pitchFamily="-28" charset="-128"/>
                <a:cs typeface="Lucida San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rgbClr val="002062"/>
                </a:solidFill>
                <a:latin typeface="+mn-lt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en-US" sz="1400" dirty="0">
                <a:latin typeface="Calibri" panose="020F0502020204030204" pitchFamily="34" charset="0"/>
              </a:rPr>
              <a:t>Please note: This PowerPoint template is provided for your convenience. If you choose, you may instead </a:t>
            </a:r>
            <a:r>
              <a:rPr lang="en-CA" sz="1400" dirty="0" smtClean="0">
                <a:latin typeface="Calibri" panose="020F0502020204030204" pitchFamily="34" charset="0"/>
              </a:rPr>
              <a:t>utilize </a:t>
            </a:r>
            <a:r>
              <a:rPr lang="en-CA" sz="1400" dirty="0" smtClean="0">
                <a:latin typeface="Calibri" panose="020F0502020204030204" pitchFamily="34" charset="0"/>
              </a:rPr>
              <a:t>an alternate slide deck. </a:t>
            </a:r>
          </a:p>
          <a:p>
            <a:pPr>
              <a:spcBef>
                <a:spcPct val="0"/>
              </a:spcBef>
              <a:defRPr/>
            </a:pPr>
            <a:endParaRPr lang="en-CA" sz="1400" dirty="0"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CA" sz="1400" dirty="0" smtClean="0">
                <a:latin typeface="Calibri" panose="020F0502020204030204" pitchFamily="34" charset="0"/>
              </a:rPr>
              <a:t>Keep in mind that p</a:t>
            </a:r>
            <a:r>
              <a:rPr lang="en-CA" sz="1400" dirty="0" smtClean="0">
                <a:latin typeface="Calibri" panose="020F0502020204030204" pitchFamily="34" charset="0"/>
              </a:rPr>
              <a:t>resentations to request ACCD support are no more than 15 </a:t>
            </a:r>
            <a:r>
              <a:rPr lang="en-CA" sz="1400" dirty="0" err="1" smtClean="0">
                <a:latin typeface="Calibri" panose="020F0502020204030204" pitchFamily="34" charset="0"/>
              </a:rPr>
              <a:t>mins</a:t>
            </a:r>
            <a:r>
              <a:rPr lang="en-CA" sz="1400" dirty="0" smtClean="0">
                <a:latin typeface="Calibri" panose="020F0502020204030204" pitchFamily="34" charset="0"/>
              </a:rPr>
              <a:t> in length, possibly less. </a:t>
            </a:r>
          </a:p>
          <a:p>
            <a:pPr>
              <a:spcBef>
                <a:spcPct val="0"/>
              </a:spcBef>
              <a:defRPr/>
            </a:pPr>
            <a:endParaRPr lang="en-CA" sz="1400" dirty="0"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CA" sz="1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Usage information in slide 10 is required by ACCD.</a:t>
            </a:r>
            <a:endParaRPr lang="en-US" sz="1200" cap="all" dirty="0" smtClean="0">
              <a:latin typeface="Calibri" panose="020F0502020204030204" pitchFamily="34" charset="0"/>
            </a:endParaRPr>
          </a:p>
          <a:p>
            <a:endParaRPr lang="en-US" sz="1200" cap="all" dirty="0">
              <a:solidFill>
                <a:srgbClr val="C997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43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  <a:r>
              <a:rPr lang="en-US" dirty="0" smtClean="0"/>
              <a:t>slide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41358"/>
            <a:ext cx="7772400" cy="4267200"/>
          </a:xfrm>
        </p:spPr>
        <p:txBody>
          <a:bodyPr/>
          <a:lstStyle/>
          <a:p>
            <a:r>
              <a:rPr lang="en-US" dirty="0" smtClean="0"/>
              <a:t>Any additional information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303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CRCF Overview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history</a:t>
            </a:r>
          </a:p>
          <a:p>
            <a:r>
              <a:rPr lang="en-US" dirty="0" smtClean="0"/>
              <a:t>Unit </a:t>
            </a:r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Service to research community</a:t>
            </a:r>
          </a:p>
          <a:p>
            <a:pPr lvl="1"/>
            <a:r>
              <a:rPr lang="en-US" dirty="0" smtClean="0"/>
              <a:t>Education/outreach </a:t>
            </a:r>
            <a:r>
              <a:rPr lang="en-US" dirty="0"/>
              <a:t>activities</a:t>
            </a:r>
          </a:p>
          <a:p>
            <a:pPr lvl="1"/>
            <a:r>
              <a:rPr lang="en-US" dirty="0"/>
              <a:t>Student training opportunities</a:t>
            </a:r>
          </a:p>
          <a:p>
            <a:r>
              <a:rPr lang="en-US" dirty="0" smtClean="0"/>
              <a:t>Most </a:t>
            </a:r>
            <a:r>
              <a:rPr lang="en-US" dirty="0"/>
              <a:t>recent </a:t>
            </a:r>
            <a:r>
              <a:rPr lang="en-US" dirty="0" smtClean="0"/>
              <a:t>accomplishments</a:t>
            </a:r>
          </a:p>
          <a:p>
            <a:pPr lvl="1"/>
            <a:r>
              <a:rPr lang="en-US" dirty="0" smtClean="0"/>
              <a:t>Scientific contributions</a:t>
            </a:r>
          </a:p>
          <a:p>
            <a:pPr lvl="1"/>
            <a:r>
              <a:rPr lang="en-US" dirty="0" smtClean="0"/>
              <a:t>Grant proposals</a:t>
            </a:r>
          </a:p>
          <a:p>
            <a:pPr lvl="1"/>
            <a:r>
              <a:rPr lang="en-US" dirty="0" smtClean="0"/>
              <a:t>Papers published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i="1" dirty="0" smtClean="0"/>
              <a:t>(if necessary, use more than one slide)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1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CRCF Overview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impact to UC Davis</a:t>
            </a:r>
            <a:r>
              <a:rPr lang="en-US" dirty="0" smtClean="0"/>
              <a:t> (and elsewhere)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ow does this unit fit </a:t>
            </a:r>
            <a:r>
              <a:rPr lang="en-US" dirty="0"/>
              <a:t>in with existing units and </a:t>
            </a:r>
            <a:r>
              <a:rPr lang="en-US" dirty="0" smtClean="0"/>
              <a:t>programs (on and off campus)?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085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</a:t>
            </a:r>
            <a:r>
              <a:rPr lang="en-US" dirty="0" smtClean="0"/>
              <a:t>CRCF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/>
              <a:t>Organizational structure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Is there an advisory board?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832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Current CRCF Equipment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your currently capabilities? </a:t>
            </a:r>
            <a:r>
              <a:rPr lang="en-US" i="1" dirty="0" smtClean="0"/>
              <a:t>(if not identified earlier)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062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439" y="804746"/>
            <a:ext cx="7772400" cy="838200"/>
          </a:xfrm>
        </p:spPr>
        <p:txBody>
          <a:bodyPr/>
          <a:lstStyle/>
          <a:p>
            <a:r>
              <a:rPr lang="en-US" dirty="0" smtClean="0"/>
              <a:t>Unit Budget Summary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430400"/>
              </p:ext>
            </p:extLst>
          </p:nvPr>
        </p:nvGraphicFramePr>
        <p:xfrm>
          <a:off x="451943" y="1698825"/>
          <a:ext cx="8418786" cy="41383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719">
                  <a:extLst>
                    <a:ext uri="{9D8B030D-6E8A-4147-A177-3AD203B41FA5}">
                      <a16:colId xmlns:a16="http://schemas.microsoft.com/office/drawing/2014/main" val="705737062"/>
                    </a:ext>
                  </a:extLst>
                </a:gridCol>
                <a:gridCol w="1972821">
                  <a:extLst>
                    <a:ext uri="{9D8B030D-6E8A-4147-A177-3AD203B41FA5}">
                      <a16:colId xmlns:a16="http://schemas.microsoft.com/office/drawing/2014/main" val="4163935697"/>
                    </a:ext>
                  </a:extLst>
                </a:gridCol>
                <a:gridCol w="1037541">
                  <a:extLst>
                    <a:ext uri="{9D8B030D-6E8A-4147-A177-3AD203B41FA5}">
                      <a16:colId xmlns:a16="http://schemas.microsoft.com/office/drawing/2014/main" val="249480406"/>
                    </a:ext>
                  </a:extLst>
                </a:gridCol>
                <a:gridCol w="1037541">
                  <a:extLst>
                    <a:ext uri="{9D8B030D-6E8A-4147-A177-3AD203B41FA5}">
                      <a16:colId xmlns:a16="http://schemas.microsoft.com/office/drawing/2014/main" val="3329773662"/>
                    </a:ext>
                  </a:extLst>
                </a:gridCol>
                <a:gridCol w="1037541">
                  <a:extLst>
                    <a:ext uri="{9D8B030D-6E8A-4147-A177-3AD203B41FA5}">
                      <a16:colId xmlns:a16="http://schemas.microsoft.com/office/drawing/2014/main" val="2472218048"/>
                    </a:ext>
                  </a:extLst>
                </a:gridCol>
                <a:gridCol w="1037541">
                  <a:extLst>
                    <a:ext uri="{9D8B030D-6E8A-4147-A177-3AD203B41FA5}">
                      <a16:colId xmlns:a16="http://schemas.microsoft.com/office/drawing/2014/main" val="2588025740"/>
                    </a:ext>
                  </a:extLst>
                </a:gridCol>
                <a:gridCol w="1037541">
                  <a:extLst>
                    <a:ext uri="{9D8B030D-6E8A-4147-A177-3AD203B41FA5}">
                      <a16:colId xmlns:a16="http://schemas.microsoft.com/office/drawing/2014/main" val="2793699384"/>
                    </a:ext>
                  </a:extLst>
                </a:gridCol>
                <a:gridCol w="1037541">
                  <a:extLst>
                    <a:ext uri="{9D8B030D-6E8A-4147-A177-3AD203B41FA5}">
                      <a16:colId xmlns:a16="http://schemas.microsoft.com/office/drawing/2014/main" val="2903902796"/>
                    </a:ext>
                  </a:extLst>
                </a:gridCol>
              </a:tblGrid>
              <a:tr h="40996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Budget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FY2014-15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FY2015-16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FY2016-17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FY2017-18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FY2018-19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Year Total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753996"/>
                  </a:ext>
                </a:extLst>
              </a:tr>
              <a:tr h="4099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Grants (identify)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866956"/>
                  </a:ext>
                </a:extLst>
              </a:tr>
              <a:tr h="44868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Recharge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267812"/>
                  </a:ext>
                </a:extLst>
              </a:tr>
              <a:tr h="4099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Campus subsidy </a:t>
                      </a:r>
                      <a:r>
                        <a:rPr lang="en-US" sz="1400" u="none" strike="noStrike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(identify)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30924"/>
                  </a:ext>
                </a:extLst>
              </a:tr>
              <a:tr h="4099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Annual Total Income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424788"/>
                  </a:ext>
                </a:extLst>
              </a:tr>
              <a:tr h="4099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Salaries &amp; benefits (detail)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164915"/>
                  </a:ext>
                </a:extLst>
              </a:tr>
              <a:tr h="4099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Equipment (detail)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99169"/>
                  </a:ext>
                </a:extLst>
              </a:tr>
              <a:tr h="4099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Operations (detail)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682777"/>
                  </a:ext>
                </a:extLst>
              </a:tr>
              <a:tr h="4099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Annual Total Expenses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489440"/>
                  </a:ext>
                </a:extLst>
              </a:tr>
              <a:tr h="4099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Annual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Balance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$XX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0991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 bwMode="auto">
          <a:xfrm>
            <a:off x="3552497" y="1122507"/>
            <a:ext cx="5318232" cy="52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Rows below are suggestions only. You may prefer to use an existing table or more than one slide.</a:t>
            </a:r>
            <a:endParaRPr lang="en-US" sz="14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650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439" y="804746"/>
            <a:ext cx="7772400" cy="838200"/>
          </a:xfrm>
        </p:spPr>
        <p:txBody>
          <a:bodyPr/>
          <a:lstStyle/>
          <a:p>
            <a:r>
              <a:rPr lang="en-US" dirty="0" smtClean="0"/>
              <a:t>Summary of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439" y="1891861"/>
            <a:ext cx="8064575" cy="4581975"/>
          </a:xfrm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What is needed and why</a:t>
            </a:r>
            <a:r>
              <a:rPr lang="en-US" dirty="0" smtClean="0"/>
              <a:t>?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Are any </a:t>
            </a:r>
            <a:r>
              <a:rPr lang="en-US" dirty="0"/>
              <a:t>other entities </a:t>
            </a:r>
            <a:r>
              <a:rPr lang="en-US" dirty="0" smtClean="0"/>
              <a:t>providing </a:t>
            </a:r>
            <a:r>
              <a:rPr lang="en-US" dirty="0"/>
              <a:t>matching </a:t>
            </a:r>
            <a:r>
              <a:rPr lang="en-US" dirty="0" smtClean="0"/>
              <a:t>funds? Does this reduce </a:t>
            </a:r>
            <a:r>
              <a:rPr lang="en-US" dirty="0"/>
              <a:t>the amount being asked of </a:t>
            </a:r>
            <a:r>
              <a:rPr lang="en-US" dirty="0" smtClean="0"/>
              <a:t>ACCD?</a:t>
            </a:r>
            <a:endParaRPr lang="en-US" dirty="0"/>
          </a:p>
          <a:p>
            <a:pPr>
              <a:spcBef>
                <a:spcPct val="0"/>
              </a:spcBef>
            </a:pPr>
            <a:endParaRPr lang="en-US" dirty="0"/>
          </a:p>
          <a:p>
            <a:pPr lvl="1">
              <a:spcBef>
                <a:spcPct val="0"/>
              </a:spcBef>
            </a:pPr>
            <a:endParaRPr lang="en-US" sz="2000" dirty="0"/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002855"/>
                </a:solidFill>
              </a:rPr>
              <a:t>Information </a:t>
            </a:r>
            <a:r>
              <a:rPr lang="en-US" dirty="0">
                <a:solidFill>
                  <a:srgbClr val="002855"/>
                </a:solidFill>
              </a:rPr>
              <a:t>in this section should complement the separate ACCD budget request spreadsheet and address the assessment criteria </a:t>
            </a:r>
            <a:r>
              <a:rPr lang="en-US" dirty="0">
                <a:solidFill>
                  <a:srgbClr val="002060"/>
                </a:solidFill>
              </a:rPr>
              <a:t>identified in the ACCD Guidelines for CRCF Requests on the ACCD website at research.ucdavis.edu/offices/committees/</a:t>
            </a:r>
            <a:r>
              <a:rPr lang="en-US" dirty="0" err="1">
                <a:solidFill>
                  <a:srgbClr val="002060"/>
                </a:solidFill>
              </a:rPr>
              <a:t>accd</a:t>
            </a:r>
            <a:r>
              <a:rPr lang="en-US" dirty="0">
                <a:solidFill>
                  <a:srgbClr val="002060"/>
                </a:solidFill>
              </a:rPr>
              <a:t>. </a:t>
            </a:r>
          </a:p>
          <a:p>
            <a:pPr marL="0" indent="0">
              <a:buNone/>
              <a:defRPr/>
            </a:pPr>
            <a:endParaRPr lang="en-CA" dirty="0">
              <a:solidFill>
                <a:srgbClr val="002855"/>
              </a:solidFill>
            </a:endParaRPr>
          </a:p>
          <a:p>
            <a:pPr marL="0" indent="0">
              <a:buNone/>
              <a:defRPr/>
            </a:pPr>
            <a:endParaRPr lang="en-CA" sz="1400" b="0" dirty="0">
              <a:solidFill>
                <a:srgbClr val="0028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023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167" y="834483"/>
            <a:ext cx="8441472" cy="838200"/>
          </a:xfrm>
        </p:spPr>
        <p:txBody>
          <a:bodyPr/>
          <a:lstStyle/>
          <a:p>
            <a:r>
              <a:rPr lang="en-US" dirty="0"/>
              <a:t>Contribution of </a:t>
            </a:r>
            <a:r>
              <a:rPr lang="en-US" dirty="0" smtClean="0"/>
              <a:t>request to UC Davis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What </a:t>
            </a:r>
            <a:r>
              <a:rPr lang="en-US" dirty="0"/>
              <a:t>is the significance </a:t>
            </a:r>
            <a:r>
              <a:rPr lang="en-US" dirty="0" smtClean="0"/>
              <a:t>to the university of your proposed request? </a:t>
            </a:r>
            <a:endParaRPr lang="en-US" dirty="0" smtClean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Why </a:t>
            </a:r>
            <a:r>
              <a:rPr lang="en-US" dirty="0"/>
              <a:t>should the Deans fund this </a:t>
            </a:r>
            <a:r>
              <a:rPr lang="en-US" dirty="0" smtClean="0"/>
              <a:t>proposal?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What </a:t>
            </a:r>
            <a:r>
              <a:rPr lang="en-US" dirty="0"/>
              <a:t>is the benefit </a:t>
            </a:r>
            <a:r>
              <a:rPr lang="en-US" dirty="0" smtClean="0"/>
              <a:t>to </a:t>
            </a:r>
            <a:r>
              <a:rPr lang="en-US" dirty="0"/>
              <a:t>students, if any?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US" dirty="0" smtClean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511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99700"/>
                </a:solidFill>
              </a:rPr>
              <a:t>Proposed Usage (based on previous/measured usage) </a:t>
            </a:r>
            <a:r>
              <a:rPr lang="en-US" i="1" dirty="0" smtClean="0">
                <a:solidFill>
                  <a:srgbClr val="C99700"/>
                </a:solidFill>
              </a:rPr>
              <a:t>[Required </a:t>
            </a:r>
            <a:r>
              <a:rPr lang="en-US" i="1" dirty="0" smtClean="0">
                <a:solidFill>
                  <a:srgbClr val="C99700"/>
                </a:solidFill>
              </a:rPr>
              <a:t>by ACCD]</a:t>
            </a:r>
            <a:endParaRPr lang="en-US" i="1" dirty="0">
              <a:solidFill>
                <a:srgbClr val="C997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57478" cy="42672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 bwMode="auto">
          <a:xfrm>
            <a:off x="685799" y="4200909"/>
            <a:ext cx="796816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Please indicate how these percentages were derived.</a:t>
            </a:r>
          </a:p>
          <a:p>
            <a:endParaRPr lang="en-US" sz="1400" b="1" dirty="0">
              <a:solidFill>
                <a:srgbClr val="002855"/>
              </a:solidFill>
              <a:latin typeface="Calibri" panose="020F0502020204030204" pitchFamily="34" charset="0"/>
            </a:endParaRPr>
          </a:p>
          <a:p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If </a:t>
            </a:r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there are too many names to list on this slide, </a:t>
            </a:r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you may prefer to provide </a:t>
            </a:r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this information as a separate document.</a:t>
            </a:r>
          </a:p>
          <a:p>
            <a:endParaRPr lang="en-US" sz="1400" b="1" dirty="0" smtClean="0">
              <a:solidFill>
                <a:srgbClr val="002855"/>
              </a:solidFill>
              <a:latin typeface="Calibri" panose="020F0502020204030204" pitchFamily="34" charset="0"/>
            </a:endParaRPr>
          </a:p>
          <a:p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Percentages should </a:t>
            </a:r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exactly match the budget request </a:t>
            </a:r>
            <a:r>
              <a:rPr lang="en-US" sz="1400" b="1" dirty="0" smtClean="0">
                <a:solidFill>
                  <a:srgbClr val="002855"/>
                </a:solidFill>
                <a:latin typeface="Calibri" panose="020F0502020204030204" pitchFamily="34" charset="0"/>
              </a:rPr>
              <a:t>spreadsheet. </a:t>
            </a:r>
            <a:endParaRPr lang="en-US" sz="1400" b="1" dirty="0" smtClean="0">
              <a:solidFill>
                <a:srgbClr val="002855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549020"/>
              </p:ext>
            </p:extLst>
          </p:nvPr>
        </p:nvGraphicFramePr>
        <p:xfrm>
          <a:off x="685798" y="2008000"/>
          <a:ext cx="5353260" cy="1709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8315">
                  <a:extLst>
                    <a:ext uri="{9D8B030D-6E8A-4147-A177-3AD203B41FA5}">
                      <a16:colId xmlns:a16="http://schemas.microsoft.com/office/drawing/2014/main" val="1973827223"/>
                    </a:ext>
                  </a:extLst>
                </a:gridCol>
                <a:gridCol w="1338315">
                  <a:extLst>
                    <a:ext uri="{9D8B030D-6E8A-4147-A177-3AD203B41FA5}">
                      <a16:colId xmlns:a16="http://schemas.microsoft.com/office/drawing/2014/main" val="971269221"/>
                    </a:ext>
                  </a:extLst>
                </a:gridCol>
                <a:gridCol w="1338315">
                  <a:extLst>
                    <a:ext uri="{9D8B030D-6E8A-4147-A177-3AD203B41FA5}">
                      <a16:colId xmlns:a16="http://schemas.microsoft.com/office/drawing/2014/main" val="2361304940"/>
                    </a:ext>
                  </a:extLst>
                </a:gridCol>
                <a:gridCol w="1338315">
                  <a:extLst>
                    <a:ext uri="{9D8B030D-6E8A-4147-A177-3AD203B41FA5}">
                      <a16:colId xmlns:a16="http://schemas.microsoft.com/office/drawing/2014/main" val="1197440182"/>
                    </a:ext>
                  </a:extLst>
                </a:gridCol>
              </a:tblGrid>
              <a:tr h="427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CAES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CBS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SOM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OR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03408"/>
                  </a:ext>
                </a:extLst>
              </a:tr>
              <a:tr h="427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John Doe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Jane Doe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Jack Doe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Jean Doe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663131"/>
                  </a:ext>
                </a:extLst>
              </a:tr>
              <a:tr h="427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900468"/>
                  </a:ext>
                </a:extLst>
              </a:tr>
              <a:tr h="427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75999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739045"/>
              </p:ext>
            </p:extLst>
          </p:nvPr>
        </p:nvGraphicFramePr>
        <p:xfrm>
          <a:off x="6494962" y="2008000"/>
          <a:ext cx="2159000" cy="111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9500">
                  <a:extLst>
                    <a:ext uri="{9D8B030D-6E8A-4147-A177-3AD203B41FA5}">
                      <a16:colId xmlns:a16="http://schemas.microsoft.com/office/drawing/2014/main" val="136417235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30442354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Unit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Total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4538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CAES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487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CBS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8222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SOM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8432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i.e., 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051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201918"/>
      </p:ext>
    </p:extLst>
  </p:cSld>
  <p:clrMapOvr>
    <a:masterClrMapping/>
  </p:clrMapOvr>
</p:sld>
</file>

<file path=ppt/theme/theme1.xml><?xml version="1.0" encoding="utf-8"?>
<a:theme xmlns:a="http://schemas.openxmlformats.org/drawingml/2006/main" name="UC Davis">
  <a:themeElements>
    <a:clrScheme name="UC Davis">
      <a:dk1>
        <a:srgbClr val="000000"/>
      </a:dk1>
      <a:lt1>
        <a:srgbClr val="FFFFFF"/>
      </a:lt1>
      <a:dk2>
        <a:srgbClr val="10034C"/>
      </a:dk2>
      <a:lt2>
        <a:srgbClr val="D5A953"/>
      </a:lt2>
      <a:accent1>
        <a:srgbClr val="FFFFFF"/>
      </a:accent1>
      <a:accent2>
        <a:srgbClr val="FFFFFF"/>
      </a:accent2>
      <a:accent3>
        <a:srgbClr val="AAAAB2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>
          <a:defRPr dirty="0" smtClean="0">
            <a:solidFill>
              <a:srgbClr val="C99700"/>
            </a:solidFill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D9BE59"/>
        </a:dk1>
        <a:lt1>
          <a:srgbClr val="FFFFFF"/>
        </a:lt1>
        <a:dk2>
          <a:srgbClr val="FFFFFF"/>
        </a:dk2>
        <a:lt2>
          <a:srgbClr val="000000"/>
        </a:lt2>
        <a:accent1>
          <a:srgbClr val="E3DC85"/>
        </a:accent1>
        <a:accent2>
          <a:srgbClr val="B9C7D9"/>
        </a:accent2>
        <a:accent3>
          <a:srgbClr val="FFFFFF"/>
        </a:accent3>
        <a:accent4>
          <a:srgbClr val="B9A24B"/>
        </a:accent4>
        <a:accent5>
          <a:srgbClr val="EFEBC2"/>
        </a:accent5>
        <a:accent6>
          <a:srgbClr val="A7B4C4"/>
        </a:accent6>
        <a:hlink>
          <a:srgbClr val="E1E7B7"/>
        </a:hlink>
        <a:folHlink>
          <a:srgbClr val="7892C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ucdavis-presentation-template</Template>
  <TotalTime>292</TotalTime>
  <Words>525</Words>
  <Application>Microsoft Office PowerPoint</Application>
  <PresentationFormat>On-screen Show (4:3)</PresentationFormat>
  <Paragraphs>146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Lucida Sans</vt:lpstr>
      <vt:lpstr>Times</vt:lpstr>
      <vt:lpstr>Verdana</vt:lpstr>
      <vt:lpstr>UC Davis</vt:lpstr>
      <vt:lpstr>Insert Title of Campus Research Core Facility (CRCF)</vt:lpstr>
      <vt:lpstr>CRCF Overview</vt:lpstr>
      <vt:lpstr>CRCF Overview</vt:lpstr>
      <vt:lpstr>Organization of CRCF</vt:lpstr>
      <vt:lpstr>Current CRCF Equipment</vt:lpstr>
      <vt:lpstr>Unit Budget Summary</vt:lpstr>
      <vt:lpstr>Summary of request</vt:lpstr>
      <vt:lpstr>Contribution of request to UC Davis</vt:lpstr>
      <vt:lpstr>Proposed Usage (based on previous/measured usage) [Required by ACCD]</vt:lpstr>
      <vt:lpstr>Conclusion slide </vt:lpstr>
    </vt:vector>
  </TitlesOfParts>
  <Company>UCDavis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Title of Proposal</dc:title>
  <dc:creator>Tammi Olineka</dc:creator>
  <cp:lastModifiedBy>Perry King</cp:lastModifiedBy>
  <cp:revision>37</cp:revision>
  <dcterms:created xsi:type="dcterms:W3CDTF">2013-12-28T01:29:05Z</dcterms:created>
  <dcterms:modified xsi:type="dcterms:W3CDTF">2019-09-12T21:23:26Z</dcterms:modified>
</cp:coreProperties>
</file>