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4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ucida Sans" panose="020B060203050402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90E"/>
    <a:srgbClr val="002855"/>
    <a:srgbClr val="002062"/>
    <a:srgbClr val="D9AD0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1" autoAdjust="0"/>
    <p:restoredTop sz="92528" autoAdjust="0"/>
  </p:normalViewPr>
  <p:slideViewPr>
    <p:cSldViewPr snapToGrid="0">
      <p:cViewPr varScale="1">
        <p:scale>
          <a:sx n="68" d="100"/>
          <a:sy n="68" d="100"/>
        </p:scale>
        <p:origin x="498" y="48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-20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867E-B23B-4199-9182-F6454242ABB7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A41A-D537-4E9B-9F89-1F1B89967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610B-9B84-4597-AF05-299CE7EF7415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9C56-CF6E-4A3B-881D-6D05DD256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5200"/>
            <a:ext cx="12223898" cy="3352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505200"/>
            <a:ext cx="12223898" cy="7620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3000">
                <a:srgbClr val="CDA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838200"/>
            <a:ext cx="10515600" cy="2525257"/>
          </a:xfrm>
          <a:prstGeom prst="rect">
            <a:avLst/>
          </a:prstGeom>
        </p:spPr>
        <p:txBody>
          <a:bodyPr anchor="b"/>
          <a:lstStyle>
            <a:lvl1pPr>
              <a:defRPr sz="4400" b="0" i="0">
                <a:solidFill>
                  <a:srgbClr val="3B5A9A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853965" y="3962400"/>
            <a:ext cx="10515600" cy="1093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6200" y="3771900"/>
            <a:ext cx="4724400" cy="327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93" y="5498322"/>
            <a:ext cx="2904750" cy="850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067" y="842963"/>
            <a:ext cx="10363200" cy="530352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8767" y="1602508"/>
            <a:ext cx="10363200" cy="4705927"/>
          </a:xfrm>
          <a:prstGeom prst="rect">
            <a:avLst/>
          </a:prstGeom>
        </p:spPr>
        <p:txBody>
          <a:bodyPr vert="eaVert"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36848" y="990600"/>
            <a:ext cx="1240752" cy="5257800"/>
          </a:xfrm>
          <a:prstGeom prst="rect">
            <a:avLst/>
          </a:prstGeom>
        </p:spPr>
        <p:txBody>
          <a:bodyPr vert="eaVert" wrap="square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8814569" cy="5257800"/>
          </a:xfrm>
          <a:prstGeom prst="rect">
            <a:avLst/>
          </a:prstGeom>
        </p:spPr>
        <p:txBody>
          <a:bodyPr vert="eaVert"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204192" cy="6888480"/>
          </a:xfrm>
          <a:prstGeom prst="rect">
            <a:avLst/>
          </a:prstGeom>
          <a:solidFill>
            <a:srgbClr val="00285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3" name="Picture 2" descr="LargestCircle_PrintWhiteGhos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43" b="26582"/>
          <a:stretch/>
        </p:blipFill>
        <p:spPr>
          <a:xfrm>
            <a:off x="5181600" y="2438400"/>
            <a:ext cx="7010400" cy="4419600"/>
          </a:xfrm>
          <a:prstGeom prst="rect">
            <a:avLst/>
          </a:prstGeom>
        </p:spPr>
      </p:pic>
      <p:pic>
        <p:nvPicPr>
          <p:cNvPr id="11" name="Picture 10" descr="OneUCDavis_Reverse_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251" y="5396016"/>
            <a:ext cx="5658351" cy="547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3" y="-76200"/>
            <a:ext cx="12223898" cy="183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0" b="1108"/>
          <a:stretch/>
        </p:blipFill>
        <p:spPr>
          <a:xfrm>
            <a:off x="0" y="6376210"/>
            <a:ext cx="12188952" cy="5579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1981200"/>
            <a:ext cx="10515600" cy="420846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40971" r="-11757" b="32105"/>
          <a:stretch/>
        </p:blipFill>
        <p:spPr>
          <a:xfrm>
            <a:off x="-524044" y="5409914"/>
            <a:ext cx="66294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477000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637621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0000" y="-671049"/>
            <a:ext cx="5235839" cy="3276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363200" cy="2011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cap="all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52" y="833727"/>
            <a:ext cx="10363200" cy="530352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52" y="1609725"/>
            <a:ext cx="4584192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505" y="1609725"/>
            <a:ext cx="4584192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126744" y="1362456"/>
            <a:ext cx="103418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299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77" y="835025"/>
            <a:ext cx="10361255" cy="530352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977" y="1609725"/>
            <a:ext cx="458012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977" y="2267959"/>
            <a:ext cx="4580121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0388" y="1609725"/>
            <a:ext cx="458192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5468" y="2249487"/>
            <a:ext cx="4581921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23" y="835025"/>
            <a:ext cx="10363200" cy="530352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1126744" y="1362456"/>
            <a:ext cx="103418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299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68" y="852488"/>
            <a:ext cx="3836555" cy="85725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2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852491"/>
            <a:ext cx="6519105" cy="5335874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>
              <a:defRPr lang="en-US" sz="20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>
              <a:defRPr lang="en-US" sz="18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>
              <a:defRPr lang="en-US" sz="16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>
              <a:defRPr lang="en-US" sz="1600" b="1" dirty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8768" y="1709741"/>
            <a:ext cx="3836555" cy="4511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11713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52488"/>
            <a:ext cx="73152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7845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.gov/bfa/dias/polic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April 2022 Research Admin Forum </a:t>
            </a:r>
            <a:br>
              <a:rPr lang="en-CA" dirty="0"/>
            </a:br>
            <a:r>
              <a:rPr lang="en-CA" dirty="0"/>
              <a:t>Awards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/>
              <a:t>Jinger </a:t>
            </a:r>
            <a:r>
              <a:rPr lang="en-CA" dirty="0"/>
              <a:t>Snyder</a:t>
            </a:r>
          </a:p>
        </p:txBody>
      </p:sp>
    </p:spTree>
    <p:extLst>
      <p:ext uri="{BB962C8B-B14F-4D97-AF65-F5344CB8AC3E}">
        <p14:creationId xmlns:p14="http://schemas.microsoft.com/office/powerpoint/2010/main" val="133546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For all California state awards, please submit prior approval requests ASAP</a:t>
            </a:r>
          </a:p>
          <a:p>
            <a:r>
              <a:rPr lang="en-CA" dirty="0"/>
              <a:t>We need to have approvals/modifications in place before State fiscal close date of June 30.</a:t>
            </a:r>
          </a:p>
          <a:p>
            <a:r>
              <a:rPr lang="en-CA" dirty="0"/>
              <a:t>On April 13, </a:t>
            </a:r>
            <a:r>
              <a:rPr lang="en-US" dirty="0"/>
              <a:t>NSF published a notice in the Federal Register announcing the availability of a “For comment” draft of the Proposal &amp; Award Policies &amp; Procedures Guide (PAPPG) on the Policy Office website. </a:t>
            </a:r>
            <a:r>
              <a:rPr lang="en-US"/>
              <a:t>(</a:t>
            </a:r>
            <a:r>
              <a:rPr lang="en-US">
                <a:hlinkClick r:id="rId2"/>
              </a:rPr>
              <a:t>https://www.nsf.gov/bfa/dias/policy/</a:t>
            </a:r>
            <a:r>
              <a:rPr lang="en-US"/>
              <a:t> 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NSF is accepting comments from the external community until June 13, 2022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85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B1DC-FFE8-48BF-814B-611684BE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Human Subjects Enrollment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0BF5-1EE6-4AD3-916B-5C23E01523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dirty="0"/>
              <a:t>Participant-Level Data Template Tip Sheet </a:t>
            </a:r>
          </a:p>
          <a:p>
            <a:r>
              <a:rPr lang="en-US" dirty="0"/>
              <a:t>Download the spreadsheet template for entering participant-level data from HSS. The template is housed within the </a:t>
            </a:r>
            <a:r>
              <a:rPr lang="en-US" i="1" dirty="0"/>
              <a:t>Inclusion Enrollment Report</a:t>
            </a:r>
            <a:r>
              <a:rPr lang="en-US" dirty="0"/>
              <a:t>. </a:t>
            </a:r>
          </a:p>
          <a:p>
            <a:r>
              <a:rPr lang="en-US" dirty="0"/>
              <a:t>Click on the </a:t>
            </a:r>
            <a:r>
              <a:rPr lang="en-US" b="1" dirty="0"/>
              <a:t>Download Participant Level Data Template </a:t>
            </a:r>
            <a:r>
              <a:rPr lang="en-US" dirty="0"/>
              <a:t>button below the Cumulative (Actual) table. </a:t>
            </a:r>
          </a:p>
          <a:p>
            <a:r>
              <a:rPr lang="en-US" b="1" dirty="0"/>
              <a:t>Enter the data for each participant </a:t>
            </a:r>
            <a:r>
              <a:rPr lang="en-US" dirty="0"/>
              <a:t>under the appropriate columns. transformation and re-coding activities </a:t>
            </a:r>
            <a:r>
              <a:rPr lang="en-US" b="1" i="1" dirty="0"/>
              <a:t>before </a:t>
            </a:r>
            <a:r>
              <a:rPr lang="en-US" dirty="0"/>
              <a:t>copying the data to the template. </a:t>
            </a:r>
          </a:p>
          <a:p>
            <a:r>
              <a:rPr lang="en-US" dirty="0"/>
              <a:t>Confirm that the variables are in the order necessary to match the columns in the template: race, ethnicity, gender, age, age unit.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64397"/>
      </p:ext>
    </p:extLst>
  </p:cSld>
  <p:clrMapOvr>
    <a:masterClrMapping/>
  </p:clrMapOvr>
</p:sld>
</file>

<file path=ppt/theme/theme1.xml><?xml version="1.0" encoding="utf-8"?>
<a:theme xmlns:a="http://schemas.openxmlformats.org/drawingml/2006/main" name="OneUCDavis">
  <a:themeElements>
    <a:clrScheme name="Custom 5">
      <a:dk1>
        <a:srgbClr val="FFFFFF"/>
      </a:dk1>
      <a:lt1>
        <a:srgbClr val="002855"/>
      </a:lt1>
      <a:dk2>
        <a:srgbClr val="FFFFFF"/>
      </a:dk2>
      <a:lt2>
        <a:srgbClr val="002855"/>
      </a:lt2>
      <a:accent1>
        <a:srgbClr val="002855"/>
      </a:accent1>
      <a:accent2>
        <a:srgbClr val="C99700"/>
      </a:accent2>
      <a:accent3>
        <a:srgbClr val="9CAF88"/>
      </a:accent3>
      <a:accent4>
        <a:srgbClr val="642667"/>
      </a:accent4>
      <a:accent5>
        <a:srgbClr val="008EAA"/>
      </a:accent5>
      <a:accent6>
        <a:srgbClr val="ED8B00"/>
      </a:accent6>
      <a:hlink>
        <a:srgbClr val="002855"/>
      </a:hlink>
      <a:folHlink>
        <a:srgbClr val="0028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2855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896EA00736548BB1007787BCA2FBA" ma:contentTypeVersion="10" ma:contentTypeDescription="Create a new document." ma:contentTypeScope="" ma:versionID="78fda299c3760f0daee99f5e959a1f97">
  <xsd:schema xmlns:xsd="http://www.w3.org/2001/XMLSchema" xmlns:xs="http://www.w3.org/2001/XMLSchema" xmlns:p="http://schemas.microsoft.com/office/2006/metadata/properties" xmlns:ns3="9b747185-35e8-4f5d-819c-e91201d9f843" targetNamespace="http://schemas.microsoft.com/office/2006/metadata/properties" ma:root="true" ma:fieldsID="3ca497dce8d98473f4c2d8def673891b" ns3:_="">
    <xsd:import namespace="9b747185-35e8-4f5d-819c-e91201d9f8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47185-35e8-4f5d-819c-e91201d9f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4E18C-0793-4E2C-9474-0202DA8DD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47185-35e8-4f5d-819c-e91201d9f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A8AD0-576C-448A-8D4C-C61C636A5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803E3-8DEB-41CD-9E90-7D7614B64CE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9b747185-35e8-4f5d-819c-e91201d9f84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OneUCDavis</Template>
  <TotalTime>907</TotalTime>
  <Words>212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MS PGothic</vt:lpstr>
      <vt:lpstr>Proxima Nova</vt:lpstr>
      <vt:lpstr>Calibri</vt:lpstr>
      <vt:lpstr>Lucida Sans</vt:lpstr>
      <vt:lpstr>Arial</vt:lpstr>
      <vt:lpstr>Times</vt:lpstr>
      <vt:lpstr>Verdana</vt:lpstr>
      <vt:lpstr>OneUCDavis</vt:lpstr>
      <vt:lpstr>April 2022 Research Admin Forum  Awards Updates</vt:lpstr>
      <vt:lpstr>Upcoming Reminders</vt:lpstr>
      <vt:lpstr>NIH Human Subjects Enrollment Report</vt:lpstr>
    </vt:vector>
  </TitlesOfParts>
  <Company>Office of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GUIDANCE UPDATE</dc:title>
  <dc:creator>Cindy M Kiel</dc:creator>
  <cp:lastModifiedBy>Jinger R Snyder</cp:lastModifiedBy>
  <cp:revision>56</cp:revision>
  <dcterms:created xsi:type="dcterms:W3CDTF">2014-06-25T14:50:45Z</dcterms:created>
  <dcterms:modified xsi:type="dcterms:W3CDTF">2022-04-26T22:45:55Z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0x010100656896EA00736548BB1007787BCA2FBA</vt:lpwstr>
  </property>
</Properties>
</file>