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AAF0B-45DD-F796-1091-C7FDBBD5F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6E6E4B-7E9A-2C5E-F923-481F4B1334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13ADA-A4C3-BE38-3646-2B76F0AA4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9B500-C21D-9055-1929-A52F609F0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17FA2-168D-A878-3BDC-41FD3CE2E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3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2507-B7EA-5675-570A-C0E17BDCB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565845-BF43-73A3-7903-975741A66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886B6-B3CE-9CBA-0911-62FC790D0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CCCB6-2218-B8B1-89D5-6AAD0C25D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EFCBE-0FCB-CA0F-FA4F-B771F3204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4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5B4A44-EE32-1539-C0C3-BCD3146784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6D191-FA49-4F4B-AD5E-D97B3EE11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3B366-2689-AC55-0BF2-0E2FAD0AF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4D457-94C8-6066-D075-05D529116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29A19-2640-9AA5-C2EF-0A0B91435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5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64980-4C21-C036-BEBC-3707B5869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0C47C-B0FD-A9CC-4F6B-F5D6B92BD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6D222-B807-267A-2252-29D977368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409F3-2007-C54A-6515-D643B6DB3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F5075-1640-3EA5-4EDC-26D750C40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2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897FA-7D2A-6640-E2EC-06D68659C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F886EB-4831-B6F9-A37F-EBAFA945E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B33FC-B32C-2D4E-2701-139A9B661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CBAB6-DCA6-4353-7195-4E6DA8C43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B77A7-AEF4-5205-7278-D49F13111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17EC1-12D2-8F58-4F4C-80C4F2D26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1642B-F1E1-586E-981F-83F5BF7E50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FD986A-5163-1B16-618A-19D3C8DC7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C3E07-12E8-6D9D-9FA9-5D5C27BE2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FF0CB4-242F-2C70-39A8-3B9990C58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80FCD-91E9-4274-AD1B-E7A1863A8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1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B656D-1DC3-9ABF-C0E0-831098926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0973E8-58CF-D791-5CBD-C15216BC8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F1E6C5-8B62-58B1-9907-8AF1D8B02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676783-17F8-DFA4-9E76-59C3A980F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67143-A53E-BB82-32AB-B8579C2A60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38DA0F-1F92-2185-4F13-B04CF7B69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17D263-750A-D5EE-0C9D-B888D785A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68BB91-973C-4ABB-96D4-3C4452EDA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54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42F09-A83B-3022-6658-D1A89081D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9D434E-360F-E19D-D2EF-55A0A6D92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3FFEBF-D101-58E4-9B4F-5D9593278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76305C-E74D-99BA-6E4A-4CCE1281B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54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6144A1-A37E-95D1-8954-7E4696662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637B43-386D-2108-D6CF-E3178DD4A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3FBCA-6475-5EB4-AB90-8F721E200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1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CDE81-32FC-5047-0C26-2321695AD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63B13-E0B5-EA2A-28F5-2006FAA1A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21957C-ADDD-7D03-B823-A86B93FD15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AE7D6-5009-A48F-8BFF-958D156E2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46DFC-94C6-A8FD-EBF0-1604E3348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3EAF61-0440-B20D-73F2-4671F3C9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7AEAD-9E12-B20D-D187-2CDA8EC39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F982DA-4D2E-0C4E-F7A6-8AC53BFB18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4737B6-869F-FCE4-0EF1-AF94344DC6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686F-1A60-1DAF-C8FE-DD7D9C010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EFBE19-577E-A409-14E7-8E32A1213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51BE10-1758-B0EA-F738-CF5401A7B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1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88E019-D5A0-1795-4537-0CE990483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0AA28-183C-C1DF-94E7-E06ACD02E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055DA-FCD7-D257-B87C-5A3D7FABA2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4EED4E-D40D-4A4F-8E14-76B874EF7DCC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F0653-D516-822A-6723-8CDC73337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C5164-6887-65C2-19C8-E7E315246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46D49-3D55-46DB-8048-1E8F6668F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3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rants.nih.gov/grants/rppr/rppr_instruction_guide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B2B32-5C60-D71E-554A-F1986BCA2B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SPO Awards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6F2D86-1719-362E-4ACE-50D6182F5C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February 28, 2024</a:t>
            </a:r>
          </a:p>
        </p:txBody>
      </p:sp>
    </p:spTree>
    <p:extLst>
      <p:ext uri="{BB962C8B-B14F-4D97-AF65-F5344CB8AC3E}">
        <p14:creationId xmlns:p14="http://schemas.microsoft.com/office/powerpoint/2010/main" val="606831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EF9BE-685A-DB71-E589-EA7150D8E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Report 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20810-90B9-3596-1209-64065B71C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635" y="1825625"/>
            <a:ext cx="11442790" cy="4351338"/>
          </a:xfrm>
        </p:spPr>
        <p:txBody>
          <a:bodyPr/>
          <a:lstStyle/>
          <a:p>
            <a:r>
              <a:rPr lang="en-US" dirty="0"/>
              <a:t>If progress reports or deliverables need an Authorized Organizational Representative (AOR) signature, then you can designate my name (Grace Liu) as the AOR.</a:t>
            </a:r>
          </a:p>
          <a:p>
            <a:pPr lvl="1"/>
            <a:r>
              <a:rPr lang="en-US" dirty="0"/>
              <a:t>and email Grace the report to sign, or designate Grace as the AOR in the electronic system</a:t>
            </a:r>
          </a:p>
          <a:p>
            <a:pPr lvl="1"/>
            <a:r>
              <a:rPr lang="en-US" dirty="0"/>
              <a:t>If AOR does not need to sign the report, then tell the PI to send the report directly to the sponsor—no need for SPO to review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SPO does *NOT* sign financial reports.  CGA signs financial reports</a:t>
            </a:r>
          </a:p>
        </p:txBody>
      </p:sp>
    </p:spTree>
    <p:extLst>
      <p:ext uri="{BB962C8B-B14F-4D97-AF65-F5344CB8AC3E}">
        <p14:creationId xmlns:p14="http://schemas.microsoft.com/office/powerpoint/2010/main" val="3787305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B5D38-4DD6-AFBA-152A-42A6C59CE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NIH progress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E9403-8554-8D02-117C-178E05C9C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NIH Research Performance Progress Report (RPPR)</a:t>
            </a:r>
          </a:p>
          <a:p>
            <a:r>
              <a:rPr lang="en-US" dirty="0"/>
              <a:t>Instructions at this link: </a:t>
            </a:r>
            <a:r>
              <a:rPr lang="en-US" dirty="0">
                <a:hlinkClick r:id="rId2"/>
              </a:rPr>
              <a:t>https://grants.nih.gov/grants/rppr/rppr_instruction_guide.pdf</a:t>
            </a:r>
            <a:endParaRPr lang="en-US" dirty="0"/>
          </a:p>
          <a:p>
            <a:r>
              <a:rPr lang="en-US" dirty="0"/>
              <a:t>A PI with “Progress Report” authority can submit SNAP* awards, but not non-SNAP awards.</a:t>
            </a:r>
          </a:p>
          <a:p>
            <a:r>
              <a:rPr lang="en-US" dirty="0"/>
              <a:t>Only AOR’s can submit non-SNAP awards</a:t>
            </a:r>
          </a:p>
          <a:p>
            <a:r>
              <a:rPr lang="en-US" dirty="0"/>
              <a:t>Choose Grace Liu’s name as the AOR in eRA Commons as the Signing Official (SO)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*Streamlined Noncompeting Award Procedures (SNAP)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36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3EDAF-193A-FFD9-51E7-896DA3D62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777" y="121285"/>
            <a:ext cx="10515600" cy="1325563"/>
          </a:xfrm>
        </p:spPr>
        <p:txBody>
          <a:bodyPr/>
          <a:lstStyle/>
          <a:p>
            <a:r>
              <a:rPr lang="en-US" dirty="0"/>
              <a:t>Submitting RPPR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6212D40-5DDA-BF33-1AED-4EC61139E3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9090" y="2891918"/>
            <a:ext cx="8645773" cy="37765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A75A52-4E6E-C29C-C1A8-C25849366F64}"/>
              </a:ext>
            </a:extLst>
          </p:cNvPr>
          <p:cNvSpPr txBox="1"/>
          <p:nvPr/>
        </p:nvSpPr>
        <p:spPr>
          <a:xfrm>
            <a:off x="679268" y="1550126"/>
            <a:ext cx="92753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Click on the three-dot ellipsis menu and select “Submit” or “Route to Next Reviewer”</a:t>
            </a:r>
          </a:p>
          <a:p>
            <a:r>
              <a:rPr lang="en-US" dirty="0"/>
              <a:t>*If the PI cannot submit directly to the NIH, then the “Submit” button will not be enabled.</a:t>
            </a:r>
          </a:p>
          <a:p>
            <a:r>
              <a:rPr lang="en-US" dirty="0"/>
              <a:t>*The PI must click “Route to Next Reviewer” before SO can submit RPPR.  SO cannot submit </a:t>
            </a:r>
          </a:p>
          <a:p>
            <a:r>
              <a:rPr lang="en-US" dirty="0"/>
              <a:t>when the RPPR is in “PD/PI Work in Progress</a:t>
            </a:r>
          </a:p>
        </p:txBody>
      </p:sp>
    </p:spTree>
    <p:extLst>
      <p:ext uri="{BB962C8B-B14F-4D97-AF65-F5344CB8AC3E}">
        <p14:creationId xmlns:p14="http://schemas.microsoft.com/office/powerpoint/2010/main" val="396447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257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SPO Awards</vt:lpstr>
      <vt:lpstr>General Report Reminders</vt:lpstr>
      <vt:lpstr>NIH progress reports</vt:lpstr>
      <vt:lpstr>Submitting RPPR</vt:lpstr>
    </vt:vector>
  </TitlesOfParts>
  <Company>University of California, Davis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 Awards</dc:title>
  <dc:creator>Grace I Liu</dc:creator>
  <cp:lastModifiedBy>Grace I Liu</cp:lastModifiedBy>
  <cp:revision>1</cp:revision>
  <dcterms:created xsi:type="dcterms:W3CDTF">2024-02-28T16:32:17Z</dcterms:created>
  <dcterms:modified xsi:type="dcterms:W3CDTF">2024-02-28T16:51:07Z</dcterms:modified>
</cp:coreProperties>
</file>