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10"/>
  </p:notesMasterIdLst>
  <p:sldIdLst>
    <p:sldId id="256" r:id="rId4"/>
    <p:sldId id="2147348033" r:id="rId5"/>
    <p:sldId id="2147348036" r:id="rId6"/>
    <p:sldId id="2147348037" r:id="rId7"/>
    <p:sldId id="2147348035" r:id="rId8"/>
    <p:sldId id="271" r:id="rId9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3/26/2024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Tuesday, March 26,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b.ucdavis.edu/?id=102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C1FB9-5883-8449-8B70-CBF768514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558" y="4123635"/>
            <a:ext cx="9871710" cy="1621435"/>
          </a:xfrm>
        </p:spPr>
        <p:txBody>
          <a:bodyPr/>
          <a:lstStyle/>
          <a:p>
            <a:r>
              <a:rPr lang="en-US" dirty="0"/>
              <a:t>Research Administration Forum	–   March 27,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6ABA-A9CF-ED43-B007-26D1FCB47D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3150D-0429-2744-B2DF-06C0D017A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Contracts &amp; Grants Accounting	</a:t>
            </a:r>
          </a:p>
        </p:txBody>
      </p:sp>
    </p:spTree>
    <p:extLst>
      <p:ext uri="{BB962C8B-B14F-4D97-AF65-F5344CB8AC3E}">
        <p14:creationId xmlns:p14="http://schemas.microsoft.com/office/powerpoint/2010/main" val="418274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F0F4-D24C-0327-D973-825CE01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033844" cy="480131"/>
          </a:xfrm>
        </p:spPr>
        <p:txBody>
          <a:bodyPr/>
          <a:lstStyle/>
          <a:p>
            <a:r>
              <a:rPr lang="en-US" dirty="0"/>
              <a:t>AE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69AA-EB41-F460-BB05-D8F7772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3" y="1209992"/>
            <a:ext cx="9871710" cy="4438015"/>
          </a:xfrm>
        </p:spPr>
        <p:txBody>
          <a:bodyPr/>
          <a:lstStyle/>
          <a:p>
            <a:r>
              <a:rPr lang="en-US" dirty="0"/>
              <a:t>Service Now (SNOW) Updates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numbers 	</a:t>
            </a:r>
          </a:p>
          <a:p>
            <a:pPr marL="1027113" lvl="1" indent="-342900"/>
            <a:r>
              <a:rPr lang="en-US" dirty="0"/>
              <a:t>1,917 incidents created since go-live</a:t>
            </a:r>
          </a:p>
          <a:p>
            <a:pPr marL="1027113" lvl="1" indent="-342900"/>
            <a:r>
              <a:rPr lang="en-US" dirty="0"/>
              <a:t>1,337 have been closed (70% up from 61% last month)</a:t>
            </a:r>
          </a:p>
          <a:p>
            <a:pPr marL="1027113" lvl="1" indent="-342900"/>
            <a:r>
              <a:rPr lang="en-US" dirty="0"/>
              <a:t>Cost transfers remain largest number (273 Active tickets)</a:t>
            </a:r>
          </a:p>
          <a:p>
            <a:pPr marL="1027113" lvl="1" indent="-342900"/>
            <a:r>
              <a:rPr lang="en-US" dirty="0"/>
              <a:t>Debra Henn – Cost transfer form issues</a:t>
            </a:r>
          </a:p>
          <a:p>
            <a:pPr marL="1484313" lvl="2" indent="-342900"/>
            <a:r>
              <a:rPr lang="en-US" dirty="0"/>
              <a:t>Cost Transfers Pre-AE KBA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https://kb.ucdavis.edu/?id=10224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461B-73CC-8E3E-B96A-8003BF8AD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F0F4-D24C-0327-D973-825CE01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033844" cy="480131"/>
          </a:xfrm>
        </p:spPr>
        <p:txBody>
          <a:bodyPr/>
          <a:lstStyle/>
          <a:p>
            <a:r>
              <a:rPr lang="en-US" dirty="0"/>
              <a:t>AE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69AA-EB41-F460-BB05-D8F7772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3" y="1209992"/>
            <a:ext cx="9871710" cy="4438015"/>
          </a:xfrm>
        </p:spPr>
        <p:txBody>
          <a:bodyPr/>
          <a:lstStyle/>
          <a:p>
            <a:r>
              <a:rPr lang="en-US" dirty="0"/>
              <a:t>Service Now (SNOW) Updates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actions	</a:t>
            </a:r>
          </a:p>
          <a:p>
            <a:r>
              <a:rPr lang="en-US" dirty="0"/>
              <a:t>  	Oracle Support Unit	</a:t>
            </a:r>
          </a:p>
          <a:p>
            <a:pPr marL="1027113" lvl="1" indent="-342900"/>
            <a:r>
              <a:rPr lang="en-US" dirty="0"/>
              <a:t>New team within finance </a:t>
            </a:r>
          </a:p>
          <a:p>
            <a:pPr marL="1027113" lvl="1" indent="-342900"/>
            <a:r>
              <a:rPr lang="en-US" dirty="0"/>
              <a:t>Supervisor and six staff (three positions filled-ongoing recruitment)</a:t>
            </a:r>
          </a:p>
          <a:p>
            <a:pPr marL="1027113" lvl="1" indent="-342900"/>
            <a:r>
              <a:rPr lang="en-US" dirty="0"/>
              <a:t>Support PPM non-sponsored projects (In place)</a:t>
            </a:r>
          </a:p>
          <a:p>
            <a:pPr marL="1027113" lvl="1" indent="-342900"/>
            <a:r>
              <a:rPr lang="en-US" dirty="0"/>
              <a:t>Support PPM sponsored projects (In progress)	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461B-73CC-8E3E-B96A-8003BF8AD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6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F0F4-D24C-0327-D973-825CE01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033844" cy="480131"/>
          </a:xfrm>
        </p:spPr>
        <p:txBody>
          <a:bodyPr/>
          <a:lstStyle/>
          <a:p>
            <a:r>
              <a:rPr lang="en-US" dirty="0"/>
              <a:t>AE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69AA-EB41-F460-BB05-D8F7772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3" y="1209992"/>
            <a:ext cx="9871710" cy="4438015"/>
          </a:xfrm>
        </p:spPr>
        <p:txBody>
          <a:bodyPr/>
          <a:lstStyle/>
          <a:p>
            <a:r>
              <a:rPr lang="en-US" dirty="0"/>
              <a:t>Service Now (SNOW) Updates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actions	</a:t>
            </a:r>
          </a:p>
          <a:p>
            <a:r>
              <a:rPr lang="en-US" dirty="0"/>
              <a:t>  	CGA has increased the number of staff in SNOW	</a:t>
            </a:r>
          </a:p>
          <a:p>
            <a:pPr marL="1484313" lvl="2" indent="-342900"/>
            <a:r>
              <a:rPr lang="en-US" dirty="0"/>
              <a:t>28 (up from 14) users have now been added and tickets are being assigned</a:t>
            </a:r>
          </a:p>
          <a:p>
            <a:pPr marL="1484313" lvl="2" indent="-342900"/>
            <a:r>
              <a:rPr lang="en-US" dirty="0"/>
              <a:t>One dedicated analyst to triage and assign tickets </a:t>
            </a:r>
          </a:p>
          <a:p>
            <a:pPr marL="1484313" lvl="2" indent="-342900"/>
            <a:r>
              <a:rPr lang="en-US" dirty="0"/>
              <a:t>Continue working sessions with AE project teams for knowledge transfer. 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461B-73CC-8E3E-B96A-8003BF8AD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3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F0F4-D24C-0327-D973-825CE01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173305" cy="480131"/>
          </a:xfrm>
        </p:spPr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69AA-EB41-F460-BB05-D8F7772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3" y="1209992"/>
            <a:ext cx="9871710" cy="4438015"/>
          </a:xfrm>
        </p:spPr>
        <p:txBody>
          <a:bodyPr/>
          <a:lstStyle/>
          <a:p>
            <a:r>
              <a:rPr lang="en-US" dirty="0"/>
              <a:t>Office Hours are on Spring Break!</a:t>
            </a:r>
          </a:p>
          <a:p>
            <a:pPr marL="1027113" lvl="1" indent="-342900"/>
            <a:r>
              <a:rPr lang="en-US" dirty="0"/>
              <a:t>Will resume Office Hours Tues-Thursday on April 2</a:t>
            </a:r>
            <a:r>
              <a:rPr lang="en-US" baseline="30000" dirty="0"/>
              <a:t>nd</a:t>
            </a:r>
            <a:r>
              <a:rPr lang="en-US" dirty="0"/>
              <a:t>. </a:t>
            </a:r>
          </a:p>
          <a:p>
            <a:pPr marL="1027113" lvl="1" indent="-342900"/>
            <a:r>
              <a:rPr lang="en-US" dirty="0"/>
              <a:t>Discussions on possibly expanding as we approach year end</a:t>
            </a:r>
          </a:p>
          <a:p>
            <a:r>
              <a:rPr lang="en-US" dirty="0"/>
              <a:t>Users are encouraged to join via Zoom at any time during the session. </a:t>
            </a:r>
            <a:r>
              <a:rPr lang="en-US" b="1" dirty="0"/>
              <a:t>These will be true drop-in office hours with no facilitated presentations</a:t>
            </a:r>
            <a:r>
              <a:rPr lang="en-US" dirty="0"/>
              <a:t>. </a:t>
            </a:r>
          </a:p>
          <a:p>
            <a:r>
              <a:rPr lang="en-US" dirty="0"/>
              <a:t>		</a:t>
            </a:r>
            <a:r>
              <a:rPr lang="en-US" b="1" i="1" dirty="0"/>
              <a:t>PPM C&amp;G Breakout Room</a:t>
            </a:r>
          </a:p>
          <a:p>
            <a:pPr marL="1027113" lvl="1" indent="-342900"/>
            <a:r>
              <a:rPr lang="en-US" dirty="0"/>
              <a:t>https://aggieenterprise.ucdavis.edu/office-hours</a:t>
            </a:r>
          </a:p>
          <a:p>
            <a:pPr marL="1027113" lvl="1" indent="-342900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461B-73CC-8E3E-B96A-8003BF8AD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9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774157" cy="480131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5388B-E0BB-9A7C-81A1-FA5C2F8AFB44}"/>
              </a:ext>
            </a:extLst>
          </p:cNvPr>
          <p:cNvSpPr txBox="1"/>
          <p:nvPr/>
        </p:nvSpPr>
        <p:spPr>
          <a:xfrm>
            <a:off x="4172778" y="1649899"/>
            <a:ext cx="3846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20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3521</TotalTime>
  <Words>260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Helvetica</vt:lpstr>
      <vt:lpstr>Open Sans</vt:lpstr>
      <vt:lpstr>Open Sans Light</vt:lpstr>
      <vt:lpstr>Wingdings</vt:lpstr>
      <vt:lpstr>Office Theme</vt:lpstr>
      <vt:lpstr>1_Office Theme</vt:lpstr>
      <vt:lpstr>Custom Design</vt:lpstr>
      <vt:lpstr>PowerPoint Presentation</vt:lpstr>
      <vt:lpstr>AE Updates</vt:lpstr>
      <vt:lpstr>AE Updates</vt:lpstr>
      <vt:lpstr>AE Updates</vt:lpstr>
      <vt:lpstr>Office Hours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Mario Reina-Guerra</cp:lastModifiedBy>
  <cp:revision>31</cp:revision>
  <dcterms:created xsi:type="dcterms:W3CDTF">2022-10-05T15:20:37Z</dcterms:created>
  <dcterms:modified xsi:type="dcterms:W3CDTF">2024-03-27T00:48:39Z</dcterms:modified>
  <cp:category/>
</cp:coreProperties>
</file>