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11"/>
  </p:notesMasterIdLst>
  <p:handoutMasterIdLst>
    <p:handoutMasterId r:id="rId12"/>
  </p:handoutMasterIdLst>
  <p:sldIdLst>
    <p:sldId id="269" r:id="rId5"/>
    <p:sldId id="2144867146" r:id="rId6"/>
    <p:sldId id="2144867145" r:id="rId7"/>
    <p:sldId id="2144867147" r:id="rId8"/>
    <p:sldId id="2144867148" r:id="rId9"/>
    <p:sldId id="2144866972" r:id="rId10"/>
  </p:sldIdLst>
  <p:sldSz cx="12192000" cy="6858000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 userDrawn="1">
          <p15:clr>
            <a:srgbClr val="A4A3A4"/>
          </p15:clr>
        </p15:guide>
        <p15:guide id="2" pos="2189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yndon A Huling" initials="LAH" lastIdx="1" clrIdx="0">
    <p:extLst>
      <p:ext uri="{19B8F6BF-5375-455C-9EA6-DF929625EA0E}">
        <p15:presenceInfo xmlns:p15="http://schemas.microsoft.com/office/powerpoint/2012/main" userId="S::lahuling@ucdavis.edu::1f023c2c-20d2-4647-bf75-8d412435806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97F"/>
    <a:srgbClr val="FFCC00"/>
    <a:srgbClr val="FFFFFF"/>
    <a:srgbClr val="221D00"/>
    <a:srgbClr val="463C00"/>
    <a:srgbClr val="022851"/>
    <a:srgbClr val="9AA4B5"/>
    <a:srgbClr val="124DA1"/>
    <a:srgbClr val="0C488B"/>
    <a:srgbClr val="FCFB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93" autoAdjust="0"/>
    <p:restoredTop sz="93792" autoAdjust="0"/>
  </p:normalViewPr>
  <p:slideViewPr>
    <p:cSldViewPr>
      <p:cViewPr varScale="1">
        <p:scale>
          <a:sx n="103" d="100"/>
          <a:sy n="103" d="100"/>
        </p:scale>
        <p:origin x="1008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howGuides="1">
      <p:cViewPr varScale="1">
        <p:scale>
          <a:sx n="72" d="100"/>
          <a:sy n="72" d="100"/>
        </p:scale>
        <p:origin x="3090" y="54"/>
      </p:cViewPr>
      <p:guideLst>
        <p:guide orient="horz" pos="2909"/>
        <p:guide pos="218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078C4A-2A91-44F5-9270-655F3341D886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000A135-928E-4A10-B1C8-5CE06509B1B2}">
      <dgm:prSet phldrT="[Text]" custT="1"/>
      <dgm:spPr/>
      <dgm:t>
        <a:bodyPr/>
        <a:lstStyle/>
        <a:p>
          <a:r>
            <a:rPr lang="en-US" sz="3600" b="1" dirty="0"/>
            <a:t>Award</a:t>
          </a:r>
        </a:p>
      </dgm:t>
    </dgm:pt>
    <dgm:pt modelId="{9A9BD770-A8B3-42E5-960A-CE357EC7DE6A}" type="parTrans" cxnId="{169EC477-E00D-4066-BA8B-2AA56ABE1190}">
      <dgm:prSet/>
      <dgm:spPr/>
      <dgm:t>
        <a:bodyPr/>
        <a:lstStyle/>
        <a:p>
          <a:endParaRPr lang="en-US"/>
        </a:p>
      </dgm:t>
    </dgm:pt>
    <dgm:pt modelId="{6DB66F3B-418E-49BD-BC65-29D3DA99015F}" type="sibTrans" cxnId="{169EC477-E00D-4066-BA8B-2AA56ABE1190}">
      <dgm:prSet/>
      <dgm:spPr/>
      <dgm:t>
        <a:bodyPr/>
        <a:lstStyle/>
        <a:p>
          <a:endParaRPr lang="en-US"/>
        </a:p>
      </dgm:t>
    </dgm:pt>
    <dgm:pt modelId="{271E3255-147E-4A07-A559-510A1146D051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400" dirty="0"/>
            <a:t>Defines the basic details of the funding provided by the sponsor</a:t>
          </a:r>
        </a:p>
      </dgm:t>
    </dgm:pt>
    <dgm:pt modelId="{D92D5560-1F92-4CEA-8166-892B540C2304}" type="parTrans" cxnId="{17774EF0-4C79-4391-9D5D-2B6BBFBED498}">
      <dgm:prSet/>
      <dgm:spPr/>
      <dgm:t>
        <a:bodyPr/>
        <a:lstStyle/>
        <a:p>
          <a:endParaRPr lang="en-US"/>
        </a:p>
      </dgm:t>
    </dgm:pt>
    <dgm:pt modelId="{D63D4097-4A5F-45EB-A028-85A94AFF8F25}" type="sibTrans" cxnId="{17774EF0-4C79-4391-9D5D-2B6BBFBED498}">
      <dgm:prSet/>
      <dgm:spPr/>
      <dgm:t>
        <a:bodyPr/>
        <a:lstStyle/>
        <a:p>
          <a:endParaRPr lang="en-US"/>
        </a:p>
      </dgm:t>
    </dgm:pt>
    <dgm:pt modelId="{9D0E2ABE-4C3F-4ACD-BCB7-5FB18A089F5B}">
      <dgm:prSet phldrT="[Text]" custT="1"/>
      <dgm:spPr/>
      <dgm:t>
        <a:bodyPr/>
        <a:lstStyle/>
        <a:p>
          <a:r>
            <a:rPr lang="en-US" sz="3600" b="1" dirty="0"/>
            <a:t>Project or Projects</a:t>
          </a:r>
        </a:p>
      </dgm:t>
    </dgm:pt>
    <dgm:pt modelId="{378078E5-3157-45F6-BB2E-755F57267E64}" type="parTrans" cxnId="{3BB8A04A-7D30-4769-B157-6FC7D2D431EF}">
      <dgm:prSet/>
      <dgm:spPr/>
      <dgm:t>
        <a:bodyPr/>
        <a:lstStyle/>
        <a:p>
          <a:endParaRPr lang="en-US"/>
        </a:p>
      </dgm:t>
    </dgm:pt>
    <dgm:pt modelId="{F3D4A24A-F6C1-4360-B247-3F13A4EDC47D}" type="sibTrans" cxnId="{3BB8A04A-7D30-4769-B157-6FC7D2D431EF}">
      <dgm:prSet/>
      <dgm:spPr/>
      <dgm:t>
        <a:bodyPr/>
        <a:lstStyle/>
        <a:p>
          <a:endParaRPr lang="en-US"/>
        </a:p>
      </dgm:t>
    </dgm:pt>
    <dgm:pt modelId="{B7964A8A-77FA-41AD-B5E2-ED823A89CAA7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400"/>
            <a:t>Collects and processes award-based expenditures</a:t>
          </a:r>
          <a:endParaRPr lang="en-US" sz="1400" dirty="0"/>
        </a:p>
      </dgm:t>
    </dgm:pt>
    <dgm:pt modelId="{1A82DA07-3F34-4B8E-80FA-815288D8EE0C}" type="parTrans" cxnId="{EC80CFDD-E714-4A1A-8E57-45D90437C1AD}">
      <dgm:prSet/>
      <dgm:spPr/>
      <dgm:t>
        <a:bodyPr/>
        <a:lstStyle/>
        <a:p>
          <a:endParaRPr lang="en-US"/>
        </a:p>
      </dgm:t>
    </dgm:pt>
    <dgm:pt modelId="{BD589316-1CD9-4D27-8A77-AB08B17448BF}" type="sibTrans" cxnId="{EC80CFDD-E714-4A1A-8E57-45D90437C1AD}">
      <dgm:prSet/>
      <dgm:spPr/>
      <dgm:t>
        <a:bodyPr/>
        <a:lstStyle/>
        <a:p>
          <a:endParaRPr lang="en-US"/>
        </a:p>
      </dgm:t>
    </dgm:pt>
    <dgm:pt modelId="{1FCFD700-821B-431E-9187-C16A126705E4}">
      <dgm:prSet phldrT="[Text]" custT="1"/>
      <dgm:spPr/>
      <dgm:t>
        <a:bodyPr/>
        <a:lstStyle/>
        <a:p>
          <a:r>
            <a:rPr lang="en-US" sz="3600" b="1" dirty="0"/>
            <a:t>Contract</a:t>
          </a:r>
        </a:p>
      </dgm:t>
    </dgm:pt>
    <dgm:pt modelId="{FE5BC595-8C03-4F6A-B6BC-9F6AB441F537}" type="parTrans" cxnId="{C8BE5F59-EF85-4DED-82DB-5F3E155AF6A9}">
      <dgm:prSet/>
      <dgm:spPr/>
      <dgm:t>
        <a:bodyPr/>
        <a:lstStyle/>
        <a:p>
          <a:endParaRPr lang="en-US"/>
        </a:p>
      </dgm:t>
    </dgm:pt>
    <dgm:pt modelId="{197DCABE-BC7B-4B73-977E-7B666CE5ABD1}" type="sibTrans" cxnId="{C8BE5F59-EF85-4DED-82DB-5F3E155AF6A9}">
      <dgm:prSet/>
      <dgm:spPr/>
      <dgm:t>
        <a:bodyPr/>
        <a:lstStyle/>
        <a:p>
          <a:endParaRPr lang="en-US"/>
        </a:p>
      </dgm:t>
    </dgm:pt>
    <dgm:pt modelId="{7FE6D665-B628-48AE-9CE3-2E24E8E2A8BC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400"/>
            <a:t>Defines the billing plan</a:t>
          </a:r>
        </a:p>
      </dgm:t>
    </dgm:pt>
    <dgm:pt modelId="{A44BF108-2E40-4458-95D7-694BC0797225}" type="parTrans" cxnId="{AE269270-4E6E-426B-A437-A6667A57E38B}">
      <dgm:prSet/>
      <dgm:spPr/>
      <dgm:t>
        <a:bodyPr/>
        <a:lstStyle/>
        <a:p>
          <a:endParaRPr lang="en-US"/>
        </a:p>
      </dgm:t>
    </dgm:pt>
    <dgm:pt modelId="{D666CB84-0D52-4C1A-ACF3-2D975844481E}" type="sibTrans" cxnId="{AE269270-4E6E-426B-A437-A6667A57E38B}">
      <dgm:prSet/>
      <dgm:spPr/>
      <dgm:t>
        <a:bodyPr/>
        <a:lstStyle/>
        <a:p>
          <a:endParaRPr lang="en-US"/>
        </a:p>
      </dgm:t>
    </dgm:pt>
    <dgm:pt modelId="{6E892101-05E9-4E30-A1B6-C06087FC5524}">
      <dgm:prSet custT="1"/>
      <dgm:spPr/>
      <dgm:t>
        <a:bodyPr/>
        <a:lstStyle/>
        <a:p>
          <a:r>
            <a:rPr lang="en-US" sz="1400"/>
            <a:t>Defines association with related sponsored project(s)</a:t>
          </a:r>
          <a:endParaRPr lang="en-US" sz="1400" dirty="0"/>
        </a:p>
      </dgm:t>
    </dgm:pt>
    <dgm:pt modelId="{B5D4F331-7F9A-45A2-8C6C-139AB378F6BC}" type="parTrans" cxnId="{9E5EAEDF-C4A0-469D-BB80-56AD7B8BEC67}">
      <dgm:prSet/>
      <dgm:spPr/>
      <dgm:t>
        <a:bodyPr/>
        <a:lstStyle/>
        <a:p>
          <a:endParaRPr lang="en-US"/>
        </a:p>
      </dgm:t>
    </dgm:pt>
    <dgm:pt modelId="{AE298C2C-1105-439B-9C00-830E199BFB5A}" type="sibTrans" cxnId="{9E5EAEDF-C4A0-469D-BB80-56AD7B8BEC67}">
      <dgm:prSet/>
      <dgm:spPr/>
      <dgm:t>
        <a:bodyPr/>
        <a:lstStyle/>
        <a:p>
          <a:endParaRPr lang="en-US"/>
        </a:p>
      </dgm:t>
    </dgm:pt>
    <dgm:pt modelId="{CF69AA0B-A9DF-43A3-8A0E-B92E3CB285C9}">
      <dgm:prSet custT="1"/>
      <dgm:spPr/>
      <dgm:t>
        <a:bodyPr/>
        <a:lstStyle/>
        <a:p>
          <a:r>
            <a:rPr lang="en-US" sz="1400" dirty="0"/>
            <a:t>Allocates funding to associated sponsored project(s)</a:t>
          </a:r>
        </a:p>
      </dgm:t>
    </dgm:pt>
    <dgm:pt modelId="{3BC8DBBF-7A55-454B-BEFF-071386E305F4}" type="parTrans" cxnId="{CD974205-7927-4146-B596-D81B28AD99DC}">
      <dgm:prSet/>
      <dgm:spPr/>
      <dgm:t>
        <a:bodyPr/>
        <a:lstStyle/>
        <a:p>
          <a:endParaRPr lang="en-US"/>
        </a:p>
      </dgm:t>
    </dgm:pt>
    <dgm:pt modelId="{6EEBED73-2DDA-4609-B64B-C7737BF3F6B2}" type="sibTrans" cxnId="{CD974205-7927-4146-B596-D81B28AD99DC}">
      <dgm:prSet/>
      <dgm:spPr/>
      <dgm:t>
        <a:bodyPr/>
        <a:lstStyle/>
        <a:p>
          <a:endParaRPr lang="en-US"/>
        </a:p>
      </dgm:t>
    </dgm:pt>
    <dgm:pt modelId="{150CF34F-D26D-41A1-B9A7-FF879F1A6C9B}">
      <dgm:prSet custT="1"/>
      <dgm:spPr/>
      <dgm:t>
        <a:bodyPr/>
        <a:lstStyle/>
        <a:p>
          <a:r>
            <a:rPr lang="en-US" sz="1400"/>
            <a:t>Allows for monitoring of consolidated financial performance at the award level</a:t>
          </a:r>
          <a:endParaRPr lang="en-US" sz="1400" dirty="0"/>
        </a:p>
      </dgm:t>
    </dgm:pt>
    <dgm:pt modelId="{682F3EA0-2ED0-4463-A4EE-7291B17B450A}" type="parTrans" cxnId="{3578C279-0865-4417-89F6-77A6448D1637}">
      <dgm:prSet/>
      <dgm:spPr/>
      <dgm:t>
        <a:bodyPr/>
        <a:lstStyle/>
        <a:p>
          <a:endParaRPr lang="en-US"/>
        </a:p>
      </dgm:t>
    </dgm:pt>
    <dgm:pt modelId="{B5B2D515-006E-4CAE-A91B-32A39A6E0BD6}" type="sibTrans" cxnId="{3578C279-0865-4417-89F6-77A6448D1637}">
      <dgm:prSet/>
      <dgm:spPr/>
      <dgm:t>
        <a:bodyPr/>
        <a:lstStyle/>
        <a:p>
          <a:endParaRPr lang="en-US"/>
        </a:p>
      </dgm:t>
    </dgm:pt>
    <dgm:pt modelId="{253EBBA8-1426-463F-8F78-52FDFA3C6001}">
      <dgm:prSet custT="1"/>
      <dgm:spPr/>
      <dgm:t>
        <a:bodyPr/>
        <a:lstStyle/>
        <a:p>
          <a:r>
            <a:rPr lang="en-US" sz="1400"/>
            <a:t>Generates invoices for awards (per contract billing plan)</a:t>
          </a:r>
          <a:endParaRPr lang="en-US" sz="1400" dirty="0"/>
        </a:p>
      </dgm:t>
    </dgm:pt>
    <dgm:pt modelId="{D6662BAE-1688-4C4B-A747-65EC4861B657}" type="parTrans" cxnId="{DD47854B-1C7E-49ED-BE85-4215AB204B28}">
      <dgm:prSet/>
      <dgm:spPr/>
      <dgm:t>
        <a:bodyPr/>
        <a:lstStyle/>
        <a:p>
          <a:endParaRPr lang="en-US"/>
        </a:p>
      </dgm:t>
    </dgm:pt>
    <dgm:pt modelId="{9DE79F9C-F9D0-4988-B4C6-D9A7EF674BBF}" type="sibTrans" cxnId="{DD47854B-1C7E-49ED-BE85-4215AB204B28}">
      <dgm:prSet/>
      <dgm:spPr/>
      <dgm:t>
        <a:bodyPr/>
        <a:lstStyle/>
        <a:p>
          <a:endParaRPr lang="en-US"/>
        </a:p>
      </dgm:t>
    </dgm:pt>
    <dgm:pt modelId="{2264F44E-6124-4823-9BDA-1CFDBF83AB2D}">
      <dgm:prSet custT="1"/>
      <dgm:spPr/>
      <dgm:t>
        <a:bodyPr/>
        <a:lstStyle/>
        <a:p>
          <a:r>
            <a:rPr lang="en-US" sz="1400" dirty="0"/>
            <a:t>Recognizes revenue for awards (per contract revenue plan)</a:t>
          </a:r>
        </a:p>
      </dgm:t>
    </dgm:pt>
    <dgm:pt modelId="{FC2C90C3-4026-4E65-B59C-AB4EFD4F39A0}" type="parTrans" cxnId="{AF698B6D-C0DD-4F97-8C84-5D5DFF337AD3}">
      <dgm:prSet/>
      <dgm:spPr/>
      <dgm:t>
        <a:bodyPr/>
        <a:lstStyle/>
        <a:p>
          <a:endParaRPr lang="en-US"/>
        </a:p>
      </dgm:t>
    </dgm:pt>
    <dgm:pt modelId="{9301DE92-87E4-4966-AEDF-0411E9D6FAB9}" type="sibTrans" cxnId="{AF698B6D-C0DD-4F97-8C84-5D5DFF337AD3}">
      <dgm:prSet/>
      <dgm:spPr/>
      <dgm:t>
        <a:bodyPr/>
        <a:lstStyle/>
        <a:p>
          <a:endParaRPr lang="en-US"/>
        </a:p>
      </dgm:t>
    </dgm:pt>
    <dgm:pt modelId="{BF4E6AB3-FF77-4248-B8A4-FEBE63FB0E55}">
      <dgm:prSet custT="1"/>
      <dgm:spPr/>
      <dgm:t>
        <a:bodyPr/>
        <a:lstStyle/>
        <a:p>
          <a:r>
            <a:rPr lang="en-US" sz="1400"/>
            <a:t>Allows for monitoring of detailed financial performance at the project level</a:t>
          </a:r>
          <a:endParaRPr lang="en-US" sz="1400" dirty="0"/>
        </a:p>
      </dgm:t>
    </dgm:pt>
    <dgm:pt modelId="{684DA680-5FB1-4FB0-9C05-15FE55DAB438}" type="parTrans" cxnId="{DA7016A5-DF30-4AC7-8DAE-4A2B366E4D35}">
      <dgm:prSet/>
      <dgm:spPr/>
      <dgm:t>
        <a:bodyPr/>
        <a:lstStyle/>
        <a:p>
          <a:endParaRPr lang="en-US"/>
        </a:p>
      </dgm:t>
    </dgm:pt>
    <dgm:pt modelId="{9023B45A-48E4-4A06-ACDD-9B4A044A5D90}" type="sibTrans" cxnId="{DA7016A5-DF30-4AC7-8DAE-4A2B366E4D35}">
      <dgm:prSet/>
      <dgm:spPr/>
      <dgm:t>
        <a:bodyPr/>
        <a:lstStyle/>
        <a:p>
          <a:endParaRPr lang="en-US"/>
        </a:p>
      </dgm:t>
    </dgm:pt>
    <dgm:pt modelId="{F1E1BB40-02DF-4DC5-AD77-7E92EFEC8EEB}">
      <dgm:prSet custT="1"/>
      <dgm:spPr/>
      <dgm:t>
        <a:bodyPr/>
        <a:lstStyle/>
        <a:p>
          <a:r>
            <a:rPr lang="en-US" sz="1400" dirty="0"/>
            <a:t>Defines the revenue plan</a:t>
          </a:r>
        </a:p>
      </dgm:t>
    </dgm:pt>
    <dgm:pt modelId="{51836559-C419-42B2-A1BE-E5C2753F0D42}" type="parTrans" cxnId="{8C5B127E-0009-47E7-B9C8-A3B06688298F}">
      <dgm:prSet/>
      <dgm:spPr/>
      <dgm:t>
        <a:bodyPr/>
        <a:lstStyle/>
        <a:p>
          <a:endParaRPr lang="en-US"/>
        </a:p>
      </dgm:t>
    </dgm:pt>
    <dgm:pt modelId="{C7855E4C-CCBD-4CA7-9B0A-E2019F377E4B}" type="sibTrans" cxnId="{8C5B127E-0009-47E7-B9C8-A3B06688298F}">
      <dgm:prSet/>
      <dgm:spPr/>
      <dgm:t>
        <a:bodyPr/>
        <a:lstStyle/>
        <a:p>
          <a:endParaRPr lang="en-US"/>
        </a:p>
      </dgm:t>
    </dgm:pt>
    <dgm:pt modelId="{AF62719B-F94F-4B72-9660-FEED2D40CCE4}">
      <dgm:prSet custT="1"/>
      <dgm:spPr/>
      <dgm:t>
        <a:bodyPr/>
        <a:lstStyle/>
        <a:p>
          <a:r>
            <a:rPr lang="en-US" sz="1400" dirty="0"/>
            <a:t>Defines association with related sponsored project(s)</a:t>
          </a:r>
        </a:p>
      </dgm:t>
    </dgm:pt>
    <dgm:pt modelId="{5305A619-14A6-459D-AA89-E1A2B1A65323}" type="parTrans" cxnId="{CFCC5ED8-425F-4F44-A7DD-8271E0695FC1}">
      <dgm:prSet/>
      <dgm:spPr/>
      <dgm:t>
        <a:bodyPr/>
        <a:lstStyle/>
        <a:p>
          <a:endParaRPr lang="en-US"/>
        </a:p>
      </dgm:t>
    </dgm:pt>
    <dgm:pt modelId="{E9864448-2DE6-4575-934C-7C07AD767621}" type="sibTrans" cxnId="{CFCC5ED8-425F-4F44-A7DD-8271E0695FC1}">
      <dgm:prSet/>
      <dgm:spPr/>
      <dgm:t>
        <a:bodyPr/>
        <a:lstStyle/>
        <a:p>
          <a:endParaRPr lang="en-US"/>
        </a:p>
      </dgm:t>
    </dgm:pt>
    <dgm:pt modelId="{3F2A782C-D1E7-4D34-883E-E161288DACA7}">
      <dgm:prSet custT="1"/>
      <dgm:spPr/>
      <dgm:t>
        <a:bodyPr/>
        <a:lstStyle/>
        <a:p>
          <a:r>
            <a:rPr lang="en-US" sz="1400" dirty="0"/>
            <a:t>Allows for monitoring of consolidated revenue and invoices at the award level</a:t>
          </a:r>
        </a:p>
      </dgm:t>
    </dgm:pt>
    <dgm:pt modelId="{7A5831C9-C41B-4562-9BDF-623E6D89C930}" type="parTrans" cxnId="{84292F06-B2E8-44AC-B56D-7051A49C7DFC}">
      <dgm:prSet/>
      <dgm:spPr/>
      <dgm:t>
        <a:bodyPr/>
        <a:lstStyle/>
        <a:p>
          <a:endParaRPr lang="en-US"/>
        </a:p>
      </dgm:t>
    </dgm:pt>
    <dgm:pt modelId="{D8C5DBE9-8B13-49C9-8831-D673251D4A0F}" type="sibTrans" cxnId="{84292F06-B2E8-44AC-B56D-7051A49C7DFC}">
      <dgm:prSet/>
      <dgm:spPr/>
      <dgm:t>
        <a:bodyPr/>
        <a:lstStyle/>
        <a:p>
          <a:endParaRPr lang="en-US"/>
        </a:p>
      </dgm:t>
    </dgm:pt>
    <dgm:pt modelId="{F3B6ECCF-C550-4B17-ACB4-3097CD3CF2BD}" type="pres">
      <dgm:prSet presAssocID="{63078C4A-2A91-44F5-9270-655F3341D886}" presName="Name0" presStyleCnt="0">
        <dgm:presLayoutVars>
          <dgm:dir/>
          <dgm:animLvl val="lvl"/>
          <dgm:resizeHandles val="exact"/>
        </dgm:presLayoutVars>
      </dgm:prSet>
      <dgm:spPr/>
    </dgm:pt>
    <dgm:pt modelId="{7A459F14-CF65-41CF-8DC2-66139578B218}" type="pres">
      <dgm:prSet presAssocID="{7000A135-928E-4A10-B1C8-5CE06509B1B2}" presName="linNode" presStyleCnt="0"/>
      <dgm:spPr/>
    </dgm:pt>
    <dgm:pt modelId="{7A9AEF8F-0E57-43A8-959C-8E7AA93A066B}" type="pres">
      <dgm:prSet presAssocID="{7000A135-928E-4A10-B1C8-5CE06509B1B2}" presName="parentText" presStyleLbl="node1" presStyleIdx="0" presStyleCnt="3" custLinFactNeighborX="-7440" custLinFactNeighborY="1067">
        <dgm:presLayoutVars>
          <dgm:chMax val="1"/>
          <dgm:bulletEnabled val="1"/>
        </dgm:presLayoutVars>
      </dgm:prSet>
      <dgm:spPr/>
    </dgm:pt>
    <dgm:pt modelId="{9CC3BE58-8BBA-4312-B921-64954649FAB9}" type="pres">
      <dgm:prSet presAssocID="{7000A135-928E-4A10-B1C8-5CE06509B1B2}" presName="descendantText" presStyleLbl="alignAccFollowNode1" presStyleIdx="0" presStyleCnt="3" custLinFactNeighborX="1461" custLinFactNeighborY="-2025">
        <dgm:presLayoutVars>
          <dgm:bulletEnabled val="1"/>
        </dgm:presLayoutVars>
      </dgm:prSet>
      <dgm:spPr/>
    </dgm:pt>
    <dgm:pt modelId="{AE22D4DC-97F0-4338-96C3-5F4E549EB432}" type="pres">
      <dgm:prSet presAssocID="{6DB66F3B-418E-49BD-BC65-29D3DA99015F}" presName="sp" presStyleCnt="0"/>
      <dgm:spPr/>
    </dgm:pt>
    <dgm:pt modelId="{A04BD922-23F4-4D7E-9A74-7AD9BDD704F9}" type="pres">
      <dgm:prSet presAssocID="{9D0E2ABE-4C3F-4ACD-BCB7-5FB18A089F5B}" presName="linNode" presStyleCnt="0"/>
      <dgm:spPr/>
    </dgm:pt>
    <dgm:pt modelId="{0E874E9E-F2BB-4102-A628-1AAAD777E49D}" type="pres">
      <dgm:prSet presAssocID="{9D0E2ABE-4C3F-4ACD-BCB7-5FB18A089F5B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7C2A3DC7-5D68-4A81-954A-6B64757DB99F}" type="pres">
      <dgm:prSet presAssocID="{9D0E2ABE-4C3F-4ACD-BCB7-5FB18A089F5B}" presName="descendantText" presStyleLbl="alignAccFollowNode1" presStyleIdx="1" presStyleCnt="3">
        <dgm:presLayoutVars>
          <dgm:bulletEnabled val="1"/>
        </dgm:presLayoutVars>
      </dgm:prSet>
      <dgm:spPr/>
    </dgm:pt>
    <dgm:pt modelId="{FA838A18-7FE1-4C81-93DB-13692B6BCAB8}" type="pres">
      <dgm:prSet presAssocID="{F3D4A24A-F6C1-4360-B247-3F13A4EDC47D}" presName="sp" presStyleCnt="0"/>
      <dgm:spPr/>
    </dgm:pt>
    <dgm:pt modelId="{85EFFBF9-F2A0-436E-B19D-58E7652D5660}" type="pres">
      <dgm:prSet presAssocID="{1FCFD700-821B-431E-9187-C16A126705E4}" presName="linNode" presStyleCnt="0"/>
      <dgm:spPr/>
    </dgm:pt>
    <dgm:pt modelId="{80CA5A82-9CA6-47AD-B1CC-5004F55DF6BE}" type="pres">
      <dgm:prSet presAssocID="{1FCFD700-821B-431E-9187-C16A126705E4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55D93CE7-6AD5-4C13-83A7-E384E511000E}" type="pres">
      <dgm:prSet presAssocID="{1FCFD700-821B-431E-9187-C16A126705E4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9BAE5A01-7D69-48B1-9C9B-20CCE6F5B7CB}" type="presOf" srcId="{271E3255-147E-4A07-A559-510A1146D051}" destId="{9CC3BE58-8BBA-4312-B921-64954649FAB9}" srcOrd="0" destOrd="0" presId="urn:microsoft.com/office/officeart/2005/8/layout/vList5"/>
    <dgm:cxn modelId="{CD974205-7927-4146-B596-D81B28AD99DC}" srcId="{7000A135-928E-4A10-B1C8-5CE06509B1B2}" destId="{CF69AA0B-A9DF-43A3-8A0E-B92E3CB285C9}" srcOrd="2" destOrd="0" parTransId="{3BC8DBBF-7A55-454B-BEFF-071386E305F4}" sibTransId="{6EEBED73-2DDA-4609-B64B-C7737BF3F6B2}"/>
    <dgm:cxn modelId="{84292F06-B2E8-44AC-B56D-7051A49C7DFC}" srcId="{1FCFD700-821B-431E-9187-C16A126705E4}" destId="{3F2A782C-D1E7-4D34-883E-E161288DACA7}" srcOrd="3" destOrd="0" parTransId="{7A5831C9-C41B-4562-9BDF-623E6D89C930}" sibTransId="{D8C5DBE9-8B13-49C9-8831-D673251D4A0F}"/>
    <dgm:cxn modelId="{E5C80A12-852E-43CB-B51B-24D043C4FF52}" type="presOf" srcId="{7FE6D665-B628-48AE-9CE3-2E24E8E2A8BC}" destId="{55D93CE7-6AD5-4C13-83A7-E384E511000E}" srcOrd="0" destOrd="0" presId="urn:microsoft.com/office/officeart/2005/8/layout/vList5"/>
    <dgm:cxn modelId="{9CBD2912-0FFF-443F-9CE7-389BCDBA2A29}" type="presOf" srcId="{253EBBA8-1426-463F-8F78-52FDFA3C6001}" destId="{7C2A3DC7-5D68-4A81-954A-6B64757DB99F}" srcOrd="0" destOrd="1" presId="urn:microsoft.com/office/officeart/2005/8/layout/vList5"/>
    <dgm:cxn modelId="{DB716A1A-2B7F-4355-A8D6-22A0ECAE1653}" type="presOf" srcId="{B7964A8A-77FA-41AD-B5E2-ED823A89CAA7}" destId="{7C2A3DC7-5D68-4A81-954A-6B64757DB99F}" srcOrd="0" destOrd="0" presId="urn:microsoft.com/office/officeart/2005/8/layout/vList5"/>
    <dgm:cxn modelId="{F6469629-D712-4AD1-8F91-EFF972A66C53}" type="presOf" srcId="{7000A135-928E-4A10-B1C8-5CE06509B1B2}" destId="{7A9AEF8F-0E57-43A8-959C-8E7AA93A066B}" srcOrd="0" destOrd="0" presId="urn:microsoft.com/office/officeart/2005/8/layout/vList5"/>
    <dgm:cxn modelId="{05F9B02B-CDAC-411C-BB45-FA3A8DED81EB}" type="presOf" srcId="{9D0E2ABE-4C3F-4ACD-BCB7-5FB18A089F5B}" destId="{0E874E9E-F2BB-4102-A628-1AAAD777E49D}" srcOrd="0" destOrd="0" presId="urn:microsoft.com/office/officeart/2005/8/layout/vList5"/>
    <dgm:cxn modelId="{65B6C33F-0532-4DE5-8E77-1570418009CE}" type="presOf" srcId="{F1E1BB40-02DF-4DC5-AD77-7E92EFEC8EEB}" destId="{55D93CE7-6AD5-4C13-83A7-E384E511000E}" srcOrd="0" destOrd="1" presId="urn:microsoft.com/office/officeart/2005/8/layout/vList5"/>
    <dgm:cxn modelId="{77BE5C67-4C82-4106-BB21-7C795BC80AB8}" type="presOf" srcId="{150CF34F-D26D-41A1-B9A7-FF879F1A6C9B}" destId="{9CC3BE58-8BBA-4312-B921-64954649FAB9}" srcOrd="0" destOrd="3" presId="urn:microsoft.com/office/officeart/2005/8/layout/vList5"/>
    <dgm:cxn modelId="{D5494948-840F-4368-9745-DF4D715E94C3}" type="presOf" srcId="{AF62719B-F94F-4B72-9660-FEED2D40CCE4}" destId="{55D93CE7-6AD5-4C13-83A7-E384E511000E}" srcOrd="0" destOrd="2" presId="urn:microsoft.com/office/officeart/2005/8/layout/vList5"/>
    <dgm:cxn modelId="{3BB8A04A-7D30-4769-B157-6FC7D2D431EF}" srcId="{63078C4A-2A91-44F5-9270-655F3341D886}" destId="{9D0E2ABE-4C3F-4ACD-BCB7-5FB18A089F5B}" srcOrd="1" destOrd="0" parTransId="{378078E5-3157-45F6-BB2E-755F57267E64}" sibTransId="{F3D4A24A-F6C1-4360-B247-3F13A4EDC47D}"/>
    <dgm:cxn modelId="{DD47854B-1C7E-49ED-BE85-4215AB204B28}" srcId="{9D0E2ABE-4C3F-4ACD-BCB7-5FB18A089F5B}" destId="{253EBBA8-1426-463F-8F78-52FDFA3C6001}" srcOrd="1" destOrd="0" parTransId="{D6662BAE-1688-4C4B-A747-65EC4861B657}" sibTransId="{9DE79F9C-F9D0-4988-B4C6-D9A7EF674BBF}"/>
    <dgm:cxn modelId="{AF698B6D-C0DD-4F97-8C84-5D5DFF337AD3}" srcId="{9D0E2ABE-4C3F-4ACD-BCB7-5FB18A089F5B}" destId="{2264F44E-6124-4823-9BDA-1CFDBF83AB2D}" srcOrd="2" destOrd="0" parTransId="{FC2C90C3-4026-4E65-B59C-AB4EFD4F39A0}" sibTransId="{9301DE92-87E4-4966-AEDF-0411E9D6FAB9}"/>
    <dgm:cxn modelId="{AE269270-4E6E-426B-A437-A6667A57E38B}" srcId="{1FCFD700-821B-431E-9187-C16A126705E4}" destId="{7FE6D665-B628-48AE-9CE3-2E24E8E2A8BC}" srcOrd="0" destOrd="0" parTransId="{A44BF108-2E40-4458-95D7-694BC0797225}" sibTransId="{D666CB84-0D52-4C1A-ACF3-2D975844481E}"/>
    <dgm:cxn modelId="{169EC477-E00D-4066-BA8B-2AA56ABE1190}" srcId="{63078C4A-2A91-44F5-9270-655F3341D886}" destId="{7000A135-928E-4A10-B1C8-5CE06509B1B2}" srcOrd="0" destOrd="0" parTransId="{9A9BD770-A8B3-42E5-960A-CE357EC7DE6A}" sibTransId="{6DB66F3B-418E-49BD-BC65-29D3DA99015F}"/>
    <dgm:cxn modelId="{C8BE5F59-EF85-4DED-82DB-5F3E155AF6A9}" srcId="{63078C4A-2A91-44F5-9270-655F3341D886}" destId="{1FCFD700-821B-431E-9187-C16A126705E4}" srcOrd="2" destOrd="0" parTransId="{FE5BC595-8C03-4F6A-B6BC-9F6AB441F537}" sibTransId="{197DCABE-BC7B-4B73-977E-7B666CE5ABD1}"/>
    <dgm:cxn modelId="{3578C279-0865-4417-89F6-77A6448D1637}" srcId="{7000A135-928E-4A10-B1C8-5CE06509B1B2}" destId="{150CF34F-D26D-41A1-B9A7-FF879F1A6C9B}" srcOrd="3" destOrd="0" parTransId="{682F3EA0-2ED0-4463-A4EE-7291B17B450A}" sibTransId="{B5B2D515-006E-4CAE-A91B-32A39A6E0BD6}"/>
    <dgm:cxn modelId="{8C5B127E-0009-47E7-B9C8-A3B06688298F}" srcId="{1FCFD700-821B-431E-9187-C16A126705E4}" destId="{F1E1BB40-02DF-4DC5-AD77-7E92EFEC8EEB}" srcOrd="1" destOrd="0" parTransId="{51836559-C419-42B2-A1BE-E5C2753F0D42}" sibTransId="{C7855E4C-CCBD-4CA7-9B0A-E2019F377E4B}"/>
    <dgm:cxn modelId="{DB96D09A-33E8-43BE-94D3-8BE17A38DD12}" type="presOf" srcId="{63078C4A-2A91-44F5-9270-655F3341D886}" destId="{F3B6ECCF-C550-4B17-ACB4-3097CD3CF2BD}" srcOrd="0" destOrd="0" presId="urn:microsoft.com/office/officeart/2005/8/layout/vList5"/>
    <dgm:cxn modelId="{6D53BB9E-65F9-4BDB-AC92-9BF7487E57E8}" type="presOf" srcId="{1FCFD700-821B-431E-9187-C16A126705E4}" destId="{80CA5A82-9CA6-47AD-B1CC-5004F55DF6BE}" srcOrd="0" destOrd="0" presId="urn:microsoft.com/office/officeart/2005/8/layout/vList5"/>
    <dgm:cxn modelId="{DA7016A5-DF30-4AC7-8DAE-4A2B366E4D35}" srcId="{9D0E2ABE-4C3F-4ACD-BCB7-5FB18A089F5B}" destId="{BF4E6AB3-FF77-4248-B8A4-FEBE63FB0E55}" srcOrd="3" destOrd="0" parTransId="{684DA680-5FB1-4FB0-9C05-15FE55DAB438}" sibTransId="{9023B45A-48E4-4A06-ACDD-9B4A044A5D90}"/>
    <dgm:cxn modelId="{0A5D0AB8-EEC4-416C-A708-3C4FFAD4D7D6}" type="presOf" srcId="{CF69AA0B-A9DF-43A3-8A0E-B92E3CB285C9}" destId="{9CC3BE58-8BBA-4312-B921-64954649FAB9}" srcOrd="0" destOrd="2" presId="urn:microsoft.com/office/officeart/2005/8/layout/vList5"/>
    <dgm:cxn modelId="{95057CC8-1AD6-4B4B-B3D4-EDD673BA8E21}" type="presOf" srcId="{2264F44E-6124-4823-9BDA-1CFDBF83AB2D}" destId="{7C2A3DC7-5D68-4A81-954A-6B64757DB99F}" srcOrd="0" destOrd="2" presId="urn:microsoft.com/office/officeart/2005/8/layout/vList5"/>
    <dgm:cxn modelId="{0CC743D0-4A86-403B-82CA-5FDB2C74B80F}" type="presOf" srcId="{6E892101-05E9-4E30-A1B6-C06087FC5524}" destId="{9CC3BE58-8BBA-4312-B921-64954649FAB9}" srcOrd="0" destOrd="1" presId="urn:microsoft.com/office/officeart/2005/8/layout/vList5"/>
    <dgm:cxn modelId="{CFCC5ED8-425F-4F44-A7DD-8271E0695FC1}" srcId="{1FCFD700-821B-431E-9187-C16A126705E4}" destId="{AF62719B-F94F-4B72-9660-FEED2D40CCE4}" srcOrd="2" destOrd="0" parTransId="{5305A619-14A6-459D-AA89-E1A2B1A65323}" sibTransId="{E9864448-2DE6-4575-934C-7C07AD767621}"/>
    <dgm:cxn modelId="{EC80CFDD-E714-4A1A-8E57-45D90437C1AD}" srcId="{9D0E2ABE-4C3F-4ACD-BCB7-5FB18A089F5B}" destId="{B7964A8A-77FA-41AD-B5E2-ED823A89CAA7}" srcOrd="0" destOrd="0" parTransId="{1A82DA07-3F34-4B8E-80FA-815288D8EE0C}" sibTransId="{BD589316-1CD9-4D27-8A77-AB08B17448BF}"/>
    <dgm:cxn modelId="{F16856DF-736A-4B32-AA63-C387E1B788EB}" type="presOf" srcId="{3F2A782C-D1E7-4D34-883E-E161288DACA7}" destId="{55D93CE7-6AD5-4C13-83A7-E384E511000E}" srcOrd="0" destOrd="3" presId="urn:microsoft.com/office/officeart/2005/8/layout/vList5"/>
    <dgm:cxn modelId="{9E5EAEDF-C4A0-469D-BB80-56AD7B8BEC67}" srcId="{7000A135-928E-4A10-B1C8-5CE06509B1B2}" destId="{6E892101-05E9-4E30-A1B6-C06087FC5524}" srcOrd="1" destOrd="0" parTransId="{B5D4F331-7F9A-45A2-8C6C-139AB378F6BC}" sibTransId="{AE298C2C-1105-439B-9C00-830E199BFB5A}"/>
    <dgm:cxn modelId="{17774EF0-4C79-4391-9D5D-2B6BBFBED498}" srcId="{7000A135-928E-4A10-B1C8-5CE06509B1B2}" destId="{271E3255-147E-4A07-A559-510A1146D051}" srcOrd="0" destOrd="0" parTransId="{D92D5560-1F92-4CEA-8166-892B540C2304}" sibTransId="{D63D4097-4A5F-45EB-A028-85A94AFF8F25}"/>
    <dgm:cxn modelId="{80A03FFB-A455-442E-9940-E22169033379}" type="presOf" srcId="{BF4E6AB3-FF77-4248-B8A4-FEBE63FB0E55}" destId="{7C2A3DC7-5D68-4A81-954A-6B64757DB99F}" srcOrd="0" destOrd="3" presId="urn:microsoft.com/office/officeart/2005/8/layout/vList5"/>
    <dgm:cxn modelId="{A11AC8AB-E1A6-47C4-B874-5535BF033A43}" type="presParOf" srcId="{F3B6ECCF-C550-4B17-ACB4-3097CD3CF2BD}" destId="{7A459F14-CF65-41CF-8DC2-66139578B218}" srcOrd="0" destOrd="0" presId="urn:microsoft.com/office/officeart/2005/8/layout/vList5"/>
    <dgm:cxn modelId="{681297C2-6B79-4214-B937-52AA69E0976D}" type="presParOf" srcId="{7A459F14-CF65-41CF-8DC2-66139578B218}" destId="{7A9AEF8F-0E57-43A8-959C-8E7AA93A066B}" srcOrd="0" destOrd="0" presId="urn:microsoft.com/office/officeart/2005/8/layout/vList5"/>
    <dgm:cxn modelId="{023CCB23-8F2D-42F8-BCF0-D8C19EBF1A3D}" type="presParOf" srcId="{7A459F14-CF65-41CF-8DC2-66139578B218}" destId="{9CC3BE58-8BBA-4312-B921-64954649FAB9}" srcOrd="1" destOrd="0" presId="urn:microsoft.com/office/officeart/2005/8/layout/vList5"/>
    <dgm:cxn modelId="{9AACF114-A7F8-4B8C-A0A4-3BF250D195D9}" type="presParOf" srcId="{F3B6ECCF-C550-4B17-ACB4-3097CD3CF2BD}" destId="{AE22D4DC-97F0-4338-96C3-5F4E549EB432}" srcOrd="1" destOrd="0" presId="urn:microsoft.com/office/officeart/2005/8/layout/vList5"/>
    <dgm:cxn modelId="{81A68C83-5BAB-457E-A790-DC06E5C9C3F5}" type="presParOf" srcId="{F3B6ECCF-C550-4B17-ACB4-3097CD3CF2BD}" destId="{A04BD922-23F4-4D7E-9A74-7AD9BDD704F9}" srcOrd="2" destOrd="0" presId="urn:microsoft.com/office/officeart/2005/8/layout/vList5"/>
    <dgm:cxn modelId="{A92AE684-E48F-42F9-9987-9D5D8F94A2A2}" type="presParOf" srcId="{A04BD922-23F4-4D7E-9A74-7AD9BDD704F9}" destId="{0E874E9E-F2BB-4102-A628-1AAAD777E49D}" srcOrd="0" destOrd="0" presId="urn:microsoft.com/office/officeart/2005/8/layout/vList5"/>
    <dgm:cxn modelId="{C0BB4C01-54FB-4043-AFB8-AC5B129083BC}" type="presParOf" srcId="{A04BD922-23F4-4D7E-9A74-7AD9BDD704F9}" destId="{7C2A3DC7-5D68-4A81-954A-6B64757DB99F}" srcOrd="1" destOrd="0" presId="urn:microsoft.com/office/officeart/2005/8/layout/vList5"/>
    <dgm:cxn modelId="{DA704A2D-E32C-4704-B885-EE8113A7F433}" type="presParOf" srcId="{F3B6ECCF-C550-4B17-ACB4-3097CD3CF2BD}" destId="{FA838A18-7FE1-4C81-93DB-13692B6BCAB8}" srcOrd="3" destOrd="0" presId="urn:microsoft.com/office/officeart/2005/8/layout/vList5"/>
    <dgm:cxn modelId="{C5A66D4C-1B09-4D46-8C60-ADB8A7A33BCF}" type="presParOf" srcId="{F3B6ECCF-C550-4B17-ACB4-3097CD3CF2BD}" destId="{85EFFBF9-F2A0-436E-B19D-58E7652D5660}" srcOrd="4" destOrd="0" presId="urn:microsoft.com/office/officeart/2005/8/layout/vList5"/>
    <dgm:cxn modelId="{26635591-FA3C-4CF2-84A2-93162E7CB53C}" type="presParOf" srcId="{85EFFBF9-F2A0-436E-B19D-58E7652D5660}" destId="{80CA5A82-9CA6-47AD-B1CC-5004F55DF6BE}" srcOrd="0" destOrd="0" presId="urn:microsoft.com/office/officeart/2005/8/layout/vList5"/>
    <dgm:cxn modelId="{5C398A78-8014-4805-A7B7-F7F3FBD7060A}" type="presParOf" srcId="{85EFFBF9-F2A0-436E-B19D-58E7652D5660}" destId="{55D93CE7-6AD5-4C13-83A7-E384E511000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C3BE58-8BBA-4312-B921-64954649FAB9}">
      <dsp:nvSpPr>
        <dsp:cNvPr id="0" name=""/>
        <dsp:cNvSpPr/>
      </dsp:nvSpPr>
      <dsp:spPr>
        <a:xfrm rot="5400000">
          <a:off x="6097232" y="-2433298"/>
          <a:ext cx="1174062" cy="6291072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400" kern="1200" dirty="0"/>
            <a:t>Defines the basic details of the funding provided by the sponsor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/>
            <a:t>Defines association with related sponsored project(s)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Allocates funding to associated sponsored project(s)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/>
            <a:t>Allows for monitoring of consolidated financial performance at the award level</a:t>
          </a:r>
          <a:endParaRPr lang="en-US" sz="1400" kern="1200" dirty="0"/>
        </a:p>
      </dsp:txBody>
      <dsp:txXfrm rot="-5400000">
        <a:off x="3538728" y="182519"/>
        <a:ext cx="6233759" cy="1059436"/>
      </dsp:txXfrm>
    </dsp:sp>
    <dsp:sp modelId="{7A9AEF8F-0E57-43A8-959C-8E7AA93A066B}">
      <dsp:nvSpPr>
        <dsp:cNvPr id="0" name=""/>
        <dsp:cNvSpPr/>
      </dsp:nvSpPr>
      <dsp:spPr>
        <a:xfrm>
          <a:off x="0" y="17882"/>
          <a:ext cx="3538728" cy="146757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/>
            <a:t>Award</a:t>
          </a:r>
        </a:p>
      </dsp:txBody>
      <dsp:txXfrm>
        <a:off x="71641" y="89523"/>
        <a:ext cx="3395446" cy="1324295"/>
      </dsp:txXfrm>
    </dsp:sp>
    <dsp:sp modelId="{7C2A3DC7-5D68-4A81-954A-6B64757DB99F}">
      <dsp:nvSpPr>
        <dsp:cNvPr id="0" name=""/>
        <dsp:cNvSpPr/>
      </dsp:nvSpPr>
      <dsp:spPr>
        <a:xfrm rot="5400000">
          <a:off x="6097232" y="-868567"/>
          <a:ext cx="1174062" cy="6291072"/>
        </a:xfrm>
        <a:prstGeom prst="round2SameRect">
          <a:avLst/>
        </a:prstGeom>
        <a:solidFill>
          <a:schemeClr val="accent2">
            <a:tint val="40000"/>
            <a:alpha val="90000"/>
            <a:hueOff val="150765"/>
            <a:satOff val="18894"/>
            <a:lumOff val="155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150765"/>
              <a:satOff val="18894"/>
              <a:lumOff val="155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400" kern="1200"/>
            <a:t>Collects and processes award-based expenditures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/>
            <a:t>Generates invoices for awards (per contract billing plan)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Recognizes revenue for awards (per contract revenue plan)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/>
            <a:t>Allows for monitoring of detailed financial performance at the project level</a:t>
          </a:r>
          <a:endParaRPr lang="en-US" sz="1400" kern="1200" dirty="0"/>
        </a:p>
      </dsp:txBody>
      <dsp:txXfrm rot="-5400000">
        <a:off x="3538728" y="1747250"/>
        <a:ext cx="6233759" cy="1059436"/>
      </dsp:txXfrm>
    </dsp:sp>
    <dsp:sp modelId="{0E874E9E-F2BB-4102-A628-1AAAD777E49D}">
      <dsp:nvSpPr>
        <dsp:cNvPr id="0" name=""/>
        <dsp:cNvSpPr/>
      </dsp:nvSpPr>
      <dsp:spPr>
        <a:xfrm>
          <a:off x="0" y="1543180"/>
          <a:ext cx="3538728" cy="1467577"/>
        </a:xfrm>
        <a:prstGeom prst="roundRect">
          <a:avLst/>
        </a:prstGeom>
        <a:solidFill>
          <a:schemeClr val="accent2">
            <a:hueOff val="-26498"/>
            <a:satOff val="18815"/>
            <a:lumOff val="274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/>
            <a:t>Project or Projects</a:t>
          </a:r>
        </a:p>
      </dsp:txBody>
      <dsp:txXfrm>
        <a:off x="71641" y="1614821"/>
        <a:ext cx="3395446" cy="1324295"/>
      </dsp:txXfrm>
    </dsp:sp>
    <dsp:sp modelId="{55D93CE7-6AD5-4C13-83A7-E384E511000E}">
      <dsp:nvSpPr>
        <dsp:cNvPr id="0" name=""/>
        <dsp:cNvSpPr/>
      </dsp:nvSpPr>
      <dsp:spPr>
        <a:xfrm rot="5400000">
          <a:off x="6097232" y="672389"/>
          <a:ext cx="1174062" cy="6291072"/>
        </a:xfrm>
        <a:prstGeom prst="round2SameRect">
          <a:avLst/>
        </a:prstGeom>
        <a:solidFill>
          <a:schemeClr val="accent2">
            <a:tint val="40000"/>
            <a:alpha val="90000"/>
            <a:hueOff val="301531"/>
            <a:satOff val="37789"/>
            <a:lumOff val="311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301531"/>
              <a:satOff val="37789"/>
              <a:lumOff val="311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400" kern="1200"/>
            <a:t>Defines the billing plan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Defines the revenue plan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Defines association with related sponsored project(s)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Allows for monitoring of consolidated revenue and invoices at the award level</a:t>
          </a:r>
        </a:p>
      </dsp:txBody>
      <dsp:txXfrm rot="-5400000">
        <a:off x="3538728" y="3288207"/>
        <a:ext cx="6233759" cy="1059436"/>
      </dsp:txXfrm>
    </dsp:sp>
    <dsp:sp modelId="{80CA5A82-9CA6-47AD-B1CC-5004F55DF6BE}">
      <dsp:nvSpPr>
        <dsp:cNvPr id="0" name=""/>
        <dsp:cNvSpPr/>
      </dsp:nvSpPr>
      <dsp:spPr>
        <a:xfrm>
          <a:off x="0" y="3084136"/>
          <a:ext cx="3538728" cy="1467577"/>
        </a:xfrm>
        <a:prstGeom prst="roundRect">
          <a:avLst/>
        </a:prstGeom>
        <a:solidFill>
          <a:schemeClr val="accent2">
            <a:hueOff val="-52995"/>
            <a:satOff val="37631"/>
            <a:lumOff val="548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/>
            <a:t>Contract</a:t>
          </a:r>
        </a:p>
      </dsp:txBody>
      <dsp:txXfrm>
        <a:off x="71641" y="3155777"/>
        <a:ext cx="3395446" cy="13242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F1E64CFD-9DC3-4699-951D-BB37826B83DE}" type="datetimeFigureOut">
              <a:rPr lang="en-US" smtClean="0"/>
              <a:t>1/23/2023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D615CE11-4A2A-4B9E-A1D2-0A8EA0ACE2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673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11540" cy="4620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7341" y="1"/>
            <a:ext cx="3011540" cy="4620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57DEC6-1324-490A-B462-0DB1FFA3112B}" type="datetimeFigureOut">
              <a:rPr lang="en-US" smtClean="0"/>
              <a:t>1/23/2023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6875" y="692150"/>
            <a:ext cx="61563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247" y="4388086"/>
            <a:ext cx="5559582" cy="415602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1951"/>
            <a:ext cx="3011540" cy="4620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7341" y="8771951"/>
            <a:ext cx="3011540" cy="4620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C2CB3B-880D-4F65-B130-01F7D8DED70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478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C2CB3B-880D-4F65-B130-01F7D8DED70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3758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C2CB3B-880D-4F65-B130-01F7D8DED70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2411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C2CB3B-880D-4F65-B130-01F7D8DED70C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3707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C2CB3B-880D-4F65-B130-01F7D8DED70C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5039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C2CB3B-880D-4F65-B130-01F7D8DED70C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0075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C2CB3B-880D-4F65-B130-01F7D8DED70C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101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4D40F234-7F3A-094B-8656-CF61951E73D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32000">
                <a:srgbClr val="022851"/>
              </a:gs>
              <a:gs pos="94000">
                <a:schemeClr val="accent2">
                  <a:lumMod val="5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2329" y="3175000"/>
            <a:ext cx="9144000" cy="23876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600" b="1">
                <a:solidFill>
                  <a:srgbClr val="FFFFFF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09638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E 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AC56BC02-2037-6E4E-B0E4-5723E8C171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889" b="30624"/>
          <a:stretch/>
        </p:blipFill>
        <p:spPr>
          <a:xfrm>
            <a:off x="0" y="6133763"/>
            <a:ext cx="12192000" cy="71915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284045" cy="1237262"/>
          </a:xfrm>
          <a:prstGeom prst="rect">
            <a:avLst/>
          </a:prstGeom>
          <a:solidFill>
            <a:srgbClr val="022851"/>
          </a:solidFill>
        </p:spPr>
        <p:txBody>
          <a:bodyPr wrap="none" lIns="457200" tIns="365760" rIns="457200" bIns="365760" anchor="ctr">
            <a:spAutoFit/>
          </a:bodyPr>
          <a:lstStyle>
            <a:lvl1pPr>
              <a:defRPr sz="3600" b="1">
                <a:solidFill>
                  <a:srgbClr val="FFFFFF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9677400" cy="435133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B060C5-3258-E844-B6A0-009691DEB1F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726708" y="6450027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0A20463-723C-D349-AEDE-84E0C7F9D9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324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E dark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27AC901-62E8-5C4E-8AC8-C40D794F3C4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32000">
                <a:srgbClr val="022851"/>
              </a:gs>
              <a:gs pos="94000">
                <a:schemeClr val="accent2">
                  <a:lumMod val="5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95978784-EFEB-844A-BDB7-C56BFFF69AC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519" b="30624"/>
          <a:stretch/>
        </p:blipFill>
        <p:spPr>
          <a:xfrm>
            <a:off x="0" y="6176963"/>
            <a:ext cx="12192000" cy="675951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8BAAFEA9-3806-4D42-B97D-044DD3C6D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7284045" cy="1237262"/>
          </a:xfrm>
          <a:prstGeom prst="rect">
            <a:avLst/>
          </a:prstGeom>
          <a:solidFill>
            <a:srgbClr val="00497F"/>
          </a:solidFill>
        </p:spPr>
        <p:txBody>
          <a:bodyPr wrap="none" lIns="457200" tIns="365760" rIns="457200" bIns="365760" anchor="ctr">
            <a:spAutoFit/>
          </a:bodyPr>
          <a:lstStyle>
            <a:lvl1pPr>
              <a:defRPr sz="3600" b="1">
                <a:solidFill>
                  <a:srgbClr val="FFFFFF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ACE05B9-1198-EE4C-A2DC-91F8E9DAF53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9677400" cy="3965575"/>
          </a:xfrm>
        </p:spPr>
        <p:txBody>
          <a:bodyPr>
            <a:noAutofit/>
          </a:bodyPr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C2D529-B505-9F48-9EE1-EF4ECC6D3FF8}"/>
              </a:ext>
            </a:extLst>
          </p:cNvPr>
          <p:cNvSpPr txBox="1">
            <a:spLocks/>
          </p:cNvSpPr>
          <p:nvPr userDrawn="1"/>
        </p:nvSpPr>
        <p:spPr>
          <a:xfrm>
            <a:off x="11726708" y="6450027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0A20463-723C-D349-AEDE-84E0C7F9D9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523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Slide Number Placeholder 11">
            <a:extLst>
              <a:ext uri="{FF2B5EF4-FFF2-40B4-BE49-F238E27FC236}">
                <a16:creationId xmlns:a16="http://schemas.microsoft.com/office/drawing/2014/main" id="{68F5C4FE-5EC6-8547-B59C-CB35417AA3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897" y="6492875"/>
            <a:ext cx="5277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20463-723C-D349-AEDE-84E0C7F9D9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337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87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t" latinLnBrk="0" hangingPunct="1">
        <a:lnSpc>
          <a:spcPct val="100000"/>
        </a:lnSpc>
        <a:spcBef>
          <a:spcPts val="1000"/>
        </a:spcBef>
        <a:spcAft>
          <a:spcPts val="600"/>
        </a:spcAft>
        <a:buClr>
          <a:srgbClr val="FFBF00"/>
        </a:buClr>
        <a:buFont typeface="Wingdings" pitchFamily="2" charset="2"/>
        <a:buChar char="§"/>
        <a:defRPr sz="2800" kern="1200">
          <a:solidFill>
            <a:schemeClr val="tx1"/>
          </a:solidFill>
          <a:latin typeface="+mj-lt"/>
          <a:ea typeface="+mn-ea"/>
          <a:cs typeface="Arial" panose="020B0604020202020204" pitchFamily="34" charset="0"/>
        </a:defRPr>
      </a:lvl1pPr>
      <a:lvl2pPr marL="685800" indent="-228600" algn="l" defTabSz="914400" rtl="0" eaLnBrk="1" fontAlgn="t" latinLnBrk="0" hangingPunct="1">
        <a:lnSpc>
          <a:spcPct val="100000"/>
        </a:lnSpc>
        <a:spcBef>
          <a:spcPts val="500"/>
        </a:spcBef>
        <a:spcAft>
          <a:spcPts val="600"/>
        </a:spcAft>
        <a:buFont typeface="Arial"/>
        <a:buChar char="•"/>
        <a:defRPr sz="2400" kern="1200">
          <a:solidFill>
            <a:schemeClr val="tx1"/>
          </a:solidFill>
          <a:latin typeface="+mj-lt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6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blur&#10;&#10;Description automatically generated">
            <a:extLst>
              <a:ext uri="{FF2B5EF4-FFF2-40B4-BE49-F238E27FC236}">
                <a16:creationId xmlns:a16="http://schemas.microsoft.com/office/drawing/2014/main" id="{B78D0593-C194-E54A-B38A-1D0E2D21435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464"/>
            <a:ext cx="12219710" cy="74676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30EB9D5E-601B-5142-B906-E86ABA6E5F49}"/>
              </a:ext>
            </a:extLst>
          </p:cNvPr>
          <p:cNvSpPr txBox="1">
            <a:spLocks/>
          </p:cNvSpPr>
          <p:nvPr/>
        </p:nvSpPr>
        <p:spPr>
          <a:xfrm>
            <a:off x="1219199" y="3124200"/>
            <a:ext cx="10058401" cy="2387600"/>
          </a:xfrm>
          <a:prstGeom prst="rect">
            <a:avLst/>
          </a:prstGeom>
        </p:spPr>
        <p:txBody>
          <a:bodyPr lIns="0" tIns="0" rIns="0" bIns="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FFFFFF"/>
                </a:solidFill>
                <a:latin typeface="Proxima Nova" panose="02000506030000020004" pitchFamily="2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6600" dirty="0">
                <a:latin typeface="Proxima Nova"/>
                <a:cs typeface="Arial"/>
              </a:rPr>
              <a:t>Migration to Oracle</a:t>
            </a:r>
            <a:r>
              <a:rPr lang="en-US" dirty="0">
                <a:latin typeface="Proxima Nova"/>
                <a:cs typeface="Arial"/>
              </a:rPr>
              <a:t> </a:t>
            </a:r>
          </a:p>
          <a:p>
            <a:r>
              <a:rPr lang="en-US" dirty="0">
                <a:latin typeface="Proxima Nova"/>
                <a:cs typeface="Arial"/>
              </a:rPr>
              <a:t>Information and recommendations</a:t>
            </a:r>
            <a:endParaRPr lang="en-US" dirty="0"/>
          </a:p>
          <a:p>
            <a:endParaRPr lang="en-US" sz="2000" b="0" dirty="0"/>
          </a:p>
          <a:p>
            <a:r>
              <a:rPr lang="en-US" sz="2000" b="0" dirty="0"/>
              <a:t>January 2023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497927E-6BB6-3F4C-8043-044046C27C5C}"/>
              </a:ext>
            </a:extLst>
          </p:cNvPr>
          <p:cNvSpPr/>
          <p:nvPr/>
        </p:nvSpPr>
        <p:spPr>
          <a:xfrm rot="10800000">
            <a:off x="914400" y="2286000"/>
            <a:ext cx="76200" cy="2895600"/>
          </a:xfrm>
          <a:prstGeom prst="rect">
            <a:avLst/>
          </a:prstGeom>
          <a:solidFill>
            <a:srgbClr val="FFB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75AD2776-9213-9F42-B826-197392C3BA6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2184400"/>
            <a:ext cx="2616200" cy="55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564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E7BF0-4BB7-4410-9E57-C4FDAD71E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77527"/>
            <a:ext cx="6027291" cy="1237262"/>
          </a:xfrm>
        </p:spPr>
        <p:txBody>
          <a:bodyPr/>
          <a:lstStyle/>
          <a:p>
            <a:r>
              <a:rPr lang="en-US" dirty="0"/>
              <a:t> Oracle Grant Structure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10CB5D-AE08-40F8-B8B2-F3F1E1E64D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20463-723C-D349-AEDE-84E0C7F9D9CF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30ED5AEF-B6BC-4DBF-BA3C-5228F150F564}"/>
              </a:ext>
            </a:extLst>
          </p:cNvPr>
          <p:cNvGraphicFramePr/>
          <p:nvPr>
            <p:extLst/>
          </p:nvPr>
        </p:nvGraphicFramePr>
        <p:xfrm>
          <a:off x="1181100" y="1152031"/>
          <a:ext cx="9829800" cy="4553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8" name="Picture 10" descr="https://asbestosawareness.training/wp-content/uploads/2015/07/award.png">
            <a:extLst>
              <a:ext uri="{FF2B5EF4-FFF2-40B4-BE49-F238E27FC236}">
                <a16:creationId xmlns:a16="http://schemas.microsoft.com/office/drawing/2014/main" id="{7DBCAE04-FC7D-4807-8158-EF60BCF90B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52600"/>
            <a:ext cx="440744" cy="588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http://remarkable.org.au/wp-content/uploads/2016/03/icon-nurture.png">
            <a:extLst>
              <a:ext uri="{FF2B5EF4-FFF2-40B4-BE49-F238E27FC236}">
                <a16:creationId xmlns:a16="http://schemas.microsoft.com/office/drawing/2014/main" id="{1F695D08-766B-4112-AC09-FFD09BB56A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email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381" y="3365540"/>
            <a:ext cx="552109" cy="486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http://image.flaticon.com/icons/png/512/48/48609.png">
            <a:extLst>
              <a:ext uri="{FF2B5EF4-FFF2-40B4-BE49-F238E27FC236}">
                <a16:creationId xmlns:a16="http://schemas.microsoft.com/office/drawing/2014/main" id="{4E3194AD-3216-4B03-AA04-30B9713465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381" y="4850437"/>
            <a:ext cx="554381" cy="554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774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E7BF0-4BB7-4410-9E57-C4FDAD71E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77527"/>
            <a:ext cx="6831101" cy="1237262"/>
          </a:xfrm>
        </p:spPr>
        <p:txBody>
          <a:bodyPr/>
          <a:lstStyle/>
          <a:p>
            <a:r>
              <a:rPr lang="en-US" dirty="0"/>
              <a:t>Migration of Active Awards</a:t>
            </a:r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10CB5D-AE08-40F8-B8B2-F3F1E1E64D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20463-723C-D349-AEDE-84E0C7F9D9CF}" type="slidenum">
              <a:rPr lang="en-US" smtClean="0"/>
              <a:pPr/>
              <a:t>3</a:t>
            </a:fld>
            <a:endParaRPr lang="en-US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1C09480-CD0C-48C8-8BB6-10EA9221104F}"/>
              </a:ext>
            </a:extLst>
          </p:cNvPr>
          <p:cNvGrpSpPr/>
          <p:nvPr/>
        </p:nvGrpSpPr>
        <p:grpSpPr>
          <a:xfrm>
            <a:off x="457200" y="1047023"/>
            <a:ext cx="10896773" cy="1467577"/>
            <a:chOff x="457200" y="1169913"/>
            <a:chExt cx="10896773" cy="1467577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60524C9-AC89-40C2-B0B7-C58EA29C7F29}"/>
                </a:ext>
              </a:extLst>
            </p:cNvPr>
            <p:cNvSpPr/>
            <p:nvPr/>
          </p:nvSpPr>
          <p:spPr>
            <a:xfrm>
              <a:off x="1181100" y="1169913"/>
              <a:ext cx="3498901" cy="1467577"/>
            </a:xfrm>
            <a:custGeom>
              <a:avLst/>
              <a:gdLst>
                <a:gd name="connsiteX0" fmla="*/ 0 w 3538728"/>
                <a:gd name="connsiteY0" fmla="*/ 244601 h 1467577"/>
                <a:gd name="connsiteX1" fmla="*/ 244601 w 3538728"/>
                <a:gd name="connsiteY1" fmla="*/ 0 h 1467577"/>
                <a:gd name="connsiteX2" fmla="*/ 3294127 w 3538728"/>
                <a:gd name="connsiteY2" fmla="*/ 0 h 1467577"/>
                <a:gd name="connsiteX3" fmla="*/ 3538728 w 3538728"/>
                <a:gd name="connsiteY3" fmla="*/ 244601 h 1467577"/>
                <a:gd name="connsiteX4" fmla="*/ 3538728 w 3538728"/>
                <a:gd name="connsiteY4" fmla="*/ 1222976 h 1467577"/>
                <a:gd name="connsiteX5" fmla="*/ 3294127 w 3538728"/>
                <a:gd name="connsiteY5" fmla="*/ 1467577 h 1467577"/>
                <a:gd name="connsiteX6" fmla="*/ 244601 w 3538728"/>
                <a:gd name="connsiteY6" fmla="*/ 1467577 h 1467577"/>
                <a:gd name="connsiteX7" fmla="*/ 0 w 3538728"/>
                <a:gd name="connsiteY7" fmla="*/ 1222976 h 1467577"/>
                <a:gd name="connsiteX8" fmla="*/ 0 w 3538728"/>
                <a:gd name="connsiteY8" fmla="*/ 244601 h 1467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538728" h="1467577">
                  <a:moveTo>
                    <a:pt x="0" y="244601"/>
                  </a:moveTo>
                  <a:cubicBezTo>
                    <a:pt x="0" y="109512"/>
                    <a:pt x="109512" y="0"/>
                    <a:pt x="244601" y="0"/>
                  </a:cubicBezTo>
                  <a:lnTo>
                    <a:pt x="3294127" y="0"/>
                  </a:lnTo>
                  <a:cubicBezTo>
                    <a:pt x="3429216" y="0"/>
                    <a:pt x="3538728" y="109512"/>
                    <a:pt x="3538728" y="244601"/>
                  </a:cubicBezTo>
                  <a:lnTo>
                    <a:pt x="3538728" y="1222976"/>
                  </a:lnTo>
                  <a:cubicBezTo>
                    <a:pt x="3538728" y="1358065"/>
                    <a:pt x="3429216" y="1467577"/>
                    <a:pt x="3294127" y="1467577"/>
                  </a:cubicBezTo>
                  <a:lnTo>
                    <a:pt x="244601" y="1467577"/>
                  </a:lnTo>
                  <a:cubicBezTo>
                    <a:pt x="109512" y="1467577"/>
                    <a:pt x="0" y="1358065"/>
                    <a:pt x="0" y="1222976"/>
                  </a:cubicBezTo>
                  <a:lnTo>
                    <a:pt x="0" y="244601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08801" tIns="140221" rIns="208801" bIns="140221" numCol="1" spcCol="1270" anchor="ctr" anchorCtr="0">
              <a:noAutofit/>
            </a:bodyPr>
            <a:lstStyle/>
            <a:p>
              <a:pPr marL="0" lvl="0" indent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600" b="1" kern="1200" dirty="0" err="1"/>
                <a:t>Kuali</a:t>
              </a:r>
              <a:r>
                <a:rPr lang="en-US" sz="3600" b="1" kern="1200" dirty="0"/>
                <a:t> Award</a:t>
              </a:r>
            </a:p>
          </p:txBody>
        </p:sp>
        <p:pic>
          <p:nvPicPr>
            <p:cNvPr id="8" name="Picture 10" descr="https://asbestosawareness.training/wp-content/uploads/2015/07/award.png">
              <a:extLst>
                <a:ext uri="{FF2B5EF4-FFF2-40B4-BE49-F238E27FC236}">
                  <a16:creationId xmlns:a16="http://schemas.microsoft.com/office/drawing/2014/main" id="{7DBCAE04-FC7D-4807-8158-EF60BCF90B4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" y="1752600"/>
              <a:ext cx="440744" cy="5889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Arrow: Right 4">
              <a:extLst>
                <a:ext uri="{FF2B5EF4-FFF2-40B4-BE49-F238E27FC236}">
                  <a16:creationId xmlns:a16="http://schemas.microsoft.com/office/drawing/2014/main" id="{6DEA075E-614C-45E2-9AE9-449C39512A77}"/>
                </a:ext>
              </a:extLst>
            </p:cNvPr>
            <p:cNvSpPr/>
            <p:nvPr/>
          </p:nvSpPr>
          <p:spPr>
            <a:xfrm>
              <a:off x="5410200" y="1740976"/>
              <a:ext cx="1447800" cy="588945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203D3201-BBFD-4613-8A8C-D6CC4A053B16}"/>
                </a:ext>
              </a:extLst>
            </p:cNvPr>
            <p:cNvSpPr txBox="1"/>
            <p:nvPr/>
          </p:nvSpPr>
          <p:spPr>
            <a:xfrm>
              <a:off x="7588199" y="1662351"/>
              <a:ext cx="376577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800" b="1" dirty="0">
                  <a:solidFill>
                    <a:srgbClr val="002060"/>
                  </a:solidFill>
                </a:rPr>
                <a:t>Oracle</a:t>
              </a:r>
              <a:r>
                <a:rPr lang="en-US" sz="4400" b="1" dirty="0">
                  <a:solidFill>
                    <a:srgbClr val="002060"/>
                  </a:solidFill>
                </a:rPr>
                <a:t> Grant</a:t>
              </a:r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3555B6D0-3E9B-4534-B439-FA187505E2C5}"/>
              </a:ext>
            </a:extLst>
          </p:cNvPr>
          <p:cNvSpPr txBox="1"/>
          <p:nvPr/>
        </p:nvSpPr>
        <p:spPr>
          <a:xfrm>
            <a:off x="693892" y="2590800"/>
            <a:ext cx="10888508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All </a:t>
            </a:r>
            <a:r>
              <a:rPr lang="en-US" sz="2400" dirty="0" err="1"/>
              <a:t>Kuali</a:t>
            </a:r>
            <a:r>
              <a:rPr lang="en-US" sz="2400" dirty="0"/>
              <a:t> Awards that have a performance end date beyond 01/01/2024 will be migrated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All awards that have not been closed (i.e. final financial report, or invoice has not been processed, awards that have overdrafts or pending balances)</a:t>
            </a:r>
          </a:p>
          <a:p>
            <a:pPr marL="285750" indent="-285750">
              <a:buFontTx/>
              <a:buChar char="-"/>
            </a:pPr>
            <a:endParaRPr lang="en-US" sz="2400" dirty="0"/>
          </a:p>
          <a:p>
            <a:r>
              <a:rPr lang="en-US" sz="3200" dirty="0"/>
              <a:t>The objective is to close as many awards in KFS in order to avoid having information in two different systems.</a:t>
            </a:r>
          </a:p>
        </p:txBody>
      </p:sp>
    </p:spTree>
    <p:extLst>
      <p:ext uri="{BB962C8B-B14F-4D97-AF65-F5344CB8AC3E}">
        <p14:creationId xmlns:p14="http://schemas.microsoft.com/office/powerpoint/2010/main" val="3055457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E7BF0-4BB7-4410-9E57-C4FDAD71E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77527"/>
            <a:ext cx="6831101" cy="1237262"/>
          </a:xfrm>
        </p:spPr>
        <p:txBody>
          <a:bodyPr/>
          <a:lstStyle/>
          <a:p>
            <a:r>
              <a:rPr lang="en-US" dirty="0"/>
              <a:t>Migration of Active Awards</a:t>
            </a:r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10CB5D-AE08-40F8-B8B2-F3F1E1E64D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20463-723C-D349-AEDE-84E0C7F9D9CF}" type="slidenum">
              <a:rPr lang="en-US" smtClean="0"/>
              <a:pPr/>
              <a:t>4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D32CA1E-86AB-424B-BD45-8F5667EBF1AC}"/>
              </a:ext>
            </a:extLst>
          </p:cNvPr>
          <p:cNvGrpSpPr/>
          <p:nvPr/>
        </p:nvGrpSpPr>
        <p:grpSpPr>
          <a:xfrm>
            <a:off x="400381" y="1123223"/>
            <a:ext cx="11362359" cy="1467577"/>
            <a:chOff x="400381" y="1449098"/>
            <a:chExt cx="11362359" cy="1467577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1351EA79-3802-44CF-A21E-6348752471C5}"/>
                </a:ext>
              </a:extLst>
            </p:cNvPr>
            <p:cNvSpPr/>
            <p:nvPr/>
          </p:nvSpPr>
          <p:spPr>
            <a:xfrm>
              <a:off x="1181100" y="1449098"/>
              <a:ext cx="3498901" cy="1467577"/>
            </a:xfrm>
            <a:custGeom>
              <a:avLst/>
              <a:gdLst>
                <a:gd name="connsiteX0" fmla="*/ 0 w 3538728"/>
                <a:gd name="connsiteY0" fmla="*/ 244601 h 1467577"/>
                <a:gd name="connsiteX1" fmla="*/ 244601 w 3538728"/>
                <a:gd name="connsiteY1" fmla="*/ 0 h 1467577"/>
                <a:gd name="connsiteX2" fmla="*/ 3294127 w 3538728"/>
                <a:gd name="connsiteY2" fmla="*/ 0 h 1467577"/>
                <a:gd name="connsiteX3" fmla="*/ 3538728 w 3538728"/>
                <a:gd name="connsiteY3" fmla="*/ 244601 h 1467577"/>
                <a:gd name="connsiteX4" fmla="*/ 3538728 w 3538728"/>
                <a:gd name="connsiteY4" fmla="*/ 1222976 h 1467577"/>
                <a:gd name="connsiteX5" fmla="*/ 3294127 w 3538728"/>
                <a:gd name="connsiteY5" fmla="*/ 1467577 h 1467577"/>
                <a:gd name="connsiteX6" fmla="*/ 244601 w 3538728"/>
                <a:gd name="connsiteY6" fmla="*/ 1467577 h 1467577"/>
                <a:gd name="connsiteX7" fmla="*/ 0 w 3538728"/>
                <a:gd name="connsiteY7" fmla="*/ 1222976 h 1467577"/>
                <a:gd name="connsiteX8" fmla="*/ 0 w 3538728"/>
                <a:gd name="connsiteY8" fmla="*/ 244601 h 1467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538728" h="1467577">
                  <a:moveTo>
                    <a:pt x="0" y="244601"/>
                  </a:moveTo>
                  <a:cubicBezTo>
                    <a:pt x="0" y="109512"/>
                    <a:pt x="109512" y="0"/>
                    <a:pt x="244601" y="0"/>
                  </a:cubicBezTo>
                  <a:lnTo>
                    <a:pt x="3294127" y="0"/>
                  </a:lnTo>
                  <a:cubicBezTo>
                    <a:pt x="3429216" y="0"/>
                    <a:pt x="3538728" y="109512"/>
                    <a:pt x="3538728" y="244601"/>
                  </a:cubicBezTo>
                  <a:lnTo>
                    <a:pt x="3538728" y="1222976"/>
                  </a:lnTo>
                  <a:cubicBezTo>
                    <a:pt x="3538728" y="1358065"/>
                    <a:pt x="3429216" y="1467577"/>
                    <a:pt x="3294127" y="1467577"/>
                  </a:cubicBezTo>
                  <a:lnTo>
                    <a:pt x="244601" y="1467577"/>
                  </a:lnTo>
                  <a:cubicBezTo>
                    <a:pt x="109512" y="1467577"/>
                    <a:pt x="0" y="1358065"/>
                    <a:pt x="0" y="1222976"/>
                  </a:cubicBezTo>
                  <a:lnTo>
                    <a:pt x="0" y="244601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-26498"/>
                <a:satOff val="18815"/>
                <a:lumOff val="2745"/>
                <a:alphaOff val="0"/>
              </a:schemeClr>
            </a:fillRef>
            <a:effectRef idx="0">
              <a:schemeClr val="accent2">
                <a:hueOff val="-26498"/>
                <a:satOff val="18815"/>
                <a:lumOff val="2745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08801" tIns="140221" rIns="208801" bIns="140221" numCol="1" spcCol="1270" anchor="ctr" anchorCtr="0">
              <a:noAutofit/>
            </a:bodyPr>
            <a:lstStyle/>
            <a:p>
              <a:pPr marL="0" lvl="0" indent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600" b="1" kern="1200" dirty="0"/>
                <a:t>Each expense account</a:t>
              </a:r>
            </a:p>
          </p:txBody>
        </p:sp>
        <p:pic>
          <p:nvPicPr>
            <p:cNvPr id="9" name="Picture 6" descr="http://remarkable.org.au/wp-content/uploads/2016/03/icon-nurture.png">
              <a:extLst>
                <a:ext uri="{FF2B5EF4-FFF2-40B4-BE49-F238E27FC236}">
                  <a16:creationId xmlns:a16="http://schemas.microsoft.com/office/drawing/2014/main" id="{1F695D08-766B-4112-AC09-FFD09BB56A9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email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0381" y="1905000"/>
              <a:ext cx="552109" cy="4863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Arrow: Right 4">
              <a:extLst>
                <a:ext uri="{FF2B5EF4-FFF2-40B4-BE49-F238E27FC236}">
                  <a16:creationId xmlns:a16="http://schemas.microsoft.com/office/drawing/2014/main" id="{6DEA075E-614C-45E2-9AE9-449C39512A77}"/>
                </a:ext>
              </a:extLst>
            </p:cNvPr>
            <p:cNvSpPr/>
            <p:nvPr/>
          </p:nvSpPr>
          <p:spPr>
            <a:xfrm>
              <a:off x="5410200" y="1740976"/>
              <a:ext cx="1447800" cy="588945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203D3201-BBFD-4613-8A8C-D6CC4A053B16}"/>
                </a:ext>
              </a:extLst>
            </p:cNvPr>
            <p:cNvSpPr txBox="1"/>
            <p:nvPr/>
          </p:nvSpPr>
          <p:spPr>
            <a:xfrm>
              <a:off x="7588199" y="1662351"/>
              <a:ext cx="4174541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800" b="1" dirty="0">
                  <a:solidFill>
                    <a:srgbClr val="00497F"/>
                  </a:solidFill>
                </a:rPr>
                <a:t>Oracle</a:t>
              </a:r>
              <a:r>
                <a:rPr lang="en-US" sz="4400" b="1" dirty="0"/>
                <a:t> Project</a:t>
              </a: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E68594FD-9A53-4389-A0A9-5AE3A4A4636C}"/>
              </a:ext>
            </a:extLst>
          </p:cNvPr>
          <p:cNvSpPr txBox="1"/>
          <p:nvPr/>
        </p:nvSpPr>
        <p:spPr>
          <a:xfrm>
            <a:off x="400381" y="2622839"/>
            <a:ext cx="10888508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Every KFS Expense Account associated to </a:t>
            </a:r>
            <a:r>
              <a:rPr lang="en-US" sz="2000"/>
              <a:t>an open award </a:t>
            </a:r>
            <a:r>
              <a:rPr lang="en-US" sz="2000" dirty="0"/>
              <a:t>will be migrated as an Oracle PPM Project, regardless if the expense account is expired or not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Awards that have committed cost share, an Oracle PPM Project will be created for monitoring the cost share. The budgeted cost share amount will be entered using Expenditure Category, ‘Supplies’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The recommendation is to clean up all the KFS expense accounts with an overdraft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Negative budgets will not be migrated. Oracle does not allow negative budgets in PPM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Budgets in SUB8 will be migrated to the Expenditure Category, ‘Supplies’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22569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E7BF0-4BB7-4410-9E57-C4FDAD71E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77527"/>
            <a:ext cx="6831101" cy="1237262"/>
          </a:xfrm>
        </p:spPr>
        <p:txBody>
          <a:bodyPr/>
          <a:lstStyle/>
          <a:p>
            <a:r>
              <a:rPr lang="en-US" dirty="0"/>
              <a:t>Migration of Active Awards</a:t>
            </a:r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10CB5D-AE08-40F8-B8B2-F3F1E1E64D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20463-723C-D349-AEDE-84E0C7F9D9CF}" type="slidenum">
              <a:rPr lang="en-US" smtClean="0"/>
              <a:pPr/>
              <a:t>5</a:t>
            </a:fld>
            <a:endParaRPr lang="en-US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9EF5298-6590-4722-9ACE-03B05514E381}"/>
              </a:ext>
            </a:extLst>
          </p:cNvPr>
          <p:cNvGrpSpPr/>
          <p:nvPr/>
        </p:nvGrpSpPr>
        <p:grpSpPr>
          <a:xfrm>
            <a:off x="195482" y="1199423"/>
            <a:ext cx="11767918" cy="1467577"/>
            <a:chOff x="400381" y="1371600"/>
            <a:chExt cx="11767918" cy="1467577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DDEFFF0B-5E68-4051-8707-D7633CFEF8F3}"/>
                </a:ext>
              </a:extLst>
            </p:cNvPr>
            <p:cNvGrpSpPr/>
            <p:nvPr/>
          </p:nvGrpSpPr>
          <p:grpSpPr>
            <a:xfrm>
              <a:off x="400381" y="1371600"/>
              <a:ext cx="4279620" cy="1467577"/>
              <a:chOff x="400381" y="4236167"/>
              <a:chExt cx="4279620" cy="1467577"/>
            </a:xfrm>
          </p:grpSpPr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18A65DEA-618B-458D-A423-C137C87B13DF}"/>
                  </a:ext>
                </a:extLst>
              </p:cNvPr>
              <p:cNvSpPr/>
              <p:nvPr/>
            </p:nvSpPr>
            <p:spPr>
              <a:xfrm>
                <a:off x="1181100" y="4236167"/>
                <a:ext cx="3498901" cy="1467577"/>
              </a:xfrm>
              <a:custGeom>
                <a:avLst/>
                <a:gdLst>
                  <a:gd name="connsiteX0" fmla="*/ 0 w 3538728"/>
                  <a:gd name="connsiteY0" fmla="*/ 244601 h 1467577"/>
                  <a:gd name="connsiteX1" fmla="*/ 244601 w 3538728"/>
                  <a:gd name="connsiteY1" fmla="*/ 0 h 1467577"/>
                  <a:gd name="connsiteX2" fmla="*/ 3294127 w 3538728"/>
                  <a:gd name="connsiteY2" fmla="*/ 0 h 1467577"/>
                  <a:gd name="connsiteX3" fmla="*/ 3538728 w 3538728"/>
                  <a:gd name="connsiteY3" fmla="*/ 244601 h 1467577"/>
                  <a:gd name="connsiteX4" fmla="*/ 3538728 w 3538728"/>
                  <a:gd name="connsiteY4" fmla="*/ 1222976 h 1467577"/>
                  <a:gd name="connsiteX5" fmla="*/ 3294127 w 3538728"/>
                  <a:gd name="connsiteY5" fmla="*/ 1467577 h 1467577"/>
                  <a:gd name="connsiteX6" fmla="*/ 244601 w 3538728"/>
                  <a:gd name="connsiteY6" fmla="*/ 1467577 h 1467577"/>
                  <a:gd name="connsiteX7" fmla="*/ 0 w 3538728"/>
                  <a:gd name="connsiteY7" fmla="*/ 1222976 h 1467577"/>
                  <a:gd name="connsiteX8" fmla="*/ 0 w 3538728"/>
                  <a:gd name="connsiteY8" fmla="*/ 244601 h 14675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538728" h="1467577">
                    <a:moveTo>
                      <a:pt x="0" y="244601"/>
                    </a:moveTo>
                    <a:cubicBezTo>
                      <a:pt x="0" y="109512"/>
                      <a:pt x="109512" y="0"/>
                      <a:pt x="244601" y="0"/>
                    </a:cubicBezTo>
                    <a:lnTo>
                      <a:pt x="3294127" y="0"/>
                    </a:lnTo>
                    <a:cubicBezTo>
                      <a:pt x="3429216" y="0"/>
                      <a:pt x="3538728" y="109512"/>
                      <a:pt x="3538728" y="244601"/>
                    </a:cubicBezTo>
                    <a:lnTo>
                      <a:pt x="3538728" y="1222976"/>
                    </a:lnTo>
                    <a:cubicBezTo>
                      <a:pt x="3538728" y="1358065"/>
                      <a:pt x="3429216" y="1467577"/>
                      <a:pt x="3294127" y="1467577"/>
                    </a:cubicBezTo>
                    <a:lnTo>
                      <a:pt x="244601" y="1467577"/>
                    </a:lnTo>
                    <a:cubicBezTo>
                      <a:pt x="109512" y="1467577"/>
                      <a:pt x="0" y="1358065"/>
                      <a:pt x="0" y="1222976"/>
                    </a:cubicBezTo>
                    <a:lnTo>
                      <a:pt x="0" y="244601"/>
                    </a:lnTo>
                    <a:close/>
                  </a:path>
                </a:pathLst>
              </a:cu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hueOff val="-52995"/>
                  <a:satOff val="37631"/>
                  <a:lumOff val="5489"/>
                  <a:alphaOff val="0"/>
                </a:schemeClr>
              </a:fillRef>
              <a:effectRef idx="0">
                <a:schemeClr val="accent2">
                  <a:hueOff val="-52995"/>
                  <a:satOff val="37631"/>
                  <a:lumOff val="5489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208801" tIns="140221" rIns="208801" bIns="140221" numCol="1" spcCol="1270" anchor="ctr" anchorCtr="0">
                <a:noAutofit/>
              </a:bodyPr>
              <a:lstStyle/>
              <a:p>
                <a:pPr marL="0" lvl="0" indent="0" algn="ctr" defTabSz="1600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US" sz="3600" b="1" kern="1200" dirty="0"/>
                  <a:t>Award Billing Information</a:t>
                </a:r>
              </a:p>
            </p:txBody>
          </p:sp>
          <p:pic>
            <p:nvPicPr>
              <p:cNvPr id="10" name="Picture 8" descr="http://image.flaticon.com/icons/png/512/48/48609.png">
                <a:extLst>
                  <a:ext uri="{FF2B5EF4-FFF2-40B4-BE49-F238E27FC236}">
                    <a16:creationId xmlns:a16="http://schemas.microsoft.com/office/drawing/2014/main" id="{4E3194AD-3216-4B03-AA04-30B97134654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00381" y="4850437"/>
                <a:ext cx="554381" cy="55438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5" name="Arrow: Right 4">
              <a:extLst>
                <a:ext uri="{FF2B5EF4-FFF2-40B4-BE49-F238E27FC236}">
                  <a16:creationId xmlns:a16="http://schemas.microsoft.com/office/drawing/2014/main" id="{6DEA075E-614C-45E2-9AE9-449C39512A77}"/>
                </a:ext>
              </a:extLst>
            </p:cNvPr>
            <p:cNvSpPr/>
            <p:nvPr/>
          </p:nvSpPr>
          <p:spPr>
            <a:xfrm>
              <a:off x="5410200" y="1740976"/>
              <a:ext cx="1447800" cy="588945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203D3201-BBFD-4613-8A8C-D6CC4A053B16}"/>
                </a:ext>
              </a:extLst>
            </p:cNvPr>
            <p:cNvSpPr txBox="1"/>
            <p:nvPr/>
          </p:nvSpPr>
          <p:spPr>
            <a:xfrm>
              <a:off x="7588199" y="1662351"/>
              <a:ext cx="458010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800" b="1" dirty="0">
                  <a:solidFill>
                    <a:srgbClr val="00497F"/>
                  </a:solidFill>
                </a:rPr>
                <a:t>Oracle</a:t>
              </a:r>
              <a:r>
                <a:rPr lang="en-US" sz="4400" b="1" dirty="0"/>
                <a:t> Contract</a:t>
              </a: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CB7EE32A-CCD3-4035-8E39-955F4A9A83A9}"/>
              </a:ext>
            </a:extLst>
          </p:cNvPr>
          <p:cNvSpPr txBox="1"/>
          <p:nvPr/>
        </p:nvSpPr>
        <p:spPr>
          <a:xfrm>
            <a:off x="693892" y="2814697"/>
            <a:ext cx="1088850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Amount invoiced will be migrated as a summarized total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Fully or Partially Unpaid Invoices will be migrated to the A/R Module</a:t>
            </a:r>
          </a:p>
          <a:p>
            <a:pPr marL="285750" indent="-285750">
              <a:buFontTx/>
              <a:buChar char="-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27709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5F33D23-3D57-A748-8674-13AC70FDFFB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20463-723C-D349-AEDE-84E0C7F9D9CF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F7FF3A7-DE08-4655-845E-D4C1BC6DB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4616648" cy="1237262"/>
          </a:xfrm>
        </p:spPr>
        <p:txBody>
          <a:bodyPr/>
          <a:lstStyle/>
          <a:p>
            <a:r>
              <a:rPr lang="en-US" dirty="0">
                <a:cs typeface="Arial"/>
              </a:rPr>
              <a:t>Important Issues</a:t>
            </a:r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B9CBAE3-6885-48BC-A864-739DDCA553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7327788"/>
              </p:ext>
            </p:extLst>
          </p:nvPr>
        </p:nvGraphicFramePr>
        <p:xfrm>
          <a:off x="381000" y="1430625"/>
          <a:ext cx="11345708" cy="4518297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1345708">
                  <a:extLst>
                    <a:ext uri="{9D8B030D-6E8A-4147-A177-3AD203B41FA5}">
                      <a16:colId xmlns:a16="http://schemas.microsoft.com/office/drawing/2014/main" val="94789307"/>
                    </a:ext>
                  </a:extLst>
                </a:gridCol>
              </a:tblGrid>
              <a:tr h="561219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0" i="0" kern="0" spc="0" baseline="0" dirty="0">
                          <a:solidFill>
                            <a:srgbClr val="002060"/>
                          </a:solidFill>
                          <a:latin typeface="+mn-lt"/>
                          <a:ea typeface="Oracle Sans" panose="020B0503020204020204" pitchFamily="34" charset="0"/>
                          <a:cs typeface="Calibri" panose="020F0502020204030204" pitchFamily="34" charset="0"/>
                        </a:rPr>
                        <a:t>Historical Information pre 01-01-2024 will be a summarized total at the budget category or expenditure type level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3193651"/>
                  </a:ext>
                </a:extLst>
              </a:tr>
              <a:tr h="561219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0" i="0" kern="0" spc="0" baseline="0" dirty="0">
                          <a:solidFill>
                            <a:srgbClr val="002060"/>
                          </a:solidFill>
                          <a:latin typeface="+mn-lt"/>
                          <a:ea typeface="Oracle Sans" panose="020B0503020204020204" pitchFamily="34" charset="0"/>
                          <a:cs typeface="Calibri" panose="020F0502020204030204" pitchFamily="34" charset="0"/>
                        </a:rPr>
                        <a:t>Users will be able to obtain detailed information in Decision Support for any activity prior to 01-01-2024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07449607"/>
                  </a:ext>
                </a:extLst>
              </a:tr>
              <a:tr h="561219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0" i="0" kern="0" spc="0" baseline="0" dirty="0">
                          <a:solidFill>
                            <a:srgbClr val="002060"/>
                          </a:solidFill>
                          <a:latin typeface="+mn-lt"/>
                          <a:ea typeface="Oracle Sans" panose="020B0503020204020204" pitchFamily="34" charset="0"/>
                          <a:cs typeface="Calibri" panose="020F0502020204030204" pitchFamily="34" charset="0"/>
                        </a:rPr>
                        <a:t>The relationship between the </a:t>
                      </a:r>
                      <a:r>
                        <a:rPr lang="en-US" sz="1800" b="0" i="0" kern="0" spc="0" baseline="0" dirty="0" err="1">
                          <a:solidFill>
                            <a:srgbClr val="002060"/>
                          </a:solidFill>
                          <a:latin typeface="+mn-lt"/>
                          <a:ea typeface="Oracle Sans" panose="020B0503020204020204" pitchFamily="34" charset="0"/>
                          <a:cs typeface="Calibri" panose="020F0502020204030204" pitchFamily="34" charset="0"/>
                        </a:rPr>
                        <a:t>Kuali</a:t>
                      </a:r>
                      <a:r>
                        <a:rPr lang="en-US" sz="1800" b="0" i="0" kern="0" spc="0" baseline="0" dirty="0">
                          <a:solidFill>
                            <a:srgbClr val="002060"/>
                          </a:solidFill>
                          <a:latin typeface="+mn-lt"/>
                          <a:ea typeface="Oracle Sans" panose="020B0503020204020204" pitchFamily="34" charset="0"/>
                          <a:cs typeface="Calibri" panose="020F0502020204030204" pitchFamily="34" charset="0"/>
                        </a:rPr>
                        <a:t> Object Code to PPM Expenditure Type might be one to one, but there are cases in which various object</a:t>
                      </a:r>
                      <a:r>
                        <a:rPr lang="en-US" sz="1800" b="0" i="0" strike="sngStrike" kern="0" spc="0" baseline="0" dirty="0">
                          <a:solidFill>
                            <a:srgbClr val="002060"/>
                          </a:solidFill>
                          <a:latin typeface="+mn-lt"/>
                          <a:ea typeface="Oracle Sans" panose="020B0503020204020204" pitchFamily="34" charset="0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1800" b="0" i="0" kern="0" spc="0" baseline="0" dirty="0">
                          <a:solidFill>
                            <a:srgbClr val="002060"/>
                          </a:solidFill>
                          <a:latin typeface="+mn-lt"/>
                          <a:ea typeface="Oracle Sans" panose="020B0503020204020204" pitchFamily="34" charset="0"/>
                          <a:cs typeface="Calibri" panose="020F0502020204030204" pitchFamily="34" charset="0"/>
                        </a:rPr>
                        <a:t> codes will be grouped to one Expenditure Type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88951316"/>
                  </a:ext>
                </a:extLst>
              </a:tr>
              <a:tr h="561219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0" i="0" kern="0" spc="0" baseline="0" dirty="0">
                          <a:solidFill>
                            <a:srgbClr val="002060"/>
                          </a:solidFill>
                          <a:latin typeface="+mn-lt"/>
                          <a:ea typeface="Oracle Sans" panose="020B0503020204020204" pitchFamily="34" charset="0"/>
                          <a:cs typeface="Calibri" panose="020F0502020204030204" pitchFamily="34" charset="0"/>
                        </a:rPr>
                        <a:t>Oracle has various dates that control the activities of a project. For financial reporting &amp; final invoice processing, the critical date is the Oracle close date, which could be the performance end date or after, depending on the terms of the award and university guidelines.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16580864"/>
                  </a:ext>
                </a:extLst>
              </a:tr>
              <a:tr h="561219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Oracle 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triggers</a:t>
                      </a:r>
                      <a:r>
                        <a:rPr lang="en-US" dirty="0"/>
                        <a:t> a warning when there is an overdraft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63219413"/>
                  </a:ext>
                </a:extLst>
              </a:tr>
              <a:tr h="561219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Budgets will be approved by the Project Manager 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(UCD Fiscal Approver).  </a:t>
                      </a:r>
                      <a:r>
                        <a:rPr lang="en-US" dirty="0"/>
                        <a:t>No expenditure can post 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until</a:t>
                      </a:r>
                      <a:r>
                        <a:rPr lang="en-US" dirty="0"/>
                        <a:t> this process had been done.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30471994"/>
                  </a:ext>
                </a:extLst>
              </a:tr>
              <a:tr h="561219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If an award has cost share, a separate project will be set up to track the cost share expenditures.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3374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5905030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FOA">
      <a:dk1>
        <a:srgbClr val="000000"/>
      </a:dk1>
      <a:lt1>
        <a:srgbClr val="FFFFFF"/>
      </a:lt1>
      <a:dk2>
        <a:srgbClr val="022447"/>
      </a:dk2>
      <a:lt2>
        <a:srgbClr val="6E9AC9"/>
      </a:lt2>
      <a:accent1>
        <a:srgbClr val="6FCFEB"/>
      </a:accent1>
      <a:accent2>
        <a:srgbClr val="4F7093"/>
      </a:accent2>
      <a:accent3>
        <a:srgbClr val="297FD5"/>
      </a:accent3>
      <a:accent4>
        <a:srgbClr val="FFDC00"/>
      </a:accent4>
      <a:accent5>
        <a:srgbClr val="FFFF3B"/>
      </a:accent5>
      <a:accent6>
        <a:srgbClr val="345B85"/>
      </a:accent6>
      <a:hlink>
        <a:srgbClr val="FFBF00"/>
      </a:hlink>
      <a:folHlink>
        <a:srgbClr val="3EBBF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338CE40F65B2B42A7E33871D2946281" ma:contentTypeVersion="12" ma:contentTypeDescription="Create a new document." ma:contentTypeScope="" ma:versionID="f8608e4e9fba0a6c6a0112f81f810323">
  <xsd:schema xmlns:xsd="http://www.w3.org/2001/XMLSchema" xmlns:xs="http://www.w3.org/2001/XMLSchema" xmlns:p="http://schemas.microsoft.com/office/2006/metadata/properties" xmlns:ns2="38d737e0-1bef-4beb-86b6-1fee74323ab0" xmlns:ns3="a7c4482b-11cc-4cf4-8bcc-97bedeb413ce" targetNamespace="http://schemas.microsoft.com/office/2006/metadata/properties" ma:root="true" ma:fieldsID="01b86893f9dd91c1bcaf9150a0babcad" ns2:_="" ns3:_="">
    <xsd:import namespace="38d737e0-1bef-4beb-86b6-1fee74323ab0"/>
    <xsd:import namespace="a7c4482b-11cc-4cf4-8bcc-97bedeb413c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d737e0-1bef-4beb-86b6-1fee74323a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c4482b-11cc-4cf4-8bcc-97bedeb413c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CEEDB1-B5B5-4A9C-A61F-401E2097EDA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FEF7A94-DCF0-4895-A1C1-E7E63B4F0695}">
  <ds:schemaRefs>
    <ds:schemaRef ds:uri="http://schemas.microsoft.com/office/2006/documentManagement/types"/>
    <ds:schemaRef ds:uri="38d737e0-1bef-4beb-86b6-1fee74323ab0"/>
    <ds:schemaRef ds:uri="http://purl.org/dc/dcmitype/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a7c4482b-11cc-4cf4-8bcc-97bedeb413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F2CB9352-79F7-4F8F-9928-A7E6DAE659E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8d737e0-1bef-4beb-86b6-1fee74323ab0"/>
    <ds:schemaRef ds:uri="a7c4482b-11cc-4cf4-8bcc-97bedeb413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35914</TotalTime>
  <Words>526</Words>
  <Application>Microsoft Office PowerPoint</Application>
  <PresentationFormat>Widescreen</PresentationFormat>
  <Paragraphs>59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Oracle Sans</vt:lpstr>
      <vt:lpstr>Proxima Nova</vt:lpstr>
      <vt:lpstr>Wingdings</vt:lpstr>
      <vt:lpstr>Custom Design</vt:lpstr>
      <vt:lpstr>PowerPoint Presentation</vt:lpstr>
      <vt:lpstr> Oracle Grant Structure</vt:lpstr>
      <vt:lpstr>Migration of Active Awards</vt:lpstr>
      <vt:lpstr>Migration of Active Awards</vt:lpstr>
      <vt:lpstr>Migration of Active Awards</vt:lpstr>
      <vt:lpstr>Important Issues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Attracting, Selecting, and Hiring Diverse Talent</dc:title>
  <dc:creator>Lyndon A Huling</dc:creator>
  <cp:lastModifiedBy>Francisco Andrade</cp:lastModifiedBy>
  <cp:revision>655</cp:revision>
  <dcterms:created xsi:type="dcterms:W3CDTF">2020-03-05T16:27:43Z</dcterms:created>
  <dcterms:modified xsi:type="dcterms:W3CDTF">2023-01-24T02:04:15Z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0x0101000338CE40F65B2B42A7E33871D2946281</vt:lpwstr>
  </property>
  <property fmtid="{D5CDD505-2E9C-101B-9397-08002B2CF9AE}" pid="3" name="MSIP_Label_ea60d57e-af5b-4752-ac57-3e4f28ca11dc_Enabled">
    <vt:lpwstr>true</vt:lpwstr>
  </property>
  <property fmtid="{D5CDD505-2E9C-101B-9397-08002B2CF9AE}" pid="4" name="MSIP_Label_ea60d57e-af5b-4752-ac57-3e4f28ca11dc_SetDate">
    <vt:lpwstr>2021-05-26T15:36:03Z</vt:lpwstr>
  </property>
  <property fmtid="{D5CDD505-2E9C-101B-9397-08002B2CF9AE}" pid="5" name="MSIP_Label_ea60d57e-af5b-4752-ac57-3e4f28ca11dc_Method">
    <vt:lpwstr>Standard</vt:lpwstr>
  </property>
  <property fmtid="{D5CDD505-2E9C-101B-9397-08002B2CF9AE}" pid="6" name="MSIP_Label_ea60d57e-af5b-4752-ac57-3e4f28ca11dc_Name">
    <vt:lpwstr>ea60d57e-af5b-4752-ac57-3e4f28ca11dc</vt:lpwstr>
  </property>
  <property fmtid="{D5CDD505-2E9C-101B-9397-08002B2CF9AE}" pid="7" name="MSIP_Label_ea60d57e-af5b-4752-ac57-3e4f28ca11dc_SiteId">
    <vt:lpwstr>36da45f1-dd2c-4d1f-af13-5abe46b99921</vt:lpwstr>
  </property>
  <property fmtid="{D5CDD505-2E9C-101B-9397-08002B2CF9AE}" pid="8" name="MSIP_Label_ea60d57e-af5b-4752-ac57-3e4f28ca11dc_ActionId">
    <vt:lpwstr>02d99e23-79e6-4b7e-b525-3575f46287ab</vt:lpwstr>
  </property>
  <property fmtid="{D5CDD505-2E9C-101B-9397-08002B2CF9AE}" pid="9" name="MSIP_Label_ea60d57e-af5b-4752-ac57-3e4f28ca11dc_ContentBits">
    <vt:lpwstr>0</vt:lpwstr>
  </property>
</Properties>
</file>