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handoutMasterIdLst>
    <p:handoutMasterId r:id="rId37"/>
  </p:handoutMasterIdLst>
  <p:sldIdLst>
    <p:sldId id="407" r:id="rId2"/>
    <p:sldId id="374" r:id="rId3"/>
    <p:sldId id="375" r:id="rId4"/>
    <p:sldId id="376" r:id="rId5"/>
    <p:sldId id="377" r:id="rId6"/>
    <p:sldId id="378" r:id="rId7"/>
    <p:sldId id="379" r:id="rId8"/>
    <p:sldId id="380" r:id="rId9"/>
    <p:sldId id="381" r:id="rId10"/>
    <p:sldId id="382" r:id="rId11"/>
    <p:sldId id="383" r:id="rId12"/>
    <p:sldId id="384" r:id="rId13"/>
    <p:sldId id="385" r:id="rId14"/>
    <p:sldId id="386" r:id="rId15"/>
    <p:sldId id="387" r:id="rId16"/>
    <p:sldId id="388" r:id="rId17"/>
    <p:sldId id="389" r:id="rId18"/>
    <p:sldId id="390" r:id="rId19"/>
    <p:sldId id="391" r:id="rId20"/>
    <p:sldId id="392" r:id="rId21"/>
    <p:sldId id="393" r:id="rId22"/>
    <p:sldId id="394" r:id="rId23"/>
    <p:sldId id="395" r:id="rId24"/>
    <p:sldId id="396" r:id="rId25"/>
    <p:sldId id="397" r:id="rId26"/>
    <p:sldId id="398" r:id="rId27"/>
    <p:sldId id="399" r:id="rId28"/>
    <p:sldId id="400" r:id="rId29"/>
    <p:sldId id="401" r:id="rId30"/>
    <p:sldId id="402" r:id="rId31"/>
    <p:sldId id="403" r:id="rId32"/>
    <p:sldId id="404" r:id="rId33"/>
    <p:sldId id="409" r:id="rId34"/>
    <p:sldId id="408" r:id="rId35"/>
  </p:sldIdLst>
  <p:sldSz cx="9144000" cy="6858000" type="screen4x3"/>
  <p:notesSz cx="7480300" cy="97424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 Section" id="{1AA92BFC-D0CF-4639-9E38-F8D298DBC299}">
          <p14:sldIdLst>
            <p14:sldId id="407"/>
          </p14:sldIdLst>
        </p14:section>
        <p14:section name="Audit Requirements" id="{5A290546-4077-4307-94B8-087107ADDD35}">
          <p14:sldIdLst>
            <p14:sldId id="374"/>
            <p14:sldId id="375"/>
            <p14:sldId id="376"/>
            <p14:sldId id="377"/>
            <p14:sldId id="378"/>
            <p14:sldId id="379"/>
            <p14:sldId id="380"/>
            <p14:sldId id="381"/>
            <p14:sldId id="382"/>
            <p14:sldId id="383"/>
            <p14:sldId id="384"/>
            <p14:sldId id="385"/>
            <p14:sldId id="386"/>
            <p14:sldId id="387"/>
            <p14:sldId id="388"/>
            <p14:sldId id="389"/>
            <p14:sldId id="390"/>
            <p14:sldId id="391"/>
            <p14:sldId id="392"/>
            <p14:sldId id="393"/>
            <p14:sldId id="394"/>
            <p14:sldId id="395"/>
            <p14:sldId id="396"/>
            <p14:sldId id="397"/>
            <p14:sldId id="398"/>
            <p14:sldId id="399"/>
            <p14:sldId id="400"/>
            <p14:sldId id="401"/>
            <p14:sldId id="402"/>
            <p14:sldId id="403"/>
            <p14:sldId id="404"/>
            <p14:sldId id="409"/>
            <p14:sldId id="40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91" autoAdjust="0"/>
    <p:restoredTop sz="88639" autoAdjust="0"/>
  </p:normalViewPr>
  <p:slideViewPr>
    <p:cSldViewPr>
      <p:cViewPr>
        <p:scale>
          <a:sx n="91" d="100"/>
          <a:sy n="91" d="100"/>
        </p:scale>
        <p:origin x="-72" y="-72"/>
      </p:cViewPr>
      <p:guideLst>
        <p:guide orient="horz" pos="2160"/>
        <p:guide pos="2880"/>
      </p:guideLst>
    </p:cSldViewPr>
  </p:slideViewPr>
  <p:outlineViewPr>
    <p:cViewPr>
      <p:scale>
        <a:sx n="33" d="100"/>
        <a:sy n="33" d="100"/>
      </p:scale>
      <p:origin x="48" y="0"/>
    </p:cViewPr>
  </p:outlineViewPr>
  <p:notesTextViewPr>
    <p:cViewPr>
      <p:scale>
        <a:sx n="1" d="1"/>
        <a:sy n="1" d="1"/>
      </p:scale>
      <p:origin x="0" y="0"/>
    </p:cViewPr>
  </p:notesTextViewPr>
  <p:sorterViewPr>
    <p:cViewPr>
      <p:scale>
        <a:sx n="125" d="100"/>
        <a:sy n="125" d="100"/>
      </p:scale>
      <p:origin x="0" y="0"/>
    </p:cViewPr>
  </p:sorterViewPr>
  <p:notesViewPr>
    <p:cSldViewPr>
      <p:cViewPr varScale="1">
        <p:scale>
          <a:sx n="65" d="100"/>
          <a:sy n="65" d="100"/>
        </p:scale>
        <p:origin x="-3110" y="-91"/>
      </p:cViewPr>
      <p:guideLst>
        <p:guide orient="horz" pos="3069"/>
        <p:guide pos="235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241464" cy="487125"/>
          </a:xfrm>
          <a:prstGeom prst="rect">
            <a:avLst/>
          </a:prstGeom>
        </p:spPr>
        <p:txBody>
          <a:bodyPr vert="horz" lIns="98407" tIns="49204" rIns="98407" bIns="49204" rtlCol="0"/>
          <a:lstStyle>
            <a:lvl1pPr algn="l">
              <a:defRPr sz="1300"/>
            </a:lvl1pPr>
          </a:lstStyle>
          <a:p>
            <a:endParaRPr lang="en-US"/>
          </a:p>
        </p:txBody>
      </p:sp>
      <p:sp>
        <p:nvSpPr>
          <p:cNvPr id="3" name="Date Placeholder 2"/>
          <p:cNvSpPr>
            <a:spLocks noGrp="1"/>
          </p:cNvSpPr>
          <p:nvPr>
            <p:ph type="dt" sz="quarter" idx="1"/>
          </p:nvPr>
        </p:nvSpPr>
        <p:spPr>
          <a:xfrm>
            <a:off x="4237106" y="0"/>
            <a:ext cx="3241464" cy="487125"/>
          </a:xfrm>
          <a:prstGeom prst="rect">
            <a:avLst/>
          </a:prstGeom>
        </p:spPr>
        <p:txBody>
          <a:bodyPr vert="horz" lIns="98407" tIns="49204" rIns="98407" bIns="49204" rtlCol="0"/>
          <a:lstStyle>
            <a:lvl1pPr algn="r">
              <a:defRPr sz="1300"/>
            </a:lvl1pPr>
          </a:lstStyle>
          <a:p>
            <a:fld id="{B2421E10-0C78-464E-9F75-990AFB3148D4}" type="datetimeFigureOut">
              <a:rPr lang="en-US" smtClean="0"/>
              <a:t>12/12/2014</a:t>
            </a:fld>
            <a:endParaRPr lang="en-US"/>
          </a:p>
        </p:txBody>
      </p:sp>
      <p:sp>
        <p:nvSpPr>
          <p:cNvPr id="4" name="Footer Placeholder 3"/>
          <p:cNvSpPr>
            <a:spLocks noGrp="1"/>
          </p:cNvSpPr>
          <p:nvPr>
            <p:ph type="ftr" sz="quarter" idx="2"/>
          </p:nvPr>
        </p:nvSpPr>
        <p:spPr>
          <a:xfrm>
            <a:off x="0" y="9253672"/>
            <a:ext cx="3241464" cy="487125"/>
          </a:xfrm>
          <a:prstGeom prst="rect">
            <a:avLst/>
          </a:prstGeom>
        </p:spPr>
        <p:txBody>
          <a:bodyPr vert="horz" lIns="98407" tIns="49204" rIns="98407" bIns="49204" rtlCol="0" anchor="b"/>
          <a:lstStyle>
            <a:lvl1pPr algn="l">
              <a:defRPr sz="1300"/>
            </a:lvl1pPr>
          </a:lstStyle>
          <a:p>
            <a:endParaRPr lang="en-US"/>
          </a:p>
        </p:txBody>
      </p:sp>
      <p:sp>
        <p:nvSpPr>
          <p:cNvPr id="5" name="Slide Number Placeholder 4"/>
          <p:cNvSpPr>
            <a:spLocks noGrp="1"/>
          </p:cNvSpPr>
          <p:nvPr>
            <p:ph type="sldNum" sz="quarter" idx="3"/>
          </p:nvPr>
        </p:nvSpPr>
        <p:spPr>
          <a:xfrm>
            <a:off x="4237106" y="9253672"/>
            <a:ext cx="3241464" cy="487125"/>
          </a:xfrm>
          <a:prstGeom prst="rect">
            <a:avLst/>
          </a:prstGeom>
        </p:spPr>
        <p:txBody>
          <a:bodyPr vert="horz" lIns="98407" tIns="49204" rIns="98407" bIns="49204" rtlCol="0" anchor="b"/>
          <a:lstStyle>
            <a:lvl1pPr algn="r">
              <a:defRPr sz="1300"/>
            </a:lvl1pPr>
          </a:lstStyle>
          <a:p>
            <a:fld id="{A5CA451D-4037-4BE9-B581-325801F1461C}" type="slidenum">
              <a:rPr lang="en-US" smtClean="0"/>
              <a:t>‹#›</a:t>
            </a:fld>
            <a:endParaRPr lang="en-US"/>
          </a:p>
        </p:txBody>
      </p:sp>
    </p:spTree>
    <p:extLst>
      <p:ext uri="{BB962C8B-B14F-4D97-AF65-F5344CB8AC3E}">
        <p14:creationId xmlns:p14="http://schemas.microsoft.com/office/powerpoint/2010/main" val="319669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241464" cy="487125"/>
          </a:xfrm>
          <a:prstGeom prst="rect">
            <a:avLst/>
          </a:prstGeom>
        </p:spPr>
        <p:txBody>
          <a:bodyPr vert="horz" lIns="98407" tIns="49204" rIns="98407" bIns="49204" rtlCol="0"/>
          <a:lstStyle>
            <a:lvl1pPr algn="l">
              <a:defRPr sz="1300"/>
            </a:lvl1pPr>
          </a:lstStyle>
          <a:p>
            <a:endParaRPr lang="en-US"/>
          </a:p>
        </p:txBody>
      </p:sp>
      <p:sp>
        <p:nvSpPr>
          <p:cNvPr id="3" name="Date Placeholder 2"/>
          <p:cNvSpPr>
            <a:spLocks noGrp="1"/>
          </p:cNvSpPr>
          <p:nvPr>
            <p:ph type="dt" idx="1"/>
          </p:nvPr>
        </p:nvSpPr>
        <p:spPr>
          <a:xfrm>
            <a:off x="4237106" y="0"/>
            <a:ext cx="3241464" cy="487125"/>
          </a:xfrm>
          <a:prstGeom prst="rect">
            <a:avLst/>
          </a:prstGeom>
        </p:spPr>
        <p:txBody>
          <a:bodyPr vert="horz" lIns="98407" tIns="49204" rIns="98407" bIns="49204" rtlCol="0"/>
          <a:lstStyle>
            <a:lvl1pPr algn="r">
              <a:defRPr sz="1300"/>
            </a:lvl1pPr>
          </a:lstStyle>
          <a:p>
            <a:fld id="{1B92B235-3C28-4B55-8421-964DC3BF0824}" type="datetimeFigureOut">
              <a:rPr lang="en-US" smtClean="0"/>
              <a:t>12/12/2014</a:t>
            </a:fld>
            <a:endParaRPr lang="en-US"/>
          </a:p>
        </p:txBody>
      </p:sp>
      <p:sp>
        <p:nvSpPr>
          <p:cNvPr id="4" name="Slide Image Placeholder 3"/>
          <p:cNvSpPr>
            <a:spLocks noGrp="1" noRot="1" noChangeAspect="1"/>
          </p:cNvSpPr>
          <p:nvPr>
            <p:ph type="sldImg" idx="2"/>
          </p:nvPr>
        </p:nvSpPr>
        <p:spPr>
          <a:xfrm>
            <a:off x="1303338" y="730250"/>
            <a:ext cx="4873625" cy="3654425"/>
          </a:xfrm>
          <a:prstGeom prst="rect">
            <a:avLst/>
          </a:prstGeom>
          <a:noFill/>
          <a:ln w="12700">
            <a:solidFill>
              <a:prstClr val="black"/>
            </a:solidFill>
          </a:ln>
        </p:spPr>
        <p:txBody>
          <a:bodyPr vert="horz" lIns="98407" tIns="49204" rIns="98407" bIns="49204" rtlCol="0" anchor="ctr"/>
          <a:lstStyle/>
          <a:p>
            <a:endParaRPr lang="en-US"/>
          </a:p>
        </p:txBody>
      </p:sp>
      <p:sp>
        <p:nvSpPr>
          <p:cNvPr id="5" name="Notes Placeholder 4"/>
          <p:cNvSpPr>
            <a:spLocks noGrp="1"/>
          </p:cNvSpPr>
          <p:nvPr>
            <p:ph type="body" sz="quarter" idx="3"/>
          </p:nvPr>
        </p:nvSpPr>
        <p:spPr>
          <a:xfrm>
            <a:off x="748031" y="4627682"/>
            <a:ext cx="5984240" cy="4384120"/>
          </a:xfrm>
          <a:prstGeom prst="rect">
            <a:avLst/>
          </a:prstGeom>
        </p:spPr>
        <p:txBody>
          <a:bodyPr vert="horz" lIns="98407" tIns="49204" rIns="98407" bIns="4920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253672"/>
            <a:ext cx="3241464" cy="487125"/>
          </a:xfrm>
          <a:prstGeom prst="rect">
            <a:avLst/>
          </a:prstGeom>
        </p:spPr>
        <p:txBody>
          <a:bodyPr vert="horz" lIns="98407" tIns="49204" rIns="98407" bIns="49204" rtlCol="0" anchor="b"/>
          <a:lstStyle>
            <a:lvl1pPr algn="l">
              <a:defRPr sz="1300"/>
            </a:lvl1pPr>
          </a:lstStyle>
          <a:p>
            <a:endParaRPr lang="en-US"/>
          </a:p>
        </p:txBody>
      </p:sp>
      <p:sp>
        <p:nvSpPr>
          <p:cNvPr id="7" name="Slide Number Placeholder 6"/>
          <p:cNvSpPr>
            <a:spLocks noGrp="1"/>
          </p:cNvSpPr>
          <p:nvPr>
            <p:ph type="sldNum" sz="quarter" idx="5"/>
          </p:nvPr>
        </p:nvSpPr>
        <p:spPr>
          <a:xfrm>
            <a:off x="4237106" y="9253672"/>
            <a:ext cx="3241464" cy="487125"/>
          </a:xfrm>
          <a:prstGeom prst="rect">
            <a:avLst/>
          </a:prstGeom>
        </p:spPr>
        <p:txBody>
          <a:bodyPr vert="horz" lIns="98407" tIns="49204" rIns="98407" bIns="49204" rtlCol="0" anchor="b"/>
          <a:lstStyle>
            <a:lvl1pPr algn="r">
              <a:defRPr sz="1300"/>
            </a:lvl1pPr>
          </a:lstStyle>
          <a:p>
            <a:fld id="{824D2351-1173-4CB6-90FD-F90EB762193F}" type="slidenum">
              <a:rPr lang="en-US" smtClean="0"/>
              <a:t>‹#›</a:t>
            </a:fld>
            <a:endParaRPr lang="en-US"/>
          </a:p>
        </p:txBody>
      </p:sp>
    </p:spTree>
    <p:extLst>
      <p:ext uri="{BB962C8B-B14F-4D97-AF65-F5344CB8AC3E}">
        <p14:creationId xmlns:p14="http://schemas.microsoft.com/office/powerpoint/2010/main" val="109397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4D2351-1173-4CB6-90FD-F90EB762193F}" type="slidenum">
              <a:rPr lang="en-US" smtClean="0"/>
              <a:t>1</a:t>
            </a:fld>
            <a:endParaRPr lang="en-US"/>
          </a:p>
        </p:txBody>
      </p:sp>
    </p:spTree>
    <p:extLst>
      <p:ext uri="{BB962C8B-B14F-4D97-AF65-F5344CB8AC3E}">
        <p14:creationId xmlns:p14="http://schemas.microsoft.com/office/powerpoint/2010/main" val="15433342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4D2351-1173-4CB6-90FD-F90EB762193F}" type="slidenum">
              <a:rPr lang="en-US" smtClean="0"/>
              <a:t>29</a:t>
            </a:fld>
            <a:endParaRPr lang="en-US" dirty="0"/>
          </a:p>
        </p:txBody>
      </p:sp>
    </p:spTree>
    <p:extLst>
      <p:ext uri="{BB962C8B-B14F-4D97-AF65-F5344CB8AC3E}">
        <p14:creationId xmlns:p14="http://schemas.microsoft.com/office/powerpoint/2010/main" val="30972847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4D2351-1173-4CB6-90FD-F90EB762193F}" type="slidenum">
              <a:rPr lang="en-US" smtClean="0"/>
              <a:t>30</a:t>
            </a:fld>
            <a:endParaRPr lang="en-US" dirty="0"/>
          </a:p>
        </p:txBody>
      </p:sp>
    </p:spTree>
    <p:extLst>
      <p:ext uri="{BB962C8B-B14F-4D97-AF65-F5344CB8AC3E}">
        <p14:creationId xmlns:p14="http://schemas.microsoft.com/office/powerpoint/2010/main" val="35570469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4D2351-1173-4CB6-90FD-F90EB762193F}" type="slidenum">
              <a:rPr lang="en-US" smtClean="0"/>
              <a:t>32</a:t>
            </a:fld>
            <a:endParaRPr lang="en-US" dirty="0"/>
          </a:p>
        </p:txBody>
      </p:sp>
    </p:spTree>
    <p:extLst>
      <p:ext uri="{BB962C8B-B14F-4D97-AF65-F5344CB8AC3E}">
        <p14:creationId xmlns:p14="http://schemas.microsoft.com/office/powerpoint/2010/main" val="2720671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4D2351-1173-4CB6-90FD-F90EB762193F}" type="slidenum">
              <a:rPr lang="en-US" smtClean="0"/>
              <a:t>12</a:t>
            </a:fld>
            <a:endParaRPr lang="en-US" dirty="0"/>
          </a:p>
        </p:txBody>
      </p:sp>
    </p:spTree>
    <p:extLst>
      <p:ext uri="{BB962C8B-B14F-4D97-AF65-F5344CB8AC3E}">
        <p14:creationId xmlns:p14="http://schemas.microsoft.com/office/powerpoint/2010/main" val="1045210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4D2351-1173-4CB6-90FD-F90EB762193F}" type="slidenum">
              <a:rPr lang="en-US" smtClean="0"/>
              <a:t>13</a:t>
            </a:fld>
            <a:endParaRPr lang="en-US" dirty="0"/>
          </a:p>
        </p:txBody>
      </p:sp>
    </p:spTree>
    <p:extLst>
      <p:ext uri="{BB962C8B-B14F-4D97-AF65-F5344CB8AC3E}">
        <p14:creationId xmlns:p14="http://schemas.microsoft.com/office/powerpoint/2010/main" val="30545006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03338" y="811213"/>
            <a:ext cx="4873625" cy="3654425"/>
          </a:xfrm>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824D2351-1173-4CB6-90FD-F90EB762193F}" type="slidenum">
              <a:rPr lang="en-US" smtClean="0"/>
              <a:t>14</a:t>
            </a:fld>
            <a:endParaRPr lang="en-US" dirty="0"/>
          </a:p>
        </p:txBody>
      </p:sp>
    </p:spTree>
    <p:extLst>
      <p:ext uri="{BB962C8B-B14F-4D97-AF65-F5344CB8AC3E}">
        <p14:creationId xmlns:p14="http://schemas.microsoft.com/office/powerpoint/2010/main" val="24489242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4D2351-1173-4CB6-90FD-F90EB762193F}" type="slidenum">
              <a:rPr lang="en-US" smtClean="0"/>
              <a:t>17</a:t>
            </a:fld>
            <a:endParaRPr lang="en-US" dirty="0"/>
          </a:p>
        </p:txBody>
      </p:sp>
    </p:spTree>
    <p:extLst>
      <p:ext uri="{BB962C8B-B14F-4D97-AF65-F5344CB8AC3E}">
        <p14:creationId xmlns:p14="http://schemas.microsoft.com/office/powerpoint/2010/main" val="42433800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10"/>
          </p:nvPr>
        </p:nvSpPr>
        <p:spPr/>
        <p:txBody>
          <a:bodyPr/>
          <a:lstStyle/>
          <a:p>
            <a:fld id="{824D2351-1173-4CB6-90FD-F90EB762193F}" type="slidenum">
              <a:rPr lang="en-US" smtClean="0"/>
              <a:t>20</a:t>
            </a:fld>
            <a:endParaRPr lang="en-US" dirty="0"/>
          </a:p>
        </p:txBody>
      </p:sp>
    </p:spTree>
    <p:extLst>
      <p:ext uri="{BB962C8B-B14F-4D97-AF65-F5344CB8AC3E}">
        <p14:creationId xmlns:p14="http://schemas.microsoft.com/office/powerpoint/2010/main" val="37463140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endParaRPr>
          </a:p>
        </p:txBody>
      </p:sp>
      <p:sp>
        <p:nvSpPr>
          <p:cNvPr id="4" name="Slide Number Placeholder 3"/>
          <p:cNvSpPr>
            <a:spLocks noGrp="1"/>
          </p:cNvSpPr>
          <p:nvPr>
            <p:ph type="sldNum" sz="quarter" idx="10"/>
          </p:nvPr>
        </p:nvSpPr>
        <p:spPr/>
        <p:txBody>
          <a:bodyPr/>
          <a:lstStyle/>
          <a:p>
            <a:fld id="{824D2351-1173-4CB6-90FD-F90EB762193F}" type="slidenum">
              <a:rPr lang="en-US" smtClean="0"/>
              <a:t>22</a:t>
            </a:fld>
            <a:endParaRPr lang="en-US" dirty="0"/>
          </a:p>
        </p:txBody>
      </p:sp>
    </p:spTree>
    <p:extLst>
      <p:ext uri="{BB962C8B-B14F-4D97-AF65-F5344CB8AC3E}">
        <p14:creationId xmlns:p14="http://schemas.microsoft.com/office/powerpoint/2010/main" val="4948375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4D2351-1173-4CB6-90FD-F90EB762193F}" type="slidenum">
              <a:rPr lang="en-US" smtClean="0"/>
              <a:t>23</a:t>
            </a:fld>
            <a:endParaRPr lang="en-US" dirty="0"/>
          </a:p>
        </p:txBody>
      </p:sp>
    </p:spTree>
    <p:extLst>
      <p:ext uri="{BB962C8B-B14F-4D97-AF65-F5344CB8AC3E}">
        <p14:creationId xmlns:p14="http://schemas.microsoft.com/office/powerpoint/2010/main" val="4734234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4D2351-1173-4CB6-90FD-F90EB762193F}" type="slidenum">
              <a:rPr lang="en-US" smtClean="0"/>
              <a:t>26</a:t>
            </a:fld>
            <a:endParaRPr lang="en-US" dirty="0"/>
          </a:p>
        </p:txBody>
      </p:sp>
    </p:spTree>
    <p:extLst>
      <p:ext uri="{BB962C8B-B14F-4D97-AF65-F5344CB8AC3E}">
        <p14:creationId xmlns:p14="http://schemas.microsoft.com/office/powerpoint/2010/main" val="473423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98B8544-B518-4597-8223-646AA3387DD9}" type="datetime1">
              <a:rPr lang="en-US" smtClean="0"/>
              <a:t>12/12/2014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65136C6-32EF-4986-B035-254FDBC54756}"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2B6DE4E-99BA-45C3-8199-10980CE0CBBF}" type="datetime1">
              <a:rPr lang="en-US" smtClean="0"/>
              <a:t>12/12/2014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5136C6-32EF-4986-B035-254FDBC5475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65136C6-32EF-4986-B035-254FDBC54756}"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84EF87-1F88-46B0-9AE7-4FDFB1032B29}" type="datetime1">
              <a:rPr lang="en-US" smtClean="0"/>
              <a:t>12/12/2014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09BA1F4-3A1E-42C0-A4CD-DA8C49B2E21F}" type="datetime1">
              <a:rPr lang="en-US" smtClean="0"/>
              <a:t>12/12/2014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D65136C6-32EF-4986-B035-254FDBC54756}"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5853AF1-C28C-431E-B2C4-27F9E4B1392E}" type="datetime1">
              <a:rPr lang="en-US" smtClean="0"/>
              <a:t>12/12/2014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65136C6-32EF-4986-B035-254FDBC54756}"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912E13E0-CE12-485D-926A-12D009589A33}" type="datetime1">
              <a:rPr lang="en-US" smtClean="0"/>
              <a:t>12/12/2014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5136C6-32EF-4986-B035-254FDBC54756}"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D0299FF-64AC-4791-9005-CDA98644C176}" type="datetime1">
              <a:rPr lang="en-US" smtClean="0"/>
              <a:t>12/12/2014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65136C6-32EF-4986-B035-254FDBC54756}"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CCB12B6-AB04-48EF-A6E2-F1C89DD34579}" type="datetime1">
              <a:rPr lang="en-US" smtClean="0"/>
              <a:t>12/12/2014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D65136C6-32EF-4986-B035-254FDBC5475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471DDF1E-0D4E-4DA9-9A87-488F62744FFB}" type="datetime1">
              <a:rPr lang="en-US" smtClean="0"/>
              <a:t>12/12/2014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65136C6-32EF-4986-B035-254FDBC5475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65136C6-32EF-4986-B035-254FDBC54756}"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4E9D18F7-FA08-45E5-A5C9-CFB0E9EA12B5}" type="datetime1">
              <a:rPr lang="en-US" smtClean="0"/>
              <a:t>12/12/2014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65136C6-32EF-4986-B035-254FDBC54756}"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619B164-F3BC-4305-B6A1-382EE107F75B}" type="datetime1">
              <a:rPr lang="en-US" smtClean="0"/>
              <a:t>12/12/2014</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D9FCB33-B805-43DE-B98A-E548F30E0A38}" type="datetime1">
              <a:rPr lang="en-US" smtClean="0"/>
              <a:t>12/12/2014</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65136C6-32EF-4986-B035-254FDBC54756}"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mailto:cofar@omb.eop.gov"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cfo.gov/cofar/"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819400"/>
            <a:ext cx="6553200" cy="2819400"/>
          </a:xfrm>
        </p:spPr>
        <p:txBody>
          <a:bodyPr>
            <a:noAutofit/>
          </a:bodyPr>
          <a:lstStyle/>
          <a:p>
            <a:r>
              <a:rPr lang="en-US" sz="2800" dirty="0" smtClean="0">
                <a:latin typeface="+mj-lt"/>
              </a:rPr>
              <a:t>Uniform </a:t>
            </a:r>
            <a:r>
              <a:rPr lang="en-US" sz="2800" dirty="0">
                <a:latin typeface="+mj-lt"/>
              </a:rPr>
              <a:t>Administrative Requirements, </a:t>
            </a:r>
            <a:endParaRPr lang="en-US" sz="2800" dirty="0" smtClean="0">
              <a:latin typeface="+mj-lt"/>
            </a:endParaRPr>
          </a:p>
          <a:p>
            <a:r>
              <a:rPr lang="en-US" sz="2800" dirty="0" smtClean="0">
                <a:latin typeface="+mj-lt"/>
              </a:rPr>
              <a:t>Audit </a:t>
            </a:r>
            <a:r>
              <a:rPr lang="en-US" sz="2800" dirty="0">
                <a:latin typeface="+mj-lt"/>
              </a:rPr>
              <a:t>Requirements, and Cost Principles </a:t>
            </a:r>
            <a:endParaRPr lang="en-US" sz="2800" dirty="0" smtClean="0">
              <a:latin typeface="+mj-lt"/>
            </a:endParaRPr>
          </a:p>
          <a:p>
            <a:r>
              <a:rPr lang="en-US" sz="2800" dirty="0"/>
              <a:t>2 CFR Chapter 1, Chapter 2, part 200, et al.</a:t>
            </a:r>
            <a:endParaRPr lang="en-US" sz="2800" dirty="0">
              <a:latin typeface="+mj-lt"/>
            </a:endParaRPr>
          </a:p>
        </p:txBody>
      </p:sp>
      <p:sp>
        <p:nvSpPr>
          <p:cNvPr id="2" name="Title 1"/>
          <p:cNvSpPr>
            <a:spLocks noGrp="1"/>
          </p:cNvSpPr>
          <p:nvPr>
            <p:ph type="ctrTitle"/>
          </p:nvPr>
        </p:nvSpPr>
        <p:spPr>
          <a:xfrm>
            <a:off x="685800" y="304800"/>
            <a:ext cx="7772400" cy="1828800"/>
          </a:xfrm>
        </p:spPr>
        <p:txBody>
          <a:bodyPr>
            <a:noAutofit/>
          </a:bodyPr>
          <a:lstStyle/>
          <a:p>
            <a:pPr>
              <a:defRPr/>
            </a:pPr>
            <a:r>
              <a:rPr lang="en-US" sz="4000" dirty="0">
                <a:solidFill>
                  <a:schemeClr val="tx2"/>
                </a:solidFill>
                <a:effectLst>
                  <a:outerShdw blurRad="38100" dist="38100" dir="2700000" algn="tl">
                    <a:srgbClr val="000000">
                      <a:alpha val="43137"/>
                    </a:srgbClr>
                  </a:outerShdw>
                </a:effectLst>
                <a:cs typeface="Times New Roman" pitchFamily="18" charset="0"/>
              </a:rPr>
              <a:t>Council on Financial Assistance Reform’s</a:t>
            </a:r>
            <a:br>
              <a:rPr lang="en-US" sz="4000" dirty="0">
                <a:solidFill>
                  <a:schemeClr val="tx2"/>
                </a:solidFill>
                <a:effectLst>
                  <a:outerShdw blurRad="38100" dist="38100" dir="2700000" algn="tl">
                    <a:srgbClr val="000000">
                      <a:alpha val="43137"/>
                    </a:srgbClr>
                  </a:outerShdw>
                </a:effectLst>
                <a:cs typeface="Times New Roman" pitchFamily="18" charset="0"/>
              </a:rPr>
            </a:br>
            <a:r>
              <a:rPr lang="en-US" sz="4000" dirty="0" smtClean="0">
                <a:solidFill>
                  <a:schemeClr val="tx2"/>
                </a:solidFill>
                <a:effectLst>
                  <a:outerShdw blurRad="38100" dist="38100" dir="2700000" algn="tl">
                    <a:srgbClr val="000000">
                      <a:alpha val="43137"/>
                    </a:srgbClr>
                  </a:outerShdw>
                </a:effectLst>
                <a:cs typeface="Times New Roman" pitchFamily="18" charset="0"/>
              </a:rPr>
              <a:t>Uniform Guidance Training </a:t>
            </a:r>
            <a:endParaRPr lang="en-US" sz="4000" dirty="0">
              <a:effectLst>
                <a:outerShdw blurRad="38100" dist="38100" dir="2700000" algn="tl">
                  <a:srgbClr val="000000">
                    <a:alpha val="43137"/>
                  </a:srgbClr>
                </a:outerShdw>
              </a:effectLst>
            </a:endParaRPr>
          </a:p>
        </p:txBody>
      </p:sp>
      <p:sp>
        <p:nvSpPr>
          <p:cNvPr id="4" name="TextBox 3"/>
          <p:cNvSpPr txBox="1"/>
          <p:nvPr/>
        </p:nvSpPr>
        <p:spPr>
          <a:xfrm>
            <a:off x="2057400" y="5867400"/>
            <a:ext cx="5105400" cy="369332"/>
          </a:xfrm>
          <a:prstGeom prst="rect">
            <a:avLst/>
          </a:prstGeom>
          <a:noFill/>
        </p:spPr>
        <p:txBody>
          <a:bodyPr wrap="square" rtlCol="0">
            <a:spAutoFit/>
          </a:bodyPr>
          <a:lstStyle/>
          <a:p>
            <a:pPr algn="ctr"/>
            <a:r>
              <a:rPr lang="en-US" dirty="0" smtClean="0"/>
              <a:t>January 27, 2014</a:t>
            </a:r>
            <a:endParaRPr lang="en-US" dirty="0"/>
          </a:p>
        </p:txBody>
      </p:sp>
    </p:spTree>
    <p:extLst>
      <p:ext uri="{BB962C8B-B14F-4D97-AF65-F5344CB8AC3E}">
        <p14:creationId xmlns:p14="http://schemas.microsoft.com/office/powerpoint/2010/main" val="318746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Major Program Determination</a:t>
            </a:r>
            <a:endParaRPr lang="en-US" sz="3600" dirty="0"/>
          </a:p>
        </p:txBody>
      </p:sp>
      <p:sp>
        <p:nvSpPr>
          <p:cNvPr id="3" name="TextBox 2"/>
          <p:cNvSpPr txBox="1"/>
          <p:nvPr/>
        </p:nvSpPr>
        <p:spPr>
          <a:xfrm>
            <a:off x="1447800" y="1828800"/>
            <a:ext cx="6477000" cy="2862322"/>
          </a:xfrm>
          <a:prstGeom prst="rect">
            <a:avLst/>
          </a:prstGeom>
          <a:noFill/>
        </p:spPr>
        <p:txBody>
          <a:bodyPr wrap="square" rtlCol="0">
            <a:spAutoFit/>
          </a:bodyPr>
          <a:lstStyle/>
          <a:p>
            <a:endParaRPr lang="en-US" dirty="0"/>
          </a:p>
          <a:p>
            <a:r>
              <a:rPr lang="en-US" sz="2400" b="1" dirty="0" smtClean="0"/>
              <a:t>200.518 </a:t>
            </a:r>
            <a:r>
              <a:rPr lang="en-US" sz="2400" b="1" dirty="0"/>
              <a:t>Major Program Determination </a:t>
            </a:r>
            <a:r>
              <a:rPr lang="en-US" sz="2400" dirty="0"/>
              <a:t>focuses audits on the areas with internal control deficiencies that have been identified as material weaknesses.  Future updates to the Compliance Supplement will reflect this focus as well. </a:t>
            </a:r>
          </a:p>
          <a:p>
            <a:endParaRPr lang="en-US" dirty="0"/>
          </a:p>
        </p:txBody>
      </p:sp>
      <p:sp>
        <p:nvSpPr>
          <p:cNvPr id="5" name="Slide Number Placeholder 4"/>
          <p:cNvSpPr>
            <a:spLocks noGrp="1"/>
          </p:cNvSpPr>
          <p:nvPr>
            <p:ph type="sldNum" sz="quarter" idx="12"/>
          </p:nvPr>
        </p:nvSpPr>
        <p:spPr/>
        <p:txBody>
          <a:bodyPr/>
          <a:lstStyle/>
          <a:p>
            <a:fld id="{D65136C6-32EF-4986-B035-254FDBC54756}" type="slidenum">
              <a:rPr lang="en-US" smtClean="0"/>
              <a:t>10</a:t>
            </a:fld>
            <a:endParaRPr lang="en-US" dirty="0"/>
          </a:p>
        </p:txBody>
      </p:sp>
    </p:spTree>
    <p:extLst>
      <p:ext uri="{BB962C8B-B14F-4D97-AF65-F5344CB8AC3E}">
        <p14:creationId xmlns:p14="http://schemas.microsoft.com/office/powerpoint/2010/main" val="19463550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Type A/B Threshold</a:t>
            </a:r>
            <a:r>
              <a:rPr lang="en-US" dirty="0"/>
              <a:t> </a:t>
            </a:r>
            <a:r>
              <a:rPr lang="en-US" dirty="0" smtClean="0"/>
              <a:t>– Step 1</a:t>
            </a:r>
            <a:endParaRPr lang="en-US" dirty="0"/>
          </a:p>
        </p:txBody>
      </p:sp>
      <p:sp>
        <p:nvSpPr>
          <p:cNvPr id="4" name="Content Placeholder 3"/>
          <p:cNvSpPr>
            <a:spLocks noGrp="1"/>
          </p:cNvSpPr>
          <p:nvPr>
            <p:ph sz="quarter" idx="1"/>
          </p:nvPr>
        </p:nvSpPr>
        <p:spPr/>
        <p:txBody>
          <a:bodyPr>
            <a:normAutofit/>
          </a:bodyPr>
          <a:lstStyle/>
          <a:p>
            <a:r>
              <a:rPr lang="en-US" dirty="0" smtClean="0"/>
              <a:t>Programs are grouped based on dollars.</a:t>
            </a:r>
          </a:p>
          <a:p>
            <a:pPr lvl="1"/>
            <a:r>
              <a:rPr lang="en-US" dirty="0" smtClean="0"/>
              <a:t>Type A programs are those above the threshold.</a:t>
            </a:r>
          </a:p>
          <a:p>
            <a:pPr lvl="1"/>
            <a:r>
              <a:rPr lang="en-US" dirty="0" smtClean="0"/>
              <a:t>Type B are those below the threshold.</a:t>
            </a:r>
          </a:p>
          <a:p>
            <a:endParaRPr lang="en-US" dirty="0" smtClean="0"/>
          </a:p>
          <a:p>
            <a:r>
              <a:rPr lang="en-US" dirty="0" smtClean="0"/>
              <a:t>Type A/B threshold is a sliding scale with minimum.</a:t>
            </a:r>
          </a:p>
          <a:p>
            <a:pPr lvl="1"/>
            <a:r>
              <a:rPr lang="en-US" dirty="0" smtClean="0"/>
              <a:t>Minimum increases from </a:t>
            </a:r>
            <a:r>
              <a:rPr lang="en-US" b="1" dirty="0" smtClean="0"/>
              <a:t>$</a:t>
            </a:r>
            <a:r>
              <a:rPr lang="en-US" b="1" dirty="0"/>
              <a:t>3</a:t>
            </a:r>
            <a:r>
              <a:rPr lang="en-US" b="1" dirty="0" smtClean="0"/>
              <a:t>00,000 to $750,000</a:t>
            </a:r>
            <a:r>
              <a:rPr lang="en-US" dirty="0" smtClean="0"/>
              <a:t>.</a:t>
            </a:r>
          </a:p>
          <a:p>
            <a:pPr lvl="1"/>
            <a:r>
              <a:rPr lang="en-US" dirty="0" smtClean="0"/>
              <a:t>Threshold presented in table to be more easily understood.</a:t>
            </a:r>
          </a:p>
          <a:p>
            <a:endParaRPr lang="en-US" dirty="0" smtClean="0"/>
          </a:p>
          <a:p>
            <a:r>
              <a:rPr lang="en-US" dirty="0" smtClean="0"/>
              <a:t>Audit threshold and Type A/B minimum threshold will be the same at $750,000.</a:t>
            </a:r>
          </a:p>
          <a:p>
            <a:endParaRPr lang="en-US" dirty="0"/>
          </a:p>
        </p:txBody>
      </p:sp>
      <p:sp>
        <p:nvSpPr>
          <p:cNvPr id="5" name="Slide Number Placeholder 4"/>
          <p:cNvSpPr>
            <a:spLocks noGrp="1"/>
          </p:cNvSpPr>
          <p:nvPr>
            <p:ph type="sldNum" sz="quarter" idx="12"/>
          </p:nvPr>
        </p:nvSpPr>
        <p:spPr/>
        <p:txBody>
          <a:bodyPr/>
          <a:lstStyle/>
          <a:p>
            <a:fld id="{D65136C6-32EF-4986-B035-254FDBC54756}" type="slidenum">
              <a:rPr lang="en-US" smtClean="0"/>
              <a:t>11</a:t>
            </a:fld>
            <a:endParaRPr lang="en-US" dirty="0"/>
          </a:p>
        </p:txBody>
      </p:sp>
    </p:spTree>
    <p:extLst>
      <p:ext uri="{BB962C8B-B14F-4D97-AF65-F5344CB8AC3E}">
        <p14:creationId xmlns:p14="http://schemas.microsoft.com/office/powerpoint/2010/main" val="12393536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 A/B Threshold – Table (200.518(b)(1))</a:t>
            </a:r>
            <a:endParaRPr lang="en-US"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664610915"/>
              </p:ext>
            </p:extLst>
          </p:nvPr>
        </p:nvGraphicFramePr>
        <p:xfrm>
          <a:off x="620733" y="1828800"/>
          <a:ext cx="7699375" cy="2595880"/>
        </p:xfrm>
        <a:graphic>
          <a:graphicData uri="http://schemas.openxmlformats.org/drawingml/2006/table">
            <a:tbl>
              <a:tblPr firstRow="1" bandRow="1">
                <a:tableStyleId>{5C22544A-7EE6-4342-B048-85BDC9FD1C3A}</a:tableStyleId>
              </a:tblPr>
              <a:tblGrid>
                <a:gridCol w="2822575"/>
                <a:gridCol w="4876800"/>
              </a:tblGrid>
              <a:tr h="370840">
                <a:tc>
                  <a:txBody>
                    <a:bodyPr/>
                    <a:lstStyle/>
                    <a:p>
                      <a:r>
                        <a:rPr lang="en-US" dirty="0" smtClean="0"/>
                        <a:t>Type</a:t>
                      </a:r>
                      <a:r>
                        <a:rPr lang="en-US" baseline="0" dirty="0" smtClean="0"/>
                        <a:t> A/B Threshold </a:t>
                      </a:r>
                      <a:endParaRPr lang="en-US" dirty="0"/>
                    </a:p>
                  </a:txBody>
                  <a:tcPr/>
                </a:tc>
                <a:tc>
                  <a:txBody>
                    <a:bodyPr/>
                    <a:lstStyle/>
                    <a:p>
                      <a:r>
                        <a:rPr lang="en-US" dirty="0" smtClean="0"/>
                        <a:t>Total Federal</a:t>
                      </a:r>
                      <a:r>
                        <a:rPr lang="en-US" baseline="0" dirty="0" smtClean="0"/>
                        <a:t> Awards Expended (FAE)</a:t>
                      </a:r>
                      <a:endParaRPr lang="en-US" dirty="0"/>
                    </a:p>
                  </a:txBody>
                  <a:tcPr/>
                </a:tc>
              </a:tr>
              <a:tr h="370840">
                <a:tc>
                  <a:txBody>
                    <a:bodyPr/>
                    <a:lstStyle/>
                    <a:p>
                      <a:r>
                        <a:rPr lang="en-US" dirty="0" smtClean="0"/>
                        <a:t>$750,000</a:t>
                      </a:r>
                      <a:endParaRPr lang="en-US" dirty="0"/>
                    </a:p>
                  </a:txBody>
                  <a:tcPr/>
                </a:tc>
                <a:tc>
                  <a:txBody>
                    <a:bodyPr/>
                    <a:lstStyle/>
                    <a:p>
                      <a:r>
                        <a:rPr lang="en-US" dirty="0" smtClean="0"/>
                        <a:t>Equal</a:t>
                      </a:r>
                      <a:r>
                        <a:rPr lang="en-US" baseline="0" dirty="0" smtClean="0"/>
                        <a:t> to $750,000 but LT or EQ to $25 M</a:t>
                      </a:r>
                      <a:endParaRPr lang="en-US" dirty="0"/>
                    </a:p>
                  </a:txBody>
                  <a:tcPr/>
                </a:tc>
              </a:tr>
              <a:tr h="370840">
                <a:tc>
                  <a:txBody>
                    <a:bodyPr/>
                    <a:lstStyle/>
                    <a:p>
                      <a:r>
                        <a:rPr lang="en-US" dirty="0" smtClean="0"/>
                        <a:t>Total</a:t>
                      </a:r>
                      <a:r>
                        <a:rPr lang="en-US" baseline="0" dirty="0" smtClean="0"/>
                        <a:t> </a:t>
                      </a:r>
                      <a:r>
                        <a:rPr lang="en-US" dirty="0" smtClean="0"/>
                        <a:t>FAE</a:t>
                      </a:r>
                      <a:r>
                        <a:rPr lang="en-US" baseline="0" dirty="0" smtClean="0"/>
                        <a:t> times .03</a:t>
                      </a:r>
                      <a:endParaRPr lang="en-US" dirty="0"/>
                    </a:p>
                  </a:txBody>
                  <a:tcPr/>
                </a:tc>
                <a:tc>
                  <a:txBody>
                    <a:bodyPr/>
                    <a:lstStyle/>
                    <a:p>
                      <a:r>
                        <a:rPr lang="en-US" dirty="0" smtClean="0"/>
                        <a:t>Exceed $25M but</a:t>
                      </a:r>
                      <a:r>
                        <a:rPr lang="en-US" baseline="0" dirty="0" smtClean="0"/>
                        <a:t> LT or EQ to $100M</a:t>
                      </a:r>
                      <a:endParaRPr lang="en-US" dirty="0"/>
                    </a:p>
                  </a:txBody>
                  <a:tcPr/>
                </a:tc>
              </a:tr>
              <a:tr h="370840">
                <a:tc>
                  <a:txBody>
                    <a:bodyPr/>
                    <a:lstStyle/>
                    <a:p>
                      <a:r>
                        <a:rPr lang="en-US" dirty="0" smtClean="0"/>
                        <a:t>$3,000,000</a:t>
                      </a:r>
                      <a:endParaRPr lang="en-US" dirty="0"/>
                    </a:p>
                  </a:txBody>
                  <a:tcPr/>
                </a:tc>
                <a:tc>
                  <a:txBody>
                    <a:bodyPr/>
                    <a:lstStyle/>
                    <a:p>
                      <a:r>
                        <a:rPr lang="en-US" dirty="0" smtClean="0"/>
                        <a:t>Exceed $100M but LT or EQ to $1B</a:t>
                      </a:r>
                      <a:endParaRPr lang="en-US" dirty="0"/>
                    </a:p>
                  </a:txBody>
                  <a:tcPr/>
                </a:tc>
              </a:tr>
              <a:tr h="370840">
                <a:tc>
                  <a:txBody>
                    <a:bodyPr/>
                    <a:lstStyle/>
                    <a:p>
                      <a:r>
                        <a:rPr lang="en-US" dirty="0" smtClean="0"/>
                        <a:t>Total FAE</a:t>
                      </a:r>
                      <a:r>
                        <a:rPr lang="en-US" baseline="0" dirty="0" smtClean="0"/>
                        <a:t> times .003</a:t>
                      </a:r>
                      <a:endParaRPr lang="en-US" dirty="0"/>
                    </a:p>
                  </a:txBody>
                  <a:tcPr/>
                </a:tc>
                <a:tc>
                  <a:txBody>
                    <a:bodyPr/>
                    <a:lstStyle/>
                    <a:p>
                      <a:r>
                        <a:rPr lang="en-US" dirty="0" smtClean="0"/>
                        <a:t>Exceed $1B but LT or EQ to $10B</a:t>
                      </a:r>
                      <a:endParaRPr lang="en-US" dirty="0"/>
                    </a:p>
                  </a:txBody>
                  <a:tcPr/>
                </a:tc>
              </a:tr>
              <a:tr h="370840">
                <a:tc>
                  <a:txBody>
                    <a:bodyPr/>
                    <a:lstStyle/>
                    <a:p>
                      <a:r>
                        <a:rPr lang="en-US" dirty="0" smtClean="0"/>
                        <a:t>$30M</a:t>
                      </a:r>
                      <a:endParaRPr lang="en-US" dirty="0"/>
                    </a:p>
                  </a:txBody>
                  <a:tcPr/>
                </a:tc>
                <a:tc>
                  <a:txBody>
                    <a:bodyPr/>
                    <a:lstStyle/>
                    <a:p>
                      <a:r>
                        <a:rPr lang="en-US" dirty="0" smtClean="0"/>
                        <a:t>Exceed $10B but LT or EQ to $20B</a:t>
                      </a:r>
                      <a:endParaRPr lang="en-US" dirty="0"/>
                    </a:p>
                  </a:txBody>
                  <a:tcPr/>
                </a:tc>
              </a:tr>
              <a:tr h="370840">
                <a:tc>
                  <a:txBody>
                    <a:bodyPr/>
                    <a:lstStyle/>
                    <a:p>
                      <a:r>
                        <a:rPr lang="en-US" dirty="0" smtClean="0"/>
                        <a:t>Total FAE times .0015</a:t>
                      </a:r>
                      <a:endParaRPr lang="en-US" dirty="0"/>
                    </a:p>
                  </a:txBody>
                  <a:tcPr/>
                </a:tc>
                <a:tc>
                  <a:txBody>
                    <a:bodyPr/>
                    <a:lstStyle/>
                    <a:p>
                      <a:r>
                        <a:rPr lang="en-US" dirty="0" smtClean="0"/>
                        <a:t>Exceed $20B</a:t>
                      </a:r>
                      <a:endParaRPr lang="en-US" dirty="0"/>
                    </a:p>
                  </a:txBody>
                  <a:tcPr/>
                </a:tc>
              </a:tr>
            </a:tbl>
          </a:graphicData>
        </a:graphic>
      </p:graphicFrame>
      <p:sp>
        <p:nvSpPr>
          <p:cNvPr id="14" name="TextBox 13"/>
          <p:cNvSpPr txBox="1"/>
          <p:nvPr/>
        </p:nvSpPr>
        <p:spPr>
          <a:xfrm>
            <a:off x="381000" y="5065930"/>
            <a:ext cx="5086649" cy="830997"/>
          </a:xfrm>
          <a:prstGeom prst="rect">
            <a:avLst/>
          </a:prstGeom>
          <a:noFill/>
        </p:spPr>
        <p:txBody>
          <a:bodyPr wrap="none" rtlCol="0">
            <a:spAutoFit/>
          </a:bodyPr>
          <a:lstStyle/>
          <a:p>
            <a:r>
              <a:rPr lang="en-US" sz="1600" dirty="0" smtClean="0"/>
              <a:t>M means Million Dollars and B means Billion Dollars.</a:t>
            </a:r>
          </a:p>
          <a:p>
            <a:r>
              <a:rPr lang="en-US" sz="1600" dirty="0" smtClean="0"/>
              <a:t>LT means Less Than.</a:t>
            </a:r>
          </a:p>
          <a:p>
            <a:r>
              <a:rPr lang="en-US" sz="1600" dirty="0" smtClean="0"/>
              <a:t>EQ means Equal To.</a:t>
            </a:r>
          </a:p>
        </p:txBody>
      </p:sp>
      <p:sp>
        <p:nvSpPr>
          <p:cNvPr id="15" name="Slide Number Placeholder 14"/>
          <p:cNvSpPr>
            <a:spLocks noGrp="1"/>
          </p:cNvSpPr>
          <p:nvPr>
            <p:ph type="sldNum" sz="quarter" idx="12"/>
          </p:nvPr>
        </p:nvSpPr>
        <p:spPr/>
        <p:txBody>
          <a:bodyPr/>
          <a:lstStyle/>
          <a:p>
            <a:fld id="{D65136C6-32EF-4986-B035-254FDBC54756}" type="slidenum">
              <a:rPr lang="en-US" smtClean="0"/>
              <a:t>12</a:t>
            </a:fld>
            <a:endParaRPr lang="en-US" dirty="0"/>
          </a:p>
        </p:txBody>
      </p:sp>
    </p:spTree>
    <p:extLst>
      <p:ext uri="{BB962C8B-B14F-4D97-AF65-F5344CB8AC3E}">
        <p14:creationId xmlns:p14="http://schemas.microsoft.com/office/powerpoint/2010/main" val="27535682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1" y="304800"/>
            <a:ext cx="8534400" cy="758952"/>
          </a:xfrm>
        </p:spPr>
        <p:txBody>
          <a:bodyPr>
            <a:noAutofit/>
          </a:bodyPr>
          <a:lstStyle/>
          <a:p>
            <a:r>
              <a:rPr lang="en-US" sz="2800" dirty="0" smtClean="0"/>
              <a:t>High-Risk Type A Program (200.518(c))</a:t>
            </a:r>
            <a:br>
              <a:rPr lang="en-US" sz="2800" dirty="0" smtClean="0"/>
            </a:br>
            <a:r>
              <a:rPr lang="en-US" sz="2800" dirty="0" smtClean="0"/>
              <a:t>(Step 2)</a:t>
            </a:r>
            <a:endParaRPr lang="en-US" sz="2800" dirty="0"/>
          </a:p>
        </p:txBody>
      </p:sp>
      <p:sp>
        <p:nvSpPr>
          <p:cNvPr id="4" name="Content Placeholder 3"/>
          <p:cNvSpPr>
            <a:spLocks noGrp="1"/>
          </p:cNvSpPr>
          <p:nvPr>
            <p:ph sz="quarter" idx="1"/>
          </p:nvPr>
        </p:nvSpPr>
        <p:spPr>
          <a:xfrm>
            <a:off x="304800" y="1447800"/>
            <a:ext cx="4191000" cy="4038600"/>
          </a:xfrm>
        </p:spPr>
        <p:txBody>
          <a:bodyPr>
            <a:noAutofit/>
          </a:bodyPr>
          <a:lstStyle/>
          <a:p>
            <a:pPr>
              <a:buFont typeface="Wingdings" pitchFamily="2" charset="2"/>
              <a:buNone/>
            </a:pPr>
            <a:r>
              <a:rPr lang="en-US" sz="1800" b="1" dirty="0"/>
              <a:t>Current </a:t>
            </a:r>
            <a:r>
              <a:rPr lang="en-US" sz="1800" b="1" dirty="0" smtClean="0"/>
              <a:t>A-133 </a:t>
            </a:r>
            <a:r>
              <a:rPr lang="en-US" sz="1800" b="1" dirty="0"/>
              <a:t>criteria:</a:t>
            </a:r>
          </a:p>
          <a:p>
            <a:r>
              <a:rPr lang="en-US" sz="1800" dirty="0"/>
              <a:t>Not audited as major program in 1 of 2 most recent audit </a:t>
            </a:r>
            <a:r>
              <a:rPr lang="en-US" sz="1800" dirty="0" smtClean="0"/>
              <a:t>periods.</a:t>
            </a:r>
            <a:endParaRPr lang="en-US" sz="1800" dirty="0"/>
          </a:p>
          <a:p>
            <a:r>
              <a:rPr lang="en-US" sz="1800" dirty="0"/>
              <a:t>In most recent </a:t>
            </a:r>
            <a:r>
              <a:rPr lang="en-US" sz="1800" dirty="0" smtClean="0"/>
              <a:t>period had </a:t>
            </a:r>
            <a:r>
              <a:rPr lang="en-US" sz="1800" b="1" dirty="0" smtClean="0"/>
              <a:t>ANY AUDIT FINDING</a:t>
            </a:r>
            <a:r>
              <a:rPr lang="en-US" sz="1800" dirty="0" smtClean="0"/>
              <a:t>.</a:t>
            </a:r>
          </a:p>
          <a:p>
            <a:pPr lvl="1"/>
            <a:r>
              <a:rPr lang="en-US" sz="1800" dirty="0" smtClean="0"/>
              <a:t>Provided for auditor judgment in limited cases, e.g., very small questioned costs. </a:t>
            </a:r>
          </a:p>
          <a:p>
            <a:pPr lvl="1">
              <a:spcBef>
                <a:spcPts val="0"/>
              </a:spcBef>
            </a:pPr>
            <a:r>
              <a:rPr lang="en-US" sz="1800" dirty="0" smtClean="0"/>
              <a:t>Other </a:t>
            </a:r>
            <a:r>
              <a:rPr lang="en-US" sz="1800" dirty="0"/>
              <a:t>– Auditor </a:t>
            </a:r>
            <a:r>
              <a:rPr lang="en-US" sz="1800" dirty="0" smtClean="0"/>
              <a:t>judgment</a:t>
            </a:r>
          </a:p>
          <a:p>
            <a:pPr marL="548640" lvl="2" indent="0">
              <a:spcBef>
                <a:spcPts val="0"/>
              </a:spcBef>
              <a:buNone/>
            </a:pPr>
            <a:r>
              <a:rPr lang="en-US" sz="1600" dirty="0" smtClean="0"/>
              <a:t>- Oversight exercised by Federal agencies or pass-through entities,  audit follow-up, or changes in personnel or systems which significantly increased risk.</a:t>
            </a:r>
            <a:endParaRPr lang="en-US" sz="1600" dirty="0"/>
          </a:p>
        </p:txBody>
      </p:sp>
      <p:sp>
        <p:nvSpPr>
          <p:cNvPr id="7" name="Content Placeholder 15"/>
          <p:cNvSpPr txBox="1">
            <a:spLocks/>
          </p:cNvSpPr>
          <p:nvPr/>
        </p:nvSpPr>
        <p:spPr>
          <a:xfrm>
            <a:off x="4724400" y="1524001"/>
            <a:ext cx="4215720" cy="4038600"/>
          </a:xfrm>
          <a:prstGeom prst="rect">
            <a:avLst/>
          </a:prstGeom>
        </p:spPr>
        <p:txBody>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a:buFont typeface="Wingdings" pitchFamily="2" charset="2"/>
              <a:buNone/>
            </a:pPr>
            <a:r>
              <a:rPr lang="en-US" sz="1800" b="1" dirty="0" smtClean="0"/>
              <a:t>Uniform Guidance:</a:t>
            </a:r>
          </a:p>
          <a:p>
            <a:r>
              <a:rPr lang="en-US" sz="1800" dirty="0" smtClean="0"/>
              <a:t>SAME.</a:t>
            </a:r>
          </a:p>
          <a:p>
            <a:pPr>
              <a:spcBef>
                <a:spcPts val="0"/>
              </a:spcBef>
            </a:pPr>
            <a:endParaRPr lang="en-US" sz="1800" dirty="0" smtClean="0"/>
          </a:p>
          <a:p>
            <a:pPr>
              <a:spcBef>
                <a:spcPts val="0"/>
              </a:spcBef>
            </a:pPr>
            <a:r>
              <a:rPr lang="en-US" sz="1800" dirty="0" smtClean="0"/>
              <a:t>In most recent period had a </a:t>
            </a:r>
            <a:r>
              <a:rPr lang="en-US" sz="1800" b="1" u="sng" dirty="0" smtClean="0"/>
              <a:t>HIGH- RISK AUDIT FINDING</a:t>
            </a:r>
            <a:r>
              <a:rPr lang="en-US" sz="1800" dirty="0" smtClean="0"/>
              <a:t>:</a:t>
            </a:r>
          </a:p>
          <a:p>
            <a:pPr lvl="1">
              <a:spcBef>
                <a:spcPts val="0"/>
              </a:spcBef>
            </a:pPr>
            <a:r>
              <a:rPr lang="en-US" sz="1800" dirty="0" smtClean="0"/>
              <a:t>Modified opinion.</a:t>
            </a:r>
          </a:p>
          <a:p>
            <a:pPr lvl="1">
              <a:spcBef>
                <a:spcPts val="0"/>
              </a:spcBef>
            </a:pPr>
            <a:r>
              <a:rPr lang="en-US" sz="1800" dirty="0" smtClean="0"/>
              <a:t>Material weakness in internal control.</a:t>
            </a:r>
          </a:p>
          <a:p>
            <a:pPr lvl="1">
              <a:spcBef>
                <a:spcPts val="0"/>
              </a:spcBef>
            </a:pPr>
            <a:r>
              <a:rPr lang="en-US" sz="1800" dirty="0" smtClean="0">
                <a:solidFill>
                  <a:schemeClr val="tx1"/>
                </a:solidFill>
              </a:rPr>
              <a:t>Known or likely questioned costs exceeding 5% of total program expenditures.</a:t>
            </a:r>
          </a:p>
          <a:p>
            <a:pPr lvl="1">
              <a:spcBef>
                <a:spcPts val="0"/>
              </a:spcBef>
            </a:pPr>
            <a:r>
              <a:rPr lang="en-US" sz="1800" dirty="0" smtClean="0">
                <a:solidFill>
                  <a:schemeClr val="tx1"/>
                </a:solidFill>
              </a:rPr>
              <a:t>Other – Auditor judgment.</a:t>
            </a:r>
          </a:p>
          <a:p>
            <a:pPr lvl="2">
              <a:spcBef>
                <a:spcPts val="0"/>
              </a:spcBef>
            </a:pPr>
            <a:r>
              <a:rPr lang="en-US" sz="1800" dirty="0" smtClean="0"/>
              <a:t>Basically unchanged</a:t>
            </a:r>
            <a:r>
              <a:rPr lang="en-US" sz="1400" dirty="0" smtClean="0"/>
              <a:t>.</a:t>
            </a:r>
            <a:r>
              <a:rPr lang="en-US" sz="1400" dirty="0" smtClean="0">
                <a:solidFill>
                  <a:schemeClr val="tx1"/>
                </a:solidFill>
              </a:rPr>
              <a:t>	</a:t>
            </a:r>
          </a:p>
          <a:p>
            <a:pPr lvl="1">
              <a:spcBef>
                <a:spcPts val="0"/>
              </a:spcBef>
            </a:pPr>
            <a:endParaRPr lang="en-US" sz="1800" dirty="0" smtClean="0">
              <a:solidFill>
                <a:schemeClr val="tx1"/>
              </a:solidFill>
            </a:endParaRPr>
          </a:p>
        </p:txBody>
      </p:sp>
      <p:sp>
        <p:nvSpPr>
          <p:cNvPr id="8" name="TextBox 7"/>
          <p:cNvSpPr txBox="1"/>
          <p:nvPr/>
        </p:nvSpPr>
        <p:spPr>
          <a:xfrm>
            <a:off x="381001" y="5558996"/>
            <a:ext cx="8382000" cy="646331"/>
          </a:xfrm>
          <a:prstGeom prst="rect">
            <a:avLst/>
          </a:prstGeom>
          <a:noFill/>
        </p:spPr>
        <p:txBody>
          <a:bodyPr wrap="square" rtlCol="0">
            <a:spAutoFit/>
          </a:bodyPr>
          <a:lstStyle/>
          <a:p>
            <a:r>
              <a:rPr lang="en-US" b="1" dirty="0" smtClean="0"/>
              <a:t>Key – An entity with strong internal controls and few audit findings will have less high-risk Type A program.</a:t>
            </a:r>
            <a:endParaRPr lang="en-US" b="1" dirty="0"/>
          </a:p>
        </p:txBody>
      </p:sp>
      <p:sp>
        <p:nvSpPr>
          <p:cNvPr id="9" name="Slide Number Placeholder 8"/>
          <p:cNvSpPr>
            <a:spLocks noGrp="1"/>
          </p:cNvSpPr>
          <p:nvPr>
            <p:ph type="sldNum" sz="quarter" idx="12"/>
          </p:nvPr>
        </p:nvSpPr>
        <p:spPr/>
        <p:txBody>
          <a:bodyPr/>
          <a:lstStyle/>
          <a:p>
            <a:fld id="{D65136C6-32EF-4986-B035-254FDBC54756}" type="slidenum">
              <a:rPr lang="en-US" smtClean="0"/>
              <a:t>13</a:t>
            </a:fld>
            <a:endParaRPr lang="en-US" dirty="0"/>
          </a:p>
        </p:txBody>
      </p:sp>
    </p:spTree>
    <p:extLst>
      <p:ext uri="{BB962C8B-B14F-4D97-AF65-F5344CB8AC3E}">
        <p14:creationId xmlns:p14="http://schemas.microsoft.com/office/powerpoint/2010/main" val="816919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r>
              <a:rPr lang="en-US" sz="2800" dirty="0" smtClean="0"/>
              <a:t>High-Risk Type B Program (200.518(d))</a:t>
            </a:r>
            <a:br>
              <a:rPr lang="en-US" sz="2800" dirty="0" smtClean="0"/>
            </a:br>
            <a:r>
              <a:rPr lang="en-US" sz="2800" dirty="0" smtClean="0"/>
              <a:t>(Step 3)</a:t>
            </a:r>
            <a:endParaRPr lang="en-US" sz="2800" dirty="0"/>
          </a:p>
        </p:txBody>
      </p:sp>
      <p:sp>
        <p:nvSpPr>
          <p:cNvPr id="5" name="Content Placeholder 3"/>
          <p:cNvSpPr>
            <a:spLocks noGrp="1"/>
          </p:cNvSpPr>
          <p:nvPr>
            <p:ph sz="quarter" idx="1"/>
          </p:nvPr>
        </p:nvSpPr>
        <p:spPr>
          <a:xfrm>
            <a:off x="301752" y="1527048"/>
            <a:ext cx="4194048" cy="4572000"/>
          </a:xfrm>
          <a:ln>
            <a:solidFill>
              <a:schemeClr val="accent1"/>
            </a:solidFill>
          </a:ln>
        </p:spPr>
        <p:txBody>
          <a:bodyPr>
            <a:normAutofit/>
          </a:bodyPr>
          <a:lstStyle/>
          <a:p>
            <a:pPr>
              <a:buFont typeface="Wingdings" pitchFamily="2" charset="2"/>
              <a:buNone/>
            </a:pPr>
            <a:r>
              <a:rPr lang="en-US" sz="1800" b="1" dirty="0" smtClean="0">
                <a:solidFill>
                  <a:schemeClr val="tx1"/>
                </a:solidFill>
              </a:rPr>
              <a:t>Current A-133 criteria:</a:t>
            </a:r>
          </a:p>
          <a:p>
            <a:r>
              <a:rPr lang="en-US" sz="1800" dirty="0" smtClean="0"/>
              <a:t>Currently there are two Type B risk assessment options:</a:t>
            </a:r>
          </a:p>
          <a:p>
            <a:pPr lvl="1"/>
            <a:r>
              <a:rPr lang="en-US" sz="1800" dirty="0" smtClean="0"/>
              <a:t>Option 1 – Perform risk assessments on </a:t>
            </a:r>
            <a:r>
              <a:rPr lang="en-US" sz="1800" b="1" u="sng" dirty="0" smtClean="0"/>
              <a:t>ALL</a:t>
            </a:r>
            <a:r>
              <a:rPr lang="en-US" sz="1800" dirty="0" smtClean="0"/>
              <a:t> Type B programs and select at least </a:t>
            </a:r>
            <a:r>
              <a:rPr lang="en-US" sz="1800" b="1" u="sng" dirty="0" smtClean="0"/>
              <a:t>50%</a:t>
            </a:r>
            <a:r>
              <a:rPr lang="en-US" sz="1800" b="1" dirty="0" smtClean="0">
                <a:solidFill>
                  <a:srgbClr val="FF0000"/>
                </a:solidFill>
              </a:rPr>
              <a:t> </a:t>
            </a:r>
            <a:r>
              <a:rPr lang="en-US" sz="1800" dirty="0" smtClean="0"/>
              <a:t>of Type B programs identified as high risk up to number of low-risk Type A programs</a:t>
            </a:r>
          </a:p>
          <a:p>
            <a:pPr lvl="1">
              <a:spcBef>
                <a:spcPts val="0"/>
              </a:spcBef>
            </a:pPr>
            <a:r>
              <a:rPr lang="en-US" sz="1800" dirty="0" smtClean="0"/>
              <a:t>Option 2 – Perform risk assessments on all Type B programs until as many high-risk Type B programs have been identified as there are low-risk Type A programs</a:t>
            </a:r>
            <a:r>
              <a:rPr lang="en-US" dirty="0" smtClean="0"/>
              <a:t>.</a:t>
            </a:r>
            <a:endParaRPr lang="en-US" sz="1800" dirty="0" smtClean="0"/>
          </a:p>
        </p:txBody>
      </p:sp>
      <p:sp>
        <p:nvSpPr>
          <p:cNvPr id="6" name="Content Placeholder 2"/>
          <p:cNvSpPr txBox="1">
            <a:spLocks/>
          </p:cNvSpPr>
          <p:nvPr/>
        </p:nvSpPr>
        <p:spPr>
          <a:xfrm>
            <a:off x="4724400" y="1524000"/>
            <a:ext cx="4038600" cy="4675130"/>
          </a:xfrm>
          <a:prstGeom prst="rect">
            <a:avLst/>
          </a:prstGeom>
        </p:spPr>
        <p:txBody>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lvl="1">
              <a:buFont typeface="Wingdings" pitchFamily="2" charset="2"/>
              <a:buNone/>
            </a:pPr>
            <a:r>
              <a:rPr lang="en-US" sz="1800" b="1" dirty="0" smtClean="0"/>
              <a:t>New criteria:</a:t>
            </a:r>
          </a:p>
          <a:p>
            <a:r>
              <a:rPr lang="en-US" sz="1800" dirty="0" smtClean="0"/>
              <a:t>Perform risk assessments on Type B programs until high-risk Type B programs have been identified </a:t>
            </a:r>
            <a:r>
              <a:rPr lang="en-US" sz="1800" b="1" u="sng" dirty="0" smtClean="0"/>
              <a:t>UP TO</a:t>
            </a:r>
            <a:r>
              <a:rPr lang="en-US" sz="1800" dirty="0" smtClean="0"/>
              <a:t> at least </a:t>
            </a:r>
            <a:r>
              <a:rPr lang="en-US" sz="1800" b="1" u="sng" dirty="0" smtClean="0"/>
              <a:t>25%</a:t>
            </a:r>
            <a:r>
              <a:rPr lang="en-US" sz="1800" dirty="0" smtClean="0"/>
              <a:t> of number of low-risk Type A programs</a:t>
            </a:r>
          </a:p>
          <a:p>
            <a:endParaRPr lang="en-US" sz="1800" dirty="0" smtClean="0"/>
          </a:p>
          <a:p>
            <a:pPr lvl="1"/>
            <a:endParaRPr lang="en-US" sz="1800" dirty="0" smtClean="0"/>
          </a:p>
          <a:p>
            <a:pPr marL="457200" lvl="1" indent="0">
              <a:buFont typeface="Wingdings"/>
              <a:buNone/>
            </a:pPr>
            <a:endParaRPr lang="en-US" sz="1800" dirty="0" smtClean="0"/>
          </a:p>
          <a:p>
            <a:pPr lvl="1"/>
            <a:endParaRPr lang="en-US" sz="1800" dirty="0" smtClean="0"/>
          </a:p>
        </p:txBody>
      </p:sp>
      <p:sp>
        <p:nvSpPr>
          <p:cNvPr id="7" name="Slide Number Placeholder 6"/>
          <p:cNvSpPr>
            <a:spLocks noGrp="1"/>
          </p:cNvSpPr>
          <p:nvPr>
            <p:ph type="sldNum" sz="quarter" idx="12"/>
          </p:nvPr>
        </p:nvSpPr>
        <p:spPr/>
        <p:txBody>
          <a:bodyPr/>
          <a:lstStyle/>
          <a:p>
            <a:fld id="{D65136C6-32EF-4986-B035-254FDBC54756}" type="slidenum">
              <a:rPr lang="en-US" smtClean="0"/>
              <a:t>14</a:t>
            </a:fld>
            <a:endParaRPr lang="en-US" dirty="0"/>
          </a:p>
        </p:txBody>
      </p:sp>
    </p:spTree>
    <p:extLst>
      <p:ext uri="{BB962C8B-B14F-4D97-AF65-F5344CB8AC3E}">
        <p14:creationId xmlns:p14="http://schemas.microsoft.com/office/powerpoint/2010/main" val="11847577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r>
              <a:rPr lang="en-US" sz="2800" dirty="0" smtClean="0"/>
              <a:t>Percentage of Coverage Rule (200.518(f))</a:t>
            </a:r>
            <a:br>
              <a:rPr lang="en-US" sz="2800" dirty="0" smtClean="0"/>
            </a:br>
            <a:r>
              <a:rPr lang="en-US" sz="2800" dirty="0" smtClean="0"/>
              <a:t>(Step 4)</a:t>
            </a:r>
            <a:endParaRPr lang="en-US" sz="2800" dirty="0"/>
          </a:p>
        </p:txBody>
      </p:sp>
      <p:sp>
        <p:nvSpPr>
          <p:cNvPr id="4" name="Content Placeholder 3"/>
          <p:cNvSpPr>
            <a:spLocks noGrp="1"/>
          </p:cNvSpPr>
          <p:nvPr>
            <p:ph sz="quarter" idx="1"/>
          </p:nvPr>
        </p:nvSpPr>
        <p:spPr/>
        <p:txBody>
          <a:bodyPr/>
          <a:lstStyle/>
          <a:p>
            <a:r>
              <a:rPr lang="en-US" dirty="0" smtClean="0"/>
              <a:t>Guidance reduces the minimum coverage as follows: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22719521"/>
              </p:ext>
            </p:extLst>
          </p:nvPr>
        </p:nvGraphicFramePr>
        <p:xfrm>
          <a:off x="1219200" y="2514600"/>
          <a:ext cx="6477000" cy="1417320"/>
        </p:xfrm>
        <a:graphic>
          <a:graphicData uri="http://schemas.openxmlformats.org/drawingml/2006/table">
            <a:tbl>
              <a:tblPr firstRow="1" bandRow="1">
                <a:tableStyleId>{5C22544A-7EE6-4342-B048-85BDC9FD1C3A}</a:tableStyleId>
              </a:tblPr>
              <a:tblGrid>
                <a:gridCol w="2159000"/>
                <a:gridCol w="2159000"/>
                <a:gridCol w="2159000"/>
              </a:tblGrid>
              <a:tr h="472440">
                <a:tc>
                  <a:txBody>
                    <a:bodyPr/>
                    <a:lstStyle/>
                    <a:p>
                      <a:r>
                        <a:rPr lang="en-US" dirty="0" smtClean="0"/>
                        <a:t>Type of Auditee</a:t>
                      </a:r>
                      <a:endParaRPr lang="en-US" dirty="0"/>
                    </a:p>
                  </a:txBody>
                  <a:tcPr/>
                </a:tc>
                <a:tc>
                  <a:txBody>
                    <a:bodyPr/>
                    <a:lstStyle/>
                    <a:p>
                      <a:pPr algn="ctr"/>
                      <a:r>
                        <a:rPr lang="en-US" dirty="0" smtClean="0"/>
                        <a:t>Current</a:t>
                      </a:r>
                      <a:endParaRPr lang="en-US" dirty="0"/>
                    </a:p>
                  </a:txBody>
                  <a:tcPr/>
                </a:tc>
                <a:tc>
                  <a:txBody>
                    <a:bodyPr/>
                    <a:lstStyle/>
                    <a:p>
                      <a:pPr algn="ctr"/>
                      <a:r>
                        <a:rPr lang="en-US" dirty="0" smtClean="0"/>
                        <a:t>New</a:t>
                      </a:r>
                      <a:endParaRPr lang="en-US" dirty="0"/>
                    </a:p>
                  </a:txBody>
                  <a:tcPr/>
                </a:tc>
              </a:tr>
              <a:tr h="472440">
                <a:tc>
                  <a:txBody>
                    <a:bodyPr/>
                    <a:lstStyle/>
                    <a:p>
                      <a:r>
                        <a:rPr lang="en-US" dirty="0" smtClean="0"/>
                        <a:t>Not low-risk</a:t>
                      </a:r>
                      <a:endParaRPr lang="en-US" dirty="0"/>
                    </a:p>
                  </a:txBody>
                  <a:tcPr/>
                </a:tc>
                <a:tc>
                  <a:txBody>
                    <a:bodyPr/>
                    <a:lstStyle/>
                    <a:p>
                      <a:pPr algn="ctr"/>
                      <a:r>
                        <a:rPr lang="en-US" dirty="0" smtClean="0"/>
                        <a:t>50%</a:t>
                      </a:r>
                      <a:endParaRPr lang="en-US" dirty="0"/>
                    </a:p>
                  </a:txBody>
                  <a:tcPr/>
                </a:tc>
                <a:tc>
                  <a:txBody>
                    <a:bodyPr/>
                    <a:lstStyle/>
                    <a:p>
                      <a:pPr algn="ctr"/>
                      <a:r>
                        <a:rPr lang="en-US" dirty="0" smtClean="0"/>
                        <a:t>40%</a:t>
                      </a:r>
                      <a:endParaRPr lang="en-US" dirty="0"/>
                    </a:p>
                  </a:txBody>
                  <a:tcPr/>
                </a:tc>
              </a:tr>
              <a:tr h="472440">
                <a:tc>
                  <a:txBody>
                    <a:bodyPr/>
                    <a:lstStyle/>
                    <a:p>
                      <a:r>
                        <a:rPr lang="en-US" dirty="0" smtClean="0"/>
                        <a:t>Low-risk</a:t>
                      </a:r>
                      <a:endParaRPr lang="en-US" dirty="0"/>
                    </a:p>
                  </a:txBody>
                  <a:tcPr/>
                </a:tc>
                <a:tc>
                  <a:txBody>
                    <a:bodyPr/>
                    <a:lstStyle/>
                    <a:p>
                      <a:pPr algn="ctr"/>
                      <a:r>
                        <a:rPr lang="en-US" dirty="0" smtClean="0"/>
                        <a:t>25%</a:t>
                      </a:r>
                      <a:endParaRPr lang="en-US" dirty="0"/>
                    </a:p>
                  </a:txBody>
                  <a:tcPr/>
                </a:tc>
                <a:tc>
                  <a:txBody>
                    <a:bodyPr/>
                    <a:lstStyle/>
                    <a:p>
                      <a:pPr algn="ctr"/>
                      <a:r>
                        <a:rPr lang="en-US" dirty="0" smtClean="0"/>
                        <a:t>20%</a:t>
                      </a:r>
                      <a:endParaRPr lang="en-US" dirty="0"/>
                    </a:p>
                  </a:txBody>
                  <a:tcPr/>
                </a:tc>
              </a:tr>
            </a:tbl>
          </a:graphicData>
        </a:graphic>
      </p:graphicFrame>
      <p:sp>
        <p:nvSpPr>
          <p:cNvPr id="7" name="Slide Number Placeholder 6"/>
          <p:cNvSpPr>
            <a:spLocks noGrp="1"/>
          </p:cNvSpPr>
          <p:nvPr>
            <p:ph type="sldNum" sz="quarter" idx="12"/>
          </p:nvPr>
        </p:nvSpPr>
        <p:spPr/>
        <p:txBody>
          <a:bodyPr/>
          <a:lstStyle/>
          <a:p>
            <a:fld id="{D65136C6-32EF-4986-B035-254FDBC54756}" type="slidenum">
              <a:rPr lang="en-US" smtClean="0"/>
              <a:t>15</a:t>
            </a:fld>
            <a:endParaRPr lang="en-US" dirty="0"/>
          </a:p>
        </p:txBody>
      </p:sp>
    </p:spTree>
    <p:extLst>
      <p:ext uri="{BB962C8B-B14F-4D97-AF65-F5344CB8AC3E}">
        <p14:creationId xmlns:p14="http://schemas.microsoft.com/office/powerpoint/2010/main" val="8037871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Low-Risk Auditee</a:t>
            </a:r>
            <a:endParaRPr lang="en-US" dirty="0"/>
          </a:p>
        </p:txBody>
      </p:sp>
      <p:sp>
        <p:nvSpPr>
          <p:cNvPr id="4" name="Content Placeholder 3"/>
          <p:cNvSpPr>
            <a:spLocks noGrp="1"/>
          </p:cNvSpPr>
          <p:nvPr>
            <p:ph sz="quarter" idx="1"/>
          </p:nvPr>
        </p:nvSpPr>
        <p:spPr/>
        <p:txBody>
          <a:bodyPr>
            <a:normAutofit/>
          </a:bodyPr>
          <a:lstStyle/>
          <a:p>
            <a:pPr marL="0" indent="0">
              <a:buNone/>
            </a:pPr>
            <a:r>
              <a:rPr lang="en-US" sz="2400" b="1" dirty="0" smtClean="0"/>
              <a:t>200.520 Criteria for a Low-Risk Auditee</a:t>
            </a:r>
          </a:p>
          <a:p>
            <a:pPr marL="0" indent="0">
              <a:buNone/>
            </a:pPr>
            <a:r>
              <a:rPr lang="en-US" sz="2400" dirty="0" smtClean="0"/>
              <a:t>Members of the audit community and states commented on the criteria for a low-risk auditee that includes whether the financial statements were prepared in accordance with GAAP.  Members of the audit community note that GAAP is the preferred method, and states note that state law sometimes provides for other methods of preparation.  The COFAR considered this and recommended revised language to allow for exceptions where state law requires otherwise.</a:t>
            </a:r>
            <a:endParaRPr lang="en-US" sz="2400" dirty="0"/>
          </a:p>
        </p:txBody>
      </p:sp>
      <p:sp>
        <p:nvSpPr>
          <p:cNvPr id="6" name="Slide Number Placeholder 5"/>
          <p:cNvSpPr>
            <a:spLocks noGrp="1"/>
          </p:cNvSpPr>
          <p:nvPr>
            <p:ph type="sldNum" sz="quarter" idx="12"/>
          </p:nvPr>
        </p:nvSpPr>
        <p:spPr/>
        <p:txBody>
          <a:bodyPr/>
          <a:lstStyle/>
          <a:p>
            <a:fld id="{D65136C6-32EF-4986-B035-254FDBC54756}" type="slidenum">
              <a:rPr lang="en-US" smtClean="0"/>
              <a:t>16</a:t>
            </a:fld>
            <a:endParaRPr lang="en-US" dirty="0"/>
          </a:p>
        </p:txBody>
      </p:sp>
    </p:spTree>
    <p:extLst>
      <p:ext uri="{BB962C8B-B14F-4D97-AF65-F5344CB8AC3E}">
        <p14:creationId xmlns:p14="http://schemas.microsoft.com/office/powerpoint/2010/main" val="36401239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Low-Risk Auditee (200.520)</a:t>
            </a:r>
            <a:endParaRPr lang="en-US" dirty="0"/>
          </a:p>
        </p:txBody>
      </p:sp>
      <p:sp>
        <p:nvSpPr>
          <p:cNvPr id="4" name="Content Placeholder 3"/>
          <p:cNvSpPr>
            <a:spLocks noGrp="1"/>
          </p:cNvSpPr>
          <p:nvPr>
            <p:ph sz="quarter" idx="1"/>
          </p:nvPr>
        </p:nvSpPr>
        <p:spPr>
          <a:xfrm>
            <a:off x="301752" y="1527048"/>
            <a:ext cx="4270248" cy="6778752"/>
          </a:xfrm>
        </p:spPr>
        <p:txBody>
          <a:bodyPr>
            <a:normAutofit/>
          </a:bodyPr>
          <a:lstStyle/>
          <a:p>
            <a:pPr>
              <a:spcBef>
                <a:spcPts val="0"/>
              </a:spcBef>
              <a:buFont typeface="Wingdings" pitchFamily="2" charset="2"/>
              <a:buNone/>
            </a:pPr>
            <a:r>
              <a:rPr lang="en-US" sz="1800" b="1" dirty="0"/>
              <a:t>Current </a:t>
            </a:r>
            <a:r>
              <a:rPr lang="en-US" sz="1800" b="1" dirty="0" smtClean="0"/>
              <a:t>(2 prior years)</a:t>
            </a:r>
            <a:endParaRPr lang="en-US" sz="1800" b="1" dirty="0"/>
          </a:p>
          <a:p>
            <a:pPr>
              <a:spcBef>
                <a:spcPts val="0"/>
              </a:spcBef>
            </a:pPr>
            <a:r>
              <a:rPr lang="en-US" sz="1800" dirty="0"/>
              <a:t>Annual single audits</a:t>
            </a:r>
          </a:p>
          <a:p>
            <a:pPr>
              <a:spcBef>
                <a:spcPts val="0"/>
              </a:spcBef>
            </a:pPr>
            <a:r>
              <a:rPr lang="en-US" sz="1800" dirty="0" smtClean="0"/>
              <a:t>Unmodified opinion </a:t>
            </a:r>
            <a:r>
              <a:rPr lang="en-US" sz="1800" dirty="0"/>
              <a:t>on financial statements </a:t>
            </a:r>
            <a:r>
              <a:rPr lang="en-US" sz="1800" dirty="0" smtClean="0"/>
              <a:t>in accordance with GAAP</a:t>
            </a:r>
          </a:p>
          <a:p>
            <a:pPr>
              <a:spcBef>
                <a:spcPts val="0"/>
              </a:spcBef>
            </a:pPr>
            <a:endParaRPr lang="en-US" sz="1800" dirty="0" smtClean="0"/>
          </a:p>
          <a:p>
            <a:pPr>
              <a:spcBef>
                <a:spcPts val="0"/>
              </a:spcBef>
            </a:pPr>
            <a:r>
              <a:rPr lang="en-US" sz="1800" dirty="0" smtClean="0"/>
              <a:t>Unmodified SEFA in relation to opinion.</a:t>
            </a:r>
            <a:endParaRPr lang="en-US" sz="1800" dirty="0"/>
          </a:p>
          <a:p>
            <a:pPr>
              <a:spcBef>
                <a:spcPts val="0"/>
              </a:spcBef>
            </a:pPr>
            <a:r>
              <a:rPr lang="en-US" sz="1800" dirty="0" smtClean="0"/>
              <a:t>No GAGAS material weaknesses </a:t>
            </a:r>
          </a:p>
          <a:p>
            <a:pPr>
              <a:spcBef>
                <a:spcPts val="0"/>
              </a:spcBef>
            </a:pPr>
            <a:r>
              <a:rPr lang="en-US" sz="1800" dirty="0" smtClean="0"/>
              <a:t>In </a:t>
            </a:r>
            <a:r>
              <a:rPr lang="en-US" sz="1800" dirty="0"/>
              <a:t>either of preceding two years, none of Type A programs had:</a:t>
            </a:r>
          </a:p>
          <a:p>
            <a:pPr lvl="1">
              <a:spcBef>
                <a:spcPts val="0"/>
              </a:spcBef>
            </a:pPr>
            <a:r>
              <a:rPr lang="en-US" sz="1800" dirty="0">
                <a:solidFill>
                  <a:schemeClr val="tx1"/>
                </a:solidFill>
              </a:rPr>
              <a:t>Material </a:t>
            </a:r>
            <a:r>
              <a:rPr lang="en-US" sz="1800" dirty="0" smtClean="0">
                <a:solidFill>
                  <a:schemeClr val="tx1"/>
                </a:solidFill>
              </a:rPr>
              <a:t>Weakness.</a:t>
            </a:r>
            <a:endParaRPr lang="en-US" sz="1800" dirty="0">
              <a:solidFill>
                <a:schemeClr val="tx1"/>
              </a:solidFill>
            </a:endParaRPr>
          </a:p>
          <a:p>
            <a:pPr lvl="1">
              <a:spcBef>
                <a:spcPts val="0"/>
              </a:spcBef>
            </a:pPr>
            <a:r>
              <a:rPr lang="en-US" sz="1800" dirty="0" smtClean="0">
                <a:solidFill>
                  <a:schemeClr val="tx1"/>
                </a:solidFill>
              </a:rPr>
              <a:t>Material noncompliance.</a:t>
            </a:r>
            <a:endParaRPr lang="en-US" sz="1800" dirty="0">
              <a:solidFill>
                <a:schemeClr val="tx1"/>
              </a:solidFill>
            </a:endParaRPr>
          </a:p>
          <a:p>
            <a:pPr lvl="1">
              <a:spcBef>
                <a:spcPts val="0"/>
              </a:spcBef>
            </a:pPr>
            <a:r>
              <a:rPr lang="en-US" sz="1800" dirty="0" smtClean="0">
                <a:solidFill>
                  <a:schemeClr val="tx1"/>
                </a:solidFill>
              </a:rPr>
              <a:t>Questioned </a:t>
            </a:r>
            <a:r>
              <a:rPr lang="en-US" sz="1800" dirty="0">
                <a:solidFill>
                  <a:schemeClr val="tx1"/>
                </a:solidFill>
              </a:rPr>
              <a:t>costs that exceed </a:t>
            </a:r>
            <a:r>
              <a:rPr lang="en-US" sz="1800" dirty="0" smtClean="0">
                <a:solidFill>
                  <a:schemeClr val="tx1"/>
                </a:solidFill>
              </a:rPr>
              <a:t>5%</a:t>
            </a:r>
            <a:r>
              <a:rPr lang="en-US" sz="1800" dirty="0" smtClean="0"/>
              <a:t>.</a:t>
            </a:r>
            <a:endParaRPr lang="en-US" sz="1800" dirty="0"/>
          </a:p>
          <a:p>
            <a:pPr>
              <a:spcBef>
                <a:spcPts val="0"/>
              </a:spcBef>
            </a:pPr>
            <a:r>
              <a:rPr lang="en-US" sz="1800" dirty="0" smtClean="0"/>
              <a:t>Timely </a:t>
            </a:r>
            <a:r>
              <a:rPr lang="en-US" sz="1800" dirty="0"/>
              <a:t>filing with </a:t>
            </a:r>
            <a:r>
              <a:rPr lang="en-US" sz="1800" dirty="0" smtClean="0"/>
              <a:t>FAC.</a:t>
            </a:r>
            <a:endParaRPr lang="en-US" sz="1800" dirty="0"/>
          </a:p>
          <a:p>
            <a:pPr>
              <a:spcBef>
                <a:spcPts val="0"/>
              </a:spcBef>
            </a:pPr>
            <a:r>
              <a:rPr lang="en-US" sz="1800" dirty="0" smtClean="0"/>
              <a:t>Auditor reporting going concern not preclude low-risk.</a:t>
            </a:r>
          </a:p>
          <a:p>
            <a:pPr>
              <a:spcBef>
                <a:spcPts val="0"/>
              </a:spcBef>
            </a:pPr>
            <a:r>
              <a:rPr lang="en-US" sz="1800" dirty="0" smtClean="0"/>
              <a:t>Waivers.</a:t>
            </a:r>
          </a:p>
        </p:txBody>
      </p:sp>
      <p:sp>
        <p:nvSpPr>
          <p:cNvPr id="5" name="Rectangle 4"/>
          <p:cNvSpPr/>
          <p:nvPr/>
        </p:nvSpPr>
        <p:spPr>
          <a:xfrm>
            <a:off x="4648200" y="1506523"/>
            <a:ext cx="4419600" cy="4801314"/>
          </a:xfrm>
          <a:prstGeom prst="rect">
            <a:avLst/>
          </a:prstGeom>
        </p:spPr>
        <p:txBody>
          <a:bodyPr wrap="square">
            <a:spAutoFit/>
          </a:bodyPr>
          <a:lstStyle/>
          <a:p>
            <a:pPr>
              <a:buFont typeface="Wingdings" pitchFamily="2" charset="2"/>
              <a:buNone/>
            </a:pPr>
            <a:r>
              <a:rPr lang="en-US" b="1" dirty="0" smtClean="0"/>
              <a:t>New  (2 prior years)</a:t>
            </a:r>
            <a:endParaRPr lang="en-US" b="1" dirty="0"/>
          </a:p>
          <a:p>
            <a:pPr marL="285750" indent="-285750">
              <a:buFont typeface="Arial" panose="020B0604020202020204" pitchFamily="34" charset="0"/>
              <a:buChar char="•"/>
            </a:pPr>
            <a:r>
              <a:rPr lang="en-US" dirty="0" smtClean="0"/>
              <a:t>SAME.</a:t>
            </a:r>
            <a:endParaRPr lang="en-US" dirty="0"/>
          </a:p>
          <a:p>
            <a:pPr marL="285750" indent="-285750">
              <a:buFont typeface="Arial" panose="020B0604020202020204" pitchFamily="34" charset="0"/>
              <a:buChar char="•"/>
            </a:pPr>
            <a:r>
              <a:rPr lang="en-US" dirty="0"/>
              <a:t>Unmodified opinions on </a:t>
            </a:r>
            <a:r>
              <a:rPr lang="en-US" dirty="0" smtClean="0"/>
              <a:t>statements in accordance with GAAP </a:t>
            </a:r>
            <a:r>
              <a:rPr lang="en-US" b="1" u="sng" dirty="0" smtClean="0"/>
              <a:t>or basis of accounting required by state law.</a:t>
            </a:r>
          </a:p>
          <a:p>
            <a:pPr marL="285750" indent="-285750">
              <a:buFont typeface="Arial" panose="020B0604020202020204" pitchFamily="34" charset="0"/>
              <a:buChar char="•"/>
            </a:pPr>
            <a:r>
              <a:rPr lang="en-US" dirty="0" smtClean="0"/>
              <a:t>SAME.</a:t>
            </a:r>
            <a:endParaRPr lang="en-US" dirty="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SAME.</a:t>
            </a:r>
          </a:p>
          <a:p>
            <a:pPr marL="285750" indent="-285750">
              <a:buFont typeface="Arial" panose="020B0604020202020204" pitchFamily="34" charset="0"/>
              <a:buChar char="•"/>
            </a:pPr>
            <a:r>
              <a:rPr lang="en-US" dirty="0" smtClean="0"/>
              <a:t>SAME</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SAME.</a:t>
            </a:r>
            <a:endParaRPr lang="en-US" b="1" u="sng" dirty="0" smtClean="0"/>
          </a:p>
          <a:p>
            <a:pPr marL="285750" indent="-285750">
              <a:buFont typeface="Arial" panose="020B0604020202020204" pitchFamily="34" charset="0"/>
              <a:buChar char="•"/>
            </a:pPr>
            <a:r>
              <a:rPr lang="en-US" b="1" u="sng" dirty="0" smtClean="0"/>
              <a:t>No Audit reporting of going concern.</a:t>
            </a:r>
          </a:p>
          <a:p>
            <a:pPr marL="285750" indent="-285750">
              <a:buFont typeface="Arial" panose="020B0604020202020204" pitchFamily="34" charset="0"/>
              <a:buChar char="•"/>
            </a:pPr>
            <a:r>
              <a:rPr lang="en-US" b="1" u="sng" dirty="0" smtClean="0"/>
              <a:t>No waivers.</a:t>
            </a:r>
            <a:endParaRPr lang="en-US" b="1" u="sng" dirty="0"/>
          </a:p>
        </p:txBody>
      </p:sp>
      <p:sp>
        <p:nvSpPr>
          <p:cNvPr id="6" name="Slide Number Placeholder 5"/>
          <p:cNvSpPr>
            <a:spLocks noGrp="1"/>
          </p:cNvSpPr>
          <p:nvPr>
            <p:ph type="sldNum" sz="quarter" idx="12"/>
          </p:nvPr>
        </p:nvSpPr>
        <p:spPr/>
        <p:txBody>
          <a:bodyPr/>
          <a:lstStyle/>
          <a:p>
            <a:fld id="{D65136C6-32EF-4986-B035-254FDBC54756}" type="slidenum">
              <a:rPr lang="en-US" smtClean="0"/>
              <a:t>17</a:t>
            </a:fld>
            <a:endParaRPr lang="en-US" dirty="0"/>
          </a:p>
        </p:txBody>
      </p:sp>
    </p:spTree>
    <p:extLst>
      <p:ext uri="{BB962C8B-B14F-4D97-AF65-F5344CB8AC3E}">
        <p14:creationId xmlns:p14="http://schemas.microsoft.com/office/powerpoint/2010/main" val="35976856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Single Audit Report Submission</a:t>
            </a:r>
            <a:endParaRPr lang="en-US" sz="3200" dirty="0"/>
          </a:p>
        </p:txBody>
      </p:sp>
      <p:sp>
        <p:nvSpPr>
          <p:cNvPr id="3" name="TextBox 2"/>
          <p:cNvSpPr txBox="1"/>
          <p:nvPr/>
        </p:nvSpPr>
        <p:spPr>
          <a:xfrm>
            <a:off x="990600" y="1828800"/>
            <a:ext cx="7162800" cy="2677656"/>
          </a:xfrm>
          <a:prstGeom prst="rect">
            <a:avLst/>
          </a:prstGeom>
          <a:noFill/>
        </p:spPr>
        <p:txBody>
          <a:bodyPr wrap="square" rtlCol="0">
            <a:spAutoFit/>
          </a:bodyPr>
          <a:lstStyle/>
          <a:p>
            <a:r>
              <a:rPr lang="en-US" sz="2400" b="1" dirty="0" smtClean="0"/>
              <a:t>200.512 </a:t>
            </a:r>
            <a:r>
              <a:rPr lang="en-US" sz="2400" b="1" dirty="0"/>
              <a:t>Report </a:t>
            </a:r>
            <a:r>
              <a:rPr lang="en-US" sz="2400" b="1" dirty="0" smtClean="0"/>
              <a:t>Submission</a:t>
            </a:r>
          </a:p>
          <a:p>
            <a:r>
              <a:rPr lang="en-US" sz="2400" dirty="0" smtClean="0"/>
              <a:t>requires </a:t>
            </a:r>
            <a:r>
              <a:rPr lang="en-US" sz="2400" dirty="0"/>
              <a:t>publication of Single Audit Reports online with safeguards for protected personally identifiable information and an exception for Indian tribes in order to reduce the administrative burden on non-Federal entities associated with transmitting these reports to all interested parties.  </a:t>
            </a:r>
            <a:endParaRPr lang="en-US" dirty="0"/>
          </a:p>
        </p:txBody>
      </p:sp>
      <p:sp>
        <p:nvSpPr>
          <p:cNvPr id="5" name="Slide Number Placeholder 4"/>
          <p:cNvSpPr>
            <a:spLocks noGrp="1"/>
          </p:cNvSpPr>
          <p:nvPr>
            <p:ph type="sldNum" sz="quarter" idx="12"/>
          </p:nvPr>
        </p:nvSpPr>
        <p:spPr/>
        <p:txBody>
          <a:bodyPr/>
          <a:lstStyle/>
          <a:p>
            <a:fld id="{D65136C6-32EF-4986-B035-254FDBC54756}" type="slidenum">
              <a:rPr lang="en-US" smtClean="0"/>
              <a:t>18</a:t>
            </a:fld>
            <a:endParaRPr lang="en-US" dirty="0"/>
          </a:p>
        </p:txBody>
      </p:sp>
    </p:spTree>
    <p:extLst>
      <p:ext uri="{BB962C8B-B14F-4D97-AF65-F5344CB8AC3E}">
        <p14:creationId xmlns:p14="http://schemas.microsoft.com/office/powerpoint/2010/main" val="10561158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Single Audit Report </a:t>
            </a:r>
            <a:r>
              <a:rPr lang="en-US" sz="3200" dirty="0" smtClean="0"/>
              <a:t>Submission (Cont’d)</a:t>
            </a:r>
            <a:endParaRPr lang="en-US" sz="3200" dirty="0"/>
          </a:p>
        </p:txBody>
      </p:sp>
      <p:sp>
        <p:nvSpPr>
          <p:cNvPr id="3" name="Slide Number Placeholder 2"/>
          <p:cNvSpPr>
            <a:spLocks noGrp="1"/>
          </p:cNvSpPr>
          <p:nvPr>
            <p:ph type="sldNum" sz="quarter" idx="12"/>
          </p:nvPr>
        </p:nvSpPr>
        <p:spPr/>
        <p:txBody>
          <a:bodyPr/>
          <a:lstStyle/>
          <a:p>
            <a:fld id="{D65136C6-32EF-4986-B035-254FDBC54756}" type="slidenum">
              <a:rPr lang="en-US" smtClean="0"/>
              <a:t>19</a:t>
            </a:fld>
            <a:endParaRPr lang="en-US" dirty="0"/>
          </a:p>
        </p:txBody>
      </p:sp>
      <p:sp>
        <p:nvSpPr>
          <p:cNvPr id="4" name="Content Placeholder 3"/>
          <p:cNvSpPr>
            <a:spLocks noGrp="1"/>
          </p:cNvSpPr>
          <p:nvPr>
            <p:ph sz="quarter" idx="1"/>
          </p:nvPr>
        </p:nvSpPr>
        <p:spPr/>
        <p:txBody>
          <a:bodyPr/>
          <a:lstStyle/>
          <a:p>
            <a:r>
              <a:rPr lang="en-US" dirty="0" smtClean="0"/>
              <a:t>All auditees must submit the reporting package and the data collection form electronically to the Federal Audit Clearinghouse (FAC) (200.512(d)).</a:t>
            </a:r>
          </a:p>
          <a:p>
            <a:r>
              <a:rPr lang="en-US" dirty="0" smtClean="0"/>
              <a:t>FAC submission process will be changed to require that submissions be in text-based PDF and unlocked to improve accessibility.</a:t>
            </a:r>
          </a:p>
          <a:p>
            <a:r>
              <a:rPr lang="en-US" dirty="0" smtClean="0"/>
              <a:t>FAC responsible to make the reports available on a Web site (200.512(g)).</a:t>
            </a:r>
          </a:p>
          <a:p>
            <a:pPr lvl="1"/>
            <a:r>
              <a:rPr lang="en-US" dirty="0" smtClean="0"/>
              <a:t>Exception for Indian tribes will be discussed later.</a:t>
            </a:r>
          </a:p>
        </p:txBody>
      </p:sp>
    </p:spTree>
    <p:extLst>
      <p:ext uri="{BB962C8B-B14F-4D97-AF65-F5344CB8AC3E}">
        <p14:creationId xmlns:p14="http://schemas.microsoft.com/office/powerpoint/2010/main" val="28871082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33400" y="2743200"/>
            <a:ext cx="8153400" cy="3276600"/>
          </a:xfrm>
        </p:spPr>
        <p:txBody>
          <a:bodyPr>
            <a:noAutofit/>
          </a:bodyPr>
          <a:lstStyle/>
          <a:p>
            <a:endParaRPr lang="en-US" sz="2000" cap="small" dirty="0" smtClean="0"/>
          </a:p>
          <a:p>
            <a:r>
              <a:rPr lang="en-US" sz="4800" cap="small" dirty="0" smtClean="0"/>
              <a:t>Reforms to Circulars A-133 </a:t>
            </a:r>
            <a:r>
              <a:rPr lang="en-US" sz="4800" cap="small" dirty="0"/>
              <a:t>and </a:t>
            </a:r>
            <a:r>
              <a:rPr lang="en-US" sz="4800" cap="small" dirty="0" smtClean="0"/>
              <a:t>A-50</a:t>
            </a:r>
          </a:p>
          <a:p>
            <a:endParaRPr lang="en-US" sz="4800" cap="small" dirty="0"/>
          </a:p>
          <a:p>
            <a:endParaRPr lang="en-US" sz="4800" dirty="0"/>
          </a:p>
        </p:txBody>
      </p:sp>
      <p:sp>
        <p:nvSpPr>
          <p:cNvPr id="3" name="Title 2"/>
          <p:cNvSpPr>
            <a:spLocks noGrp="1"/>
          </p:cNvSpPr>
          <p:nvPr>
            <p:ph type="title"/>
          </p:nvPr>
        </p:nvSpPr>
        <p:spPr>
          <a:xfrm>
            <a:off x="722313" y="533400"/>
            <a:ext cx="7772400" cy="990600"/>
          </a:xfrm>
        </p:spPr>
        <p:txBody>
          <a:bodyPr>
            <a:noAutofit/>
          </a:bodyPr>
          <a:lstStyle/>
          <a:p>
            <a:r>
              <a:rPr lang="en-US" sz="6000" dirty="0" smtClean="0">
                <a:effectLst>
                  <a:outerShdw blurRad="38100" dist="38100" dir="2700000" algn="tl">
                    <a:srgbClr val="000000">
                      <a:alpha val="43137"/>
                    </a:srgbClr>
                  </a:outerShdw>
                </a:effectLst>
              </a:rPr>
              <a:t>Audit Requirements</a:t>
            </a:r>
            <a:endParaRPr lang="en-US" sz="6000" dirty="0">
              <a:effectLst>
                <a:outerShdw blurRad="38100" dist="38100" dir="2700000" algn="tl">
                  <a:srgbClr val="000000">
                    <a:alpha val="43137"/>
                  </a:srgbClr>
                </a:outerShdw>
              </a:effectLst>
            </a:endParaRPr>
          </a:p>
        </p:txBody>
      </p:sp>
      <p:sp>
        <p:nvSpPr>
          <p:cNvPr id="6" name="TextBox 5"/>
          <p:cNvSpPr txBox="1"/>
          <p:nvPr/>
        </p:nvSpPr>
        <p:spPr>
          <a:xfrm>
            <a:off x="2057400" y="5867400"/>
            <a:ext cx="5105400" cy="369332"/>
          </a:xfrm>
          <a:prstGeom prst="rect">
            <a:avLst/>
          </a:prstGeom>
          <a:noFill/>
        </p:spPr>
        <p:txBody>
          <a:bodyPr wrap="square" rtlCol="0">
            <a:spAutoFit/>
          </a:bodyPr>
          <a:lstStyle/>
          <a:p>
            <a:pPr algn="ctr"/>
            <a:r>
              <a:rPr lang="en-US" dirty="0" smtClean="0"/>
              <a:t>January 27, 2014</a:t>
            </a:r>
            <a:endParaRPr lang="en-US" dirty="0"/>
          </a:p>
        </p:txBody>
      </p:sp>
    </p:spTree>
    <p:extLst>
      <p:ext uri="{BB962C8B-B14F-4D97-AF65-F5344CB8AC3E}">
        <p14:creationId xmlns:p14="http://schemas.microsoft.com/office/powerpoint/2010/main" val="9136123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Single </a:t>
            </a:r>
            <a:r>
              <a:rPr lang="en-US" dirty="0"/>
              <a:t>Audit </a:t>
            </a:r>
            <a:r>
              <a:rPr lang="en-US" dirty="0" smtClean="0"/>
              <a:t>Reports </a:t>
            </a:r>
            <a:r>
              <a:rPr lang="en-US" dirty="0"/>
              <a:t>on the </a:t>
            </a:r>
            <a:r>
              <a:rPr lang="en-US" dirty="0" smtClean="0"/>
              <a:t>Web - PPII</a:t>
            </a:r>
            <a:endParaRPr lang="en-US" dirty="0"/>
          </a:p>
        </p:txBody>
      </p:sp>
      <p:sp>
        <p:nvSpPr>
          <p:cNvPr id="4" name="Content Placeholder 3"/>
          <p:cNvSpPr>
            <a:spLocks noGrp="1"/>
          </p:cNvSpPr>
          <p:nvPr>
            <p:ph sz="quarter" idx="1"/>
          </p:nvPr>
        </p:nvSpPr>
        <p:spPr/>
        <p:txBody>
          <a:bodyPr>
            <a:normAutofit/>
          </a:bodyPr>
          <a:lstStyle/>
          <a:p>
            <a:r>
              <a:rPr lang="en-US" dirty="0" smtClean="0"/>
              <a:t>Auditors </a:t>
            </a:r>
            <a:r>
              <a:rPr lang="en-US" dirty="0"/>
              <a:t>and auditees </a:t>
            </a:r>
            <a:r>
              <a:rPr lang="en-US" dirty="0" smtClean="0"/>
              <a:t>must ensure reports do not include protected personally identifiable information (PPII) (200.82 &amp; 200.512(a)(2)).</a:t>
            </a:r>
            <a:endParaRPr lang="en-US" dirty="0"/>
          </a:p>
          <a:p>
            <a:endParaRPr lang="en-US" dirty="0" smtClean="0"/>
          </a:p>
          <a:p>
            <a:r>
              <a:rPr lang="en-US" dirty="0" smtClean="0"/>
              <a:t>Auditee must sign statement that (200.512(b)(1)):</a:t>
            </a:r>
          </a:p>
          <a:p>
            <a:pPr lvl="1"/>
            <a:r>
              <a:rPr lang="en-US" dirty="0" smtClean="0"/>
              <a:t>Reports do not include PPII.</a:t>
            </a:r>
          </a:p>
          <a:p>
            <a:pPr lvl="1"/>
            <a:r>
              <a:rPr lang="en-US" dirty="0" smtClean="0"/>
              <a:t>Authorizes FAC to make reports publically available on a Web site.</a:t>
            </a:r>
          </a:p>
          <a:p>
            <a:pPr lvl="2"/>
            <a:r>
              <a:rPr lang="en-US" dirty="0" smtClean="0"/>
              <a:t>Exception for Indian tribes as defined in 200.54.</a:t>
            </a:r>
          </a:p>
          <a:p>
            <a:pPr lvl="2"/>
            <a:r>
              <a:rPr lang="en-US" dirty="0" smtClean="0"/>
              <a:t>No exception for tribal organization not meeting the 200.54 definition.</a:t>
            </a:r>
          </a:p>
          <a:p>
            <a:pPr lvl="2"/>
            <a:endParaRPr lang="en-US" dirty="0"/>
          </a:p>
          <a:p>
            <a:endParaRPr lang="en-US" dirty="0"/>
          </a:p>
        </p:txBody>
      </p:sp>
      <p:sp>
        <p:nvSpPr>
          <p:cNvPr id="5" name="Slide Number Placeholder 4"/>
          <p:cNvSpPr>
            <a:spLocks noGrp="1"/>
          </p:cNvSpPr>
          <p:nvPr>
            <p:ph type="sldNum" sz="quarter" idx="12"/>
          </p:nvPr>
        </p:nvSpPr>
        <p:spPr/>
        <p:txBody>
          <a:bodyPr/>
          <a:lstStyle/>
          <a:p>
            <a:fld id="{D65136C6-32EF-4986-B035-254FDBC54756}" type="slidenum">
              <a:rPr lang="en-US" smtClean="0"/>
              <a:t>20</a:t>
            </a:fld>
            <a:endParaRPr lang="en-US" dirty="0"/>
          </a:p>
        </p:txBody>
      </p:sp>
    </p:spTree>
    <p:extLst>
      <p:ext uri="{BB962C8B-B14F-4D97-AF65-F5344CB8AC3E}">
        <p14:creationId xmlns:p14="http://schemas.microsoft.com/office/powerpoint/2010/main" val="7107350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dirty="0" smtClean="0"/>
              <a:t/>
            </a:r>
            <a:br>
              <a:rPr lang="en-US" sz="2700" dirty="0" smtClean="0"/>
            </a:br>
            <a:r>
              <a:rPr lang="en-US" sz="3200" dirty="0" smtClean="0"/>
              <a:t>Exception for Indian Tribes (200.512(b)(2))</a:t>
            </a:r>
            <a:endParaRPr lang="en-US" sz="3200" dirty="0"/>
          </a:p>
        </p:txBody>
      </p:sp>
      <p:sp>
        <p:nvSpPr>
          <p:cNvPr id="3" name="Slide Number Placeholder 2"/>
          <p:cNvSpPr>
            <a:spLocks noGrp="1"/>
          </p:cNvSpPr>
          <p:nvPr>
            <p:ph type="sldNum" sz="quarter" idx="12"/>
          </p:nvPr>
        </p:nvSpPr>
        <p:spPr/>
        <p:txBody>
          <a:bodyPr/>
          <a:lstStyle/>
          <a:p>
            <a:fld id="{D65136C6-32EF-4986-B035-254FDBC54756}" type="slidenum">
              <a:rPr lang="en-US" smtClean="0"/>
              <a:t>21</a:t>
            </a:fld>
            <a:endParaRPr lang="en-US" dirty="0"/>
          </a:p>
        </p:txBody>
      </p:sp>
      <p:sp>
        <p:nvSpPr>
          <p:cNvPr id="4" name="Content Placeholder 3"/>
          <p:cNvSpPr>
            <a:spLocks noGrp="1"/>
          </p:cNvSpPr>
          <p:nvPr>
            <p:ph sz="quarter" idx="1"/>
          </p:nvPr>
        </p:nvSpPr>
        <p:spPr/>
        <p:txBody>
          <a:bodyPr>
            <a:normAutofit/>
          </a:bodyPr>
          <a:lstStyle/>
          <a:p>
            <a:r>
              <a:rPr lang="en-US" dirty="0" smtClean="0"/>
              <a:t>Tribal reports may include confidential business information that would be redacted under the Freedom of Information Act.</a:t>
            </a:r>
          </a:p>
          <a:p>
            <a:r>
              <a:rPr lang="en-US" dirty="0" smtClean="0"/>
              <a:t>May elect to </a:t>
            </a:r>
            <a:r>
              <a:rPr lang="en-US" u="sng" dirty="0" smtClean="0"/>
              <a:t>not</a:t>
            </a:r>
            <a:r>
              <a:rPr lang="en-US" dirty="0" smtClean="0"/>
              <a:t> authorize the FAC to make reporting package publically available on the a Web site.</a:t>
            </a:r>
          </a:p>
          <a:p>
            <a:r>
              <a:rPr lang="en-US" dirty="0" smtClean="0"/>
              <a:t>If elected, Indian tribe must:  </a:t>
            </a:r>
          </a:p>
          <a:p>
            <a:pPr lvl="1"/>
            <a:r>
              <a:rPr lang="en-US" dirty="0" smtClean="0"/>
              <a:t>Submit reporting package directly to pass-through entities.</a:t>
            </a:r>
          </a:p>
          <a:p>
            <a:pPr lvl="1"/>
            <a:r>
              <a:rPr lang="en-US" dirty="0" smtClean="0"/>
              <a:t>Make reporting package available for public inspection as required by the Single Audit Act.</a:t>
            </a:r>
          </a:p>
          <a:p>
            <a:endParaRPr lang="en-US" dirty="0"/>
          </a:p>
        </p:txBody>
      </p:sp>
    </p:spTree>
    <p:extLst>
      <p:ext uri="{BB962C8B-B14F-4D97-AF65-F5344CB8AC3E}">
        <p14:creationId xmlns:p14="http://schemas.microsoft.com/office/powerpoint/2010/main" val="24737578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rmAutofit fontScale="90000"/>
          </a:bodyPr>
          <a:lstStyle/>
          <a:p>
            <a:r>
              <a:rPr lang="en-US" sz="2900" dirty="0"/>
              <a:t>FAC </a:t>
            </a:r>
            <a:r>
              <a:rPr lang="en-US" sz="2900" dirty="0" smtClean="0"/>
              <a:t>Repository </a:t>
            </a:r>
            <a:r>
              <a:rPr lang="en-US" sz="2900" dirty="0"/>
              <a:t>of </a:t>
            </a:r>
            <a:r>
              <a:rPr lang="en-US" sz="2900" dirty="0" smtClean="0"/>
              <a:t>Record </a:t>
            </a:r>
            <a:r>
              <a:rPr lang="en-US" sz="2900" dirty="0"/>
              <a:t>for </a:t>
            </a:r>
            <a:r>
              <a:rPr lang="en-US" sz="2900" dirty="0" smtClean="0"/>
              <a:t>Reporting Packages</a:t>
            </a:r>
            <a:br>
              <a:rPr lang="en-US" sz="2900" dirty="0" smtClean="0"/>
            </a:br>
            <a:r>
              <a:rPr lang="en-US" sz="2900" dirty="0" smtClean="0"/>
              <a:t>(200.36 &amp; 200.512(b))</a:t>
            </a:r>
            <a:endParaRPr lang="en-US" sz="2900" dirty="0"/>
          </a:p>
        </p:txBody>
      </p:sp>
      <p:sp>
        <p:nvSpPr>
          <p:cNvPr id="3" name="Slide Number Placeholder 2"/>
          <p:cNvSpPr>
            <a:spLocks noGrp="1"/>
          </p:cNvSpPr>
          <p:nvPr>
            <p:ph type="sldNum" sz="quarter" idx="12"/>
          </p:nvPr>
        </p:nvSpPr>
        <p:spPr/>
        <p:txBody>
          <a:bodyPr/>
          <a:lstStyle/>
          <a:p>
            <a:fld id="{D65136C6-32EF-4986-B035-254FDBC54756}" type="slidenum">
              <a:rPr lang="en-US" smtClean="0"/>
              <a:t>22</a:t>
            </a:fld>
            <a:endParaRPr lang="en-US" dirty="0"/>
          </a:p>
        </p:txBody>
      </p:sp>
      <p:sp>
        <p:nvSpPr>
          <p:cNvPr id="4" name="Content Placeholder 3"/>
          <p:cNvSpPr>
            <a:spLocks noGrp="1"/>
          </p:cNvSpPr>
          <p:nvPr>
            <p:ph sz="quarter" idx="1"/>
          </p:nvPr>
        </p:nvSpPr>
        <p:spPr/>
        <p:txBody>
          <a:bodyPr/>
          <a:lstStyle/>
          <a:p>
            <a:r>
              <a:rPr lang="en-US" dirty="0" smtClean="0"/>
              <a:t>Federal agencies, pass-through entities, and others obtain copies by accessing FAC website.</a:t>
            </a:r>
          </a:p>
          <a:p>
            <a:pPr lvl="1"/>
            <a:endParaRPr lang="en-US" dirty="0"/>
          </a:p>
          <a:p>
            <a:r>
              <a:rPr lang="en-US" dirty="0"/>
              <a:t>S</a:t>
            </a:r>
            <a:r>
              <a:rPr lang="en-US" dirty="0" smtClean="0"/>
              <a:t>ubrecipient </a:t>
            </a:r>
            <a:r>
              <a:rPr lang="en-US" dirty="0"/>
              <a:t>only required to submit report to FAC and no longer required to submit to pass-through entity.</a:t>
            </a:r>
          </a:p>
          <a:p>
            <a:pPr marL="0" indent="0">
              <a:buNone/>
            </a:pPr>
            <a:endParaRPr lang="en-US" dirty="0"/>
          </a:p>
          <a:p>
            <a:r>
              <a:rPr lang="en-US" dirty="0"/>
              <a:t>Pass-through entity no longer required to retain copy of subrecipient report as </a:t>
            </a:r>
            <a:r>
              <a:rPr lang="en-US" dirty="0" smtClean="0"/>
              <a:t>available on </a:t>
            </a:r>
            <a:r>
              <a:rPr lang="en-US" dirty="0"/>
              <a:t>the Web.</a:t>
            </a:r>
          </a:p>
          <a:p>
            <a:pPr lvl="1"/>
            <a:endParaRPr lang="en-US" dirty="0" smtClean="0"/>
          </a:p>
          <a:p>
            <a:pPr lvl="1"/>
            <a:endParaRPr lang="en-US" dirty="0"/>
          </a:p>
        </p:txBody>
      </p:sp>
    </p:spTree>
    <p:extLst>
      <p:ext uri="{BB962C8B-B14F-4D97-AF65-F5344CB8AC3E}">
        <p14:creationId xmlns:p14="http://schemas.microsoft.com/office/powerpoint/2010/main" val="9886191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Single Audit Accountable Official</a:t>
            </a:r>
            <a:endParaRPr lang="en-US" sz="3200" dirty="0"/>
          </a:p>
        </p:txBody>
      </p:sp>
      <p:sp>
        <p:nvSpPr>
          <p:cNvPr id="3" name="TextBox 2"/>
          <p:cNvSpPr txBox="1"/>
          <p:nvPr/>
        </p:nvSpPr>
        <p:spPr>
          <a:xfrm>
            <a:off x="1371600" y="1828800"/>
            <a:ext cx="6629400" cy="2308324"/>
          </a:xfrm>
          <a:prstGeom prst="rect">
            <a:avLst/>
          </a:prstGeom>
          <a:noFill/>
        </p:spPr>
        <p:txBody>
          <a:bodyPr wrap="square" rtlCol="0">
            <a:spAutoFit/>
          </a:bodyPr>
          <a:lstStyle/>
          <a:p>
            <a:r>
              <a:rPr lang="en-US" sz="2400" b="1" dirty="0" smtClean="0"/>
              <a:t>200.513 Responsibilities </a:t>
            </a:r>
          </a:p>
          <a:p>
            <a:r>
              <a:rPr lang="en-US" sz="2400" dirty="0" smtClean="0"/>
              <a:t>requires </a:t>
            </a:r>
            <a:r>
              <a:rPr lang="en-US" sz="2400" dirty="0"/>
              <a:t>Federal awarding agencies to designate a Senior Accountable Official who will be responsible for overseeing effective use of the Single Audit </a:t>
            </a:r>
            <a:r>
              <a:rPr lang="en-US" sz="2400" dirty="0" smtClean="0"/>
              <a:t>process </a:t>
            </a:r>
            <a:r>
              <a:rPr lang="en-US" sz="2400" dirty="0"/>
              <a:t>and implementing metrics to evaluate audit follow-up.  </a:t>
            </a:r>
          </a:p>
        </p:txBody>
      </p:sp>
      <p:sp>
        <p:nvSpPr>
          <p:cNvPr id="5" name="Slide Number Placeholder 4"/>
          <p:cNvSpPr>
            <a:spLocks noGrp="1"/>
          </p:cNvSpPr>
          <p:nvPr>
            <p:ph type="sldNum" sz="quarter" idx="12"/>
          </p:nvPr>
        </p:nvSpPr>
        <p:spPr/>
        <p:txBody>
          <a:bodyPr/>
          <a:lstStyle/>
          <a:p>
            <a:fld id="{D65136C6-32EF-4986-B035-254FDBC54756}" type="slidenum">
              <a:rPr lang="en-US" smtClean="0"/>
              <a:t>23</a:t>
            </a:fld>
            <a:endParaRPr lang="en-US" dirty="0"/>
          </a:p>
        </p:txBody>
      </p:sp>
    </p:spTree>
    <p:extLst>
      <p:ext uri="{BB962C8B-B14F-4D97-AF65-F5344CB8AC3E}">
        <p14:creationId xmlns:p14="http://schemas.microsoft.com/office/powerpoint/2010/main" val="40587431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rmAutofit fontScale="90000"/>
          </a:bodyPr>
          <a:lstStyle/>
          <a:p>
            <a:r>
              <a:rPr lang="en-US" dirty="0" smtClean="0"/>
              <a:t>Single Audit Accountable Official (200.513(c)(5))</a:t>
            </a:r>
            <a:endParaRPr lang="en-US" dirty="0"/>
          </a:p>
        </p:txBody>
      </p:sp>
      <p:sp>
        <p:nvSpPr>
          <p:cNvPr id="3" name="Slide Number Placeholder 2"/>
          <p:cNvSpPr>
            <a:spLocks noGrp="1"/>
          </p:cNvSpPr>
          <p:nvPr>
            <p:ph type="sldNum" sz="quarter" idx="12"/>
          </p:nvPr>
        </p:nvSpPr>
        <p:spPr/>
        <p:txBody>
          <a:bodyPr/>
          <a:lstStyle/>
          <a:p>
            <a:fld id="{D65136C6-32EF-4986-B035-254FDBC54756}" type="slidenum">
              <a:rPr lang="en-US" smtClean="0"/>
              <a:t>24</a:t>
            </a:fld>
            <a:endParaRPr lang="en-US" dirty="0"/>
          </a:p>
        </p:txBody>
      </p:sp>
      <p:sp>
        <p:nvSpPr>
          <p:cNvPr id="4" name="Content Placeholder 3"/>
          <p:cNvSpPr>
            <a:spLocks noGrp="1"/>
          </p:cNvSpPr>
          <p:nvPr>
            <p:ph sz="quarter" idx="1"/>
          </p:nvPr>
        </p:nvSpPr>
        <p:spPr/>
        <p:txBody>
          <a:bodyPr/>
          <a:lstStyle/>
          <a:p>
            <a:r>
              <a:rPr lang="en-US" dirty="0" smtClean="0"/>
              <a:t>Ensure agency effectively uses the single audit process.</a:t>
            </a:r>
          </a:p>
          <a:p>
            <a:r>
              <a:rPr lang="en-US" dirty="0" smtClean="0"/>
              <a:t>Develop a baseline, metrics, and targets to track, over time, the effectiveness of:</a:t>
            </a:r>
          </a:p>
          <a:p>
            <a:pPr lvl="1"/>
            <a:r>
              <a:rPr lang="en-US" dirty="0" smtClean="0"/>
              <a:t>The agency’s process to follow-up on audit findings.</a:t>
            </a:r>
          </a:p>
          <a:p>
            <a:pPr lvl="1"/>
            <a:r>
              <a:rPr lang="en-US" dirty="0" smtClean="0"/>
              <a:t>Single Audits in:</a:t>
            </a:r>
          </a:p>
          <a:p>
            <a:pPr lvl="2"/>
            <a:r>
              <a:rPr lang="en-US" dirty="0" smtClean="0"/>
              <a:t>Improving non-Federal entity accountability for Federal awards.</a:t>
            </a:r>
          </a:p>
          <a:p>
            <a:pPr lvl="2"/>
            <a:r>
              <a:rPr lang="en-US" dirty="0" smtClean="0"/>
              <a:t>Use by the agency in making award decisions.</a:t>
            </a:r>
          </a:p>
          <a:p>
            <a:r>
              <a:rPr lang="en-US" dirty="0" smtClean="0"/>
              <a:t>Designate the agency’s Key Management Single Audit Liaison.</a:t>
            </a:r>
            <a:endParaRPr lang="en-US" dirty="0"/>
          </a:p>
        </p:txBody>
      </p:sp>
    </p:spTree>
    <p:extLst>
      <p:ext uri="{BB962C8B-B14F-4D97-AF65-F5344CB8AC3E}">
        <p14:creationId xmlns:p14="http://schemas.microsoft.com/office/powerpoint/2010/main" val="5299669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838200"/>
          </a:xfrm>
        </p:spPr>
        <p:txBody>
          <a:bodyPr>
            <a:normAutofit fontScale="90000"/>
          </a:bodyPr>
          <a:lstStyle/>
          <a:p>
            <a:r>
              <a:rPr lang="en-US" sz="2800" dirty="0" smtClean="0"/>
              <a:t>Agency </a:t>
            </a:r>
            <a:r>
              <a:rPr lang="en-US" sz="2800" dirty="0"/>
              <a:t>Key Management Single Audit </a:t>
            </a:r>
            <a:r>
              <a:rPr lang="en-US" sz="2800" dirty="0" smtClean="0"/>
              <a:t>Liaison</a:t>
            </a:r>
            <a:br>
              <a:rPr lang="en-US" sz="2800" dirty="0" smtClean="0"/>
            </a:br>
            <a:r>
              <a:rPr lang="en-US" sz="2800" dirty="0" smtClean="0"/>
              <a:t>(200.513(c)(6))</a:t>
            </a:r>
            <a:endParaRPr lang="en-US" sz="2800" dirty="0"/>
          </a:p>
        </p:txBody>
      </p:sp>
      <p:sp>
        <p:nvSpPr>
          <p:cNvPr id="3" name="Slide Number Placeholder 2"/>
          <p:cNvSpPr>
            <a:spLocks noGrp="1"/>
          </p:cNvSpPr>
          <p:nvPr>
            <p:ph type="sldNum" sz="quarter" idx="12"/>
          </p:nvPr>
        </p:nvSpPr>
        <p:spPr/>
        <p:txBody>
          <a:bodyPr/>
          <a:lstStyle/>
          <a:p>
            <a:fld id="{D65136C6-32EF-4986-B035-254FDBC54756}" type="slidenum">
              <a:rPr lang="en-US" smtClean="0"/>
              <a:t>25</a:t>
            </a:fld>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Agency management’s point of contact for single audit.</a:t>
            </a:r>
          </a:p>
          <a:p>
            <a:r>
              <a:rPr lang="en-US" dirty="0" smtClean="0"/>
              <a:t>Promote interagency coordination.</a:t>
            </a:r>
          </a:p>
          <a:p>
            <a:r>
              <a:rPr lang="en-US" dirty="0" smtClean="0"/>
              <a:t>Oversee training for agency’s program management personnel related to the single audit process.</a:t>
            </a:r>
          </a:p>
          <a:p>
            <a:r>
              <a:rPr lang="en-US" dirty="0" smtClean="0"/>
              <a:t>Promote use of cooperative audit resolution.</a:t>
            </a:r>
          </a:p>
          <a:p>
            <a:r>
              <a:rPr lang="en-US" dirty="0" smtClean="0"/>
              <a:t>Coordinate agency’s audit follow-up to ensure timely corrective action on audit findings.</a:t>
            </a:r>
          </a:p>
          <a:p>
            <a:r>
              <a:rPr lang="en-US" dirty="0" smtClean="0"/>
              <a:t>Organize cognizant agency for audit follow-up.</a:t>
            </a:r>
          </a:p>
          <a:p>
            <a:r>
              <a:rPr lang="en-US" dirty="0" smtClean="0"/>
              <a:t>Ensure agency provides annual updates to the Compliance Supplement.</a:t>
            </a:r>
          </a:p>
          <a:p>
            <a:r>
              <a:rPr lang="en-US" dirty="0" smtClean="0"/>
              <a:t>Support the Senior Audit Accountable Official.</a:t>
            </a:r>
          </a:p>
        </p:txBody>
      </p:sp>
    </p:spTree>
    <p:extLst>
      <p:ext uri="{BB962C8B-B14F-4D97-AF65-F5344CB8AC3E}">
        <p14:creationId xmlns:p14="http://schemas.microsoft.com/office/powerpoint/2010/main" val="16904399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smtClean="0"/>
              <a:t>Cooperative Audit Resolution</a:t>
            </a:r>
            <a:endParaRPr lang="en-US" sz="3000" dirty="0"/>
          </a:p>
        </p:txBody>
      </p:sp>
      <p:sp>
        <p:nvSpPr>
          <p:cNvPr id="3" name="TextBox 2"/>
          <p:cNvSpPr txBox="1"/>
          <p:nvPr/>
        </p:nvSpPr>
        <p:spPr>
          <a:xfrm>
            <a:off x="1371600" y="1828800"/>
            <a:ext cx="6629400" cy="1938992"/>
          </a:xfrm>
          <a:prstGeom prst="rect">
            <a:avLst/>
          </a:prstGeom>
          <a:noFill/>
        </p:spPr>
        <p:txBody>
          <a:bodyPr wrap="square" rtlCol="0">
            <a:spAutoFit/>
          </a:bodyPr>
          <a:lstStyle/>
          <a:p>
            <a:r>
              <a:rPr lang="en-US" sz="2400" b="1" dirty="0" smtClean="0"/>
              <a:t>200.513(c)(3)(iii) Responsibilities </a:t>
            </a:r>
            <a:r>
              <a:rPr lang="en-US" sz="2400" dirty="0" smtClean="0"/>
              <a:t>encourages </a:t>
            </a:r>
            <a:r>
              <a:rPr lang="en-US" sz="2400" dirty="0"/>
              <a:t>Federal awarding agencies to make effective use of cooperative audit resolution practices in order to reduce </a:t>
            </a:r>
            <a:r>
              <a:rPr lang="en-US" sz="2400" dirty="0" smtClean="0"/>
              <a:t>repeat </a:t>
            </a:r>
            <a:r>
              <a:rPr lang="en-US" sz="2400" dirty="0"/>
              <a:t>audit findings</a:t>
            </a:r>
            <a:r>
              <a:rPr lang="en-US" sz="2400" dirty="0" smtClean="0"/>
              <a:t>.</a:t>
            </a:r>
            <a:endParaRPr lang="en-US" sz="2400" dirty="0"/>
          </a:p>
        </p:txBody>
      </p:sp>
      <p:sp>
        <p:nvSpPr>
          <p:cNvPr id="5" name="Slide Number Placeholder 4"/>
          <p:cNvSpPr>
            <a:spLocks noGrp="1"/>
          </p:cNvSpPr>
          <p:nvPr>
            <p:ph type="sldNum" sz="quarter" idx="12"/>
          </p:nvPr>
        </p:nvSpPr>
        <p:spPr/>
        <p:txBody>
          <a:bodyPr/>
          <a:lstStyle/>
          <a:p>
            <a:fld id="{D65136C6-32EF-4986-B035-254FDBC54756}" type="slidenum">
              <a:rPr lang="en-US" smtClean="0"/>
              <a:t>26</a:t>
            </a:fld>
            <a:endParaRPr lang="en-US" dirty="0"/>
          </a:p>
        </p:txBody>
      </p:sp>
    </p:spTree>
    <p:extLst>
      <p:ext uri="{BB962C8B-B14F-4D97-AF65-F5344CB8AC3E}">
        <p14:creationId xmlns:p14="http://schemas.microsoft.com/office/powerpoint/2010/main" val="17898094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Cooperative Audit Resolution (200.25)</a:t>
            </a:r>
            <a:endParaRPr lang="en-US" dirty="0"/>
          </a:p>
        </p:txBody>
      </p:sp>
      <p:sp>
        <p:nvSpPr>
          <p:cNvPr id="3" name="Slide Number Placeholder 2"/>
          <p:cNvSpPr>
            <a:spLocks noGrp="1"/>
          </p:cNvSpPr>
          <p:nvPr>
            <p:ph type="sldNum" sz="quarter" idx="12"/>
          </p:nvPr>
        </p:nvSpPr>
        <p:spPr>
          <a:xfrm>
            <a:off x="4343400" y="1066800"/>
            <a:ext cx="457200" cy="441325"/>
          </a:xfrm>
        </p:spPr>
        <p:txBody>
          <a:bodyPr/>
          <a:lstStyle/>
          <a:p>
            <a:fld id="{D65136C6-32EF-4986-B035-254FDBC54756}" type="slidenum">
              <a:rPr lang="en-US" smtClean="0"/>
              <a:t>27</a:t>
            </a:fld>
            <a:endParaRPr lang="en-US" dirty="0"/>
          </a:p>
        </p:txBody>
      </p:sp>
      <p:sp>
        <p:nvSpPr>
          <p:cNvPr id="4" name="Content Placeholder 3"/>
          <p:cNvSpPr>
            <a:spLocks noGrp="1"/>
          </p:cNvSpPr>
          <p:nvPr>
            <p:ph sz="quarter" idx="1"/>
          </p:nvPr>
        </p:nvSpPr>
        <p:spPr/>
        <p:txBody>
          <a:bodyPr>
            <a:noAutofit/>
          </a:bodyPr>
          <a:lstStyle/>
          <a:p>
            <a:pPr marL="0" indent="0">
              <a:buNone/>
            </a:pPr>
            <a:r>
              <a:rPr lang="en-US" sz="1800" dirty="0" smtClean="0"/>
              <a:t>Cooperative </a:t>
            </a:r>
            <a:r>
              <a:rPr lang="en-US" sz="1800" dirty="0"/>
              <a:t>audit resolution </a:t>
            </a:r>
            <a:r>
              <a:rPr lang="en-US" sz="1800" dirty="0" smtClean="0"/>
              <a:t>means the </a:t>
            </a:r>
            <a:r>
              <a:rPr lang="en-US" sz="1800" dirty="0"/>
              <a:t>use of audit follow-up </a:t>
            </a:r>
            <a:r>
              <a:rPr lang="en-US" sz="1800" dirty="0" smtClean="0"/>
              <a:t>techniques which </a:t>
            </a:r>
            <a:r>
              <a:rPr lang="en-US" sz="1800" dirty="0"/>
              <a:t>promote prompt corrective </a:t>
            </a:r>
            <a:r>
              <a:rPr lang="en-US" sz="1800" dirty="0" smtClean="0"/>
              <a:t>action by </a:t>
            </a:r>
            <a:r>
              <a:rPr lang="en-US" sz="1800" dirty="0"/>
              <a:t>improving communication, </a:t>
            </a:r>
            <a:r>
              <a:rPr lang="en-US" sz="1800" dirty="0" smtClean="0"/>
              <a:t>fostering collaboration</a:t>
            </a:r>
            <a:r>
              <a:rPr lang="en-US" sz="1800" dirty="0"/>
              <a:t>, promoting trust, </a:t>
            </a:r>
            <a:r>
              <a:rPr lang="en-US" sz="1800" dirty="0" smtClean="0"/>
              <a:t>and developing </a:t>
            </a:r>
            <a:r>
              <a:rPr lang="en-US" sz="1800" dirty="0"/>
              <a:t>an understanding </a:t>
            </a:r>
            <a:r>
              <a:rPr lang="en-US" sz="1800" dirty="0" smtClean="0"/>
              <a:t>between the </a:t>
            </a:r>
            <a:r>
              <a:rPr lang="en-US" sz="1800" dirty="0"/>
              <a:t>Federal agency and the </a:t>
            </a:r>
            <a:r>
              <a:rPr lang="en-US" sz="1800" dirty="0" smtClean="0"/>
              <a:t>non-Federal entity</a:t>
            </a:r>
            <a:r>
              <a:rPr lang="en-US" sz="1800" dirty="0"/>
              <a:t>. This approach is based upon:</a:t>
            </a:r>
          </a:p>
          <a:p>
            <a:pPr marL="274320" lvl="1" indent="0">
              <a:buNone/>
            </a:pPr>
            <a:r>
              <a:rPr lang="en-US" sz="1800" dirty="0"/>
              <a:t>(a) A strong commitment by </a:t>
            </a:r>
            <a:r>
              <a:rPr lang="en-US" sz="1800" dirty="0" smtClean="0"/>
              <a:t>Federal agency </a:t>
            </a:r>
            <a:r>
              <a:rPr lang="en-US" sz="1800" dirty="0"/>
              <a:t>and non-Federal </a:t>
            </a:r>
            <a:r>
              <a:rPr lang="en-US" sz="1800" dirty="0" smtClean="0"/>
              <a:t>entity leadership </a:t>
            </a:r>
            <a:r>
              <a:rPr lang="en-US" sz="1800" dirty="0"/>
              <a:t>to program integrity;</a:t>
            </a:r>
          </a:p>
          <a:p>
            <a:pPr marL="274320" lvl="1" indent="0">
              <a:buNone/>
            </a:pPr>
            <a:r>
              <a:rPr lang="en-US" sz="1800" dirty="0"/>
              <a:t>(b) Federal agencies </a:t>
            </a:r>
            <a:r>
              <a:rPr lang="en-US" sz="1800" dirty="0" smtClean="0"/>
              <a:t>strengthening partnerships </a:t>
            </a:r>
            <a:r>
              <a:rPr lang="en-US" sz="1800" dirty="0"/>
              <a:t>and working </a:t>
            </a:r>
            <a:r>
              <a:rPr lang="en-US" sz="1800" dirty="0" smtClean="0"/>
              <a:t>cooperatively with </a:t>
            </a:r>
            <a:r>
              <a:rPr lang="en-US" sz="1800" dirty="0"/>
              <a:t>non-Federal entities and </a:t>
            </a:r>
            <a:r>
              <a:rPr lang="en-US" sz="1800" dirty="0" smtClean="0"/>
              <a:t>their auditors</a:t>
            </a:r>
            <a:r>
              <a:rPr lang="en-US" sz="1800" dirty="0"/>
              <a:t>; and non-Federal entities </a:t>
            </a:r>
            <a:r>
              <a:rPr lang="en-US" sz="1800" dirty="0" smtClean="0"/>
              <a:t>and their </a:t>
            </a:r>
            <a:r>
              <a:rPr lang="en-US" sz="1800" dirty="0"/>
              <a:t>auditors working </a:t>
            </a:r>
            <a:r>
              <a:rPr lang="en-US" sz="1800" dirty="0" smtClean="0"/>
              <a:t>cooperatively with </a:t>
            </a:r>
            <a:r>
              <a:rPr lang="en-US" sz="1800" dirty="0"/>
              <a:t>Federal agencies;</a:t>
            </a:r>
          </a:p>
          <a:p>
            <a:pPr marL="274320" lvl="1" indent="0">
              <a:buNone/>
            </a:pPr>
            <a:r>
              <a:rPr lang="en-US" sz="1800" dirty="0"/>
              <a:t>(c) A focus on current conditions </a:t>
            </a:r>
            <a:r>
              <a:rPr lang="en-US" sz="1800" dirty="0" smtClean="0"/>
              <a:t>and corrective </a:t>
            </a:r>
            <a:r>
              <a:rPr lang="en-US" sz="1800" dirty="0"/>
              <a:t>action going forward;</a:t>
            </a:r>
          </a:p>
          <a:p>
            <a:pPr marL="274320" lvl="1" indent="0">
              <a:buNone/>
            </a:pPr>
            <a:r>
              <a:rPr lang="en-US" sz="1800" dirty="0"/>
              <a:t>(d) Federal agencies </a:t>
            </a:r>
            <a:r>
              <a:rPr lang="en-US" sz="1800" dirty="0" smtClean="0"/>
              <a:t>offering appropriate </a:t>
            </a:r>
            <a:r>
              <a:rPr lang="en-US" sz="1800" dirty="0"/>
              <a:t>relief for </a:t>
            </a:r>
            <a:r>
              <a:rPr lang="en-US" sz="1800" dirty="0" smtClean="0"/>
              <a:t>past noncompliance </a:t>
            </a:r>
            <a:r>
              <a:rPr lang="en-US" sz="1800" dirty="0"/>
              <a:t>when audits </a:t>
            </a:r>
            <a:r>
              <a:rPr lang="en-US" sz="1800" dirty="0" smtClean="0"/>
              <a:t>show prompt </a:t>
            </a:r>
            <a:r>
              <a:rPr lang="en-US" sz="1800" dirty="0"/>
              <a:t>corrective action has </a:t>
            </a:r>
            <a:r>
              <a:rPr lang="en-US" sz="1800" dirty="0" smtClean="0"/>
              <a:t>occurred; and</a:t>
            </a:r>
            <a:endParaRPr lang="en-US" sz="1800" dirty="0"/>
          </a:p>
          <a:p>
            <a:pPr marL="274320" lvl="1" indent="0">
              <a:buNone/>
            </a:pPr>
            <a:r>
              <a:rPr lang="en-US" sz="1800" dirty="0"/>
              <a:t>(e) Federal agency leadership </a:t>
            </a:r>
            <a:r>
              <a:rPr lang="en-US" sz="1800" dirty="0" smtClean="0"/>
              <a:t>sending a </a:t>
            </a:r>
            <a:r>
              <a:rPr lang="en-US" sz="1800" dirty="0"/>
              <a:t>clear message that continued failure </a:t>
            </a:r>
            <a:r>
              <a:rPr lang="en-US" sz="1800" dirty="0" smtClean="0"/>
              <a:t>to correct </a:t>
            </a:r>
            <a:r>
              <a:rPr lang="en-US" sz="1800" dirty="0"/>
              <a:t>conditions identified by </a:t>
            </a:r>
            <a:r>
              <a:rPr lang="en-US" sz="1800" dirty="0" smtClean="0"/>
              <a:t>audits which </a:t>
            </a:r>
            <a:r>
              <a:rPr lang="en-US" sz="1800" dirty="0"/>
              <a:t>are likely to cause </a:t>
            </a:r>
            <a:r>
              <a:rPr lang="en-US" sz="1800" dirty="0" smtClean="0"/>
              <a:t>improper payments</a:t>
            </a:r>
            <a:r>
              <a:rPr lang="en-US" sz="1800" dirty="0"/>
              <a:t>, fraud, waste, or abuse </a:t>
            </a:r>
            <a:r>
              <a:rPr lang="en-US" sz="1800" dirty="0" smtClean="0"/>
              <a:t>is unacceptable </a:t>
            </a:r>
            <a:r>
              <a:rPr lang="en-US" sz="1800" dirty="0"/>
              <a:t>and will result </a:t>
            </a:r>
            <a:r>
              <a:rPr lang="en-US" sz="1800" dirty="0" smtClean="0"/>
              <a:t>in sanctions</a:t>
            </a:r>
            <a:r>
              <a:rPr lang="en-US" sz="1800" dirty="0"/>
              <a:t>.</a:t>
            </a:r>
          </a:p>
        </p:txBody>
      </p:sp>
    </p:spTree>
    <p:extLst>
      <p:ext uri="{BB962C8B-B14F-4D97-AF65-F5344CB8AC3E}">
        <p14:creationId xmlns:p14="http://schemas.microsoft.com/office/powerpoint/2010/main" val="374597290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 XI - Compliance Supplement</a:t>
            </a:r>
            <a:endParaRPr lang="en-US" dirty="0"/>
          </a:p>
        </p:txBody>
      </p:sp>
      <p:sp>
        <p:nvSpPr>
          <p:cNvPr id="3" name="Slide Number Placeholder 2"/>
          <p:cNvSpPr>
            <a:spLocks noGrp="1"/>
          </p:cNvSpPr>
          <p:nvPr>
            <p:ph type="sldNum" sz="quarter" idx="12"/>
          </p:nvPr>
        </p:nvSpPr>
        <p:spPr/>
        <p:txBody>
          <a:bodyPr/>
          <a:lstStyle/>
          <a:p>
            <a:fld id="{D65136C6-32EF-4986-B035-254FDBC54756}" type="slidenum">
              <a:rPr lang="en-US" smtClean="0"/>
              <a:t>28</a:t>
            </a:fld>
            <a:endParaRPr lang="en-US" dirty="0"/>
          </a:p>
        </p:txBody>
      </p:sp>
      <p:sp>
        <p:nvSpPr>
          <p:cNvPr id="4" name="Content Placeholder 3"/>
          <p:cNvSpPr>
            <a:spLocks noGrp="1"/>
          </p:cNvSpPr>
          <p:nvPr>
            <p:ph sz="quarter" idx="1"/>
          </p:nvPr>
        </p:nvSpPr>
        <p:spPr>
          <a:xfrm>
            <a:off x="914400" y="1527048"/>
            <a:ext cx="7315200" cy="4572000"/>
          </a:xfrm>
        </p:spPr>
        <p:txBody>
          <a:bodyPr>
            <a:normAutofit/>
          </a:bodyPr>
          <a:lstStyle/>
          <a:p>
            <a:pPr marL="0" indent="0">
              <a:buNone/>
            </a:pPr>
            <a:r>
              <a:rPr lang="en-US" sz="2000" dirty="0" smtClean="0"/>
              <a:t>While </a:t>
            </a:r>
            <a:r>
              <a:rPr lang="en-US" sz="2000" dirty="0"/>
              <a:t>most commenters were in favor of the proposed reduction of the number of types of compliance </a:t>
            </a:r>
            <a:r>
              <a:rPr lang="en-US" sz="2000" dirty="0" smtClean="0"/>
              <a:t>requirements, </a:t>
            </a:r>
            <a:r>
              <a:rPr lang="en-US" sz="2000" dirty="0"/>
              <a:t>many voiced concern about the process </a:t>
            </a:r>
            <a:r>
              <a:rPr lang="en-US" sz="2000" dirty="0" smtClean="0"/>
              <a:t>to implement </a:t>
            </a:r>
            <a:r>
              <a:rPr lang="en-US" sz="2000" dirty="0"/>
              <a:t>such changes.  Comments questioned whether Federal agencies adding back provisions under special tests and provisions would result in increased administrative </a:t>
            </a:r>
            <a:r>
              <a:rPr lang="en-US" sz="2000" dirty="0" smtClean="0"/>
              <a:t>burden.</a:t>
            </a:r>
          </a:p>
          <a:p>
            <a:pPr marL="0" indent="0">
              <a:buNone/>
            </a:pPr>
            <a:endParaRPr lang="en-US" sz="2000" dirty="0" smtClean="0"/>
          </a:p>
          <a:p>
            <a:pPr marL="0" indent="0">
              <a:buNone/>
            </a:pPr>
            <a:r>
              <a:rPr lang="en-US" sz="2000" dirty="0" smtClean="0"/>
              <a:t>Since </a:t>
            </a:r>
            <a:r>
              <a:rPr lang="en-US" sz="2000" dirty="0"/>
              <a:t>the </a:t>
            </a:r>
            <a:r>
              <a:rPr lang="en-US" sz="2000" dirty="0" smtClean="0"/>
              <a:t>Supplement </a:t>
            </a:r>
            <a:r>
              <a:rPr lang="en-US" sz="2000" dirty="0"/>
              <a:t>is published as part of a separate process, </a:t>
            </a:r>
            <a:r>
              <a:rPr lang="en-US" sz="2000" dirty="0" smtClean="0"/>
              <a:t>the </a:t>
            </a:r>
            <a:r>
              <a:rPr lang="en-US" sz="2000" dirty="0"/>
              <a:t>COFAR recommended that any future changes to </a:t>
            </a:r>
            <a:r>
              <a:rPr lang="en-US" sz="2000" dirty="0" smtClean="0"/>
              <a:t>its structure be based </a:t>
            </a:r>
            <a:r>
              <a:rPr lang="en-US" sz="2000" dirty="0"/>
              <a:t>on available evidence </a:t>
            </a:r>
            <a:r>
              <a:rPr lang="en-US" sz="2000" dirty="0" smtClean="0"/>
              <a:t>of impact on </a:t>
            </a:r>
            <a:r>
              <a:rPr lang="en-US" sz="2000" dirty="0"/>
              <a:t>past findings </a:t>
            </a:r>
            <a:r>
              <a:rPr lang="en-US" sz="2000" dirty="0" smtClean="0"/>
              <a:t>and include further </a:t>
            </a:r>
            <a:r>
              <a:rPr lang="en-US" sz="2000" dirty="0"/>
              <a:t>public </a:t>
            </a:r>
            <a:r>
              <a:rPr lang="en-US" sz="2000" dirty="0" smtClean="0"/>
              <a:t>outreach to </a:t>
            </a:r>
            <a:r>
              <a:rPr lang="en-US" sz="2000" dirty="0"/>
              <a:t>mitigate potential risks of an inadvertent increase in administrative burden. </a:t>
            </a:r>
          </a:p>
          <a:p>
            <a:pPr marL="0" indent="0">
              <a:buNone/>
            </a:pPr>
            <a:endParaRPr lang="en-US" sz="2000" dirty="0"/>
          </a:p>
        </p:txBody>
      </p:sp>
    </p:spTree>
    <p:extLst>
      <p:ext uri="{BB962C8B-B14F-4D97-AF65-F5344CB8AC3E}">
        <p14:creationId xmlns:p14="http://schemas.microsoft.com/office/powerpoint/2010/main" val="26658557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Compliance Supplement</a:t>
            </a:r>
            <a:endParaRPr lang="en-US" dirty="0"/>
          </a:p>
        </p:txBody>
      </p:sp>
      <p:sp>
        <p:nvSpPr>
          <p:cNvPr id="3" name="Slide Number Placeholder 2"/>
          <p:cNvSpPr>
            <a:spLocks noGrp="1"/>
          </p:cNvSpPr>
          <p:nvPr>
            <p:ph type="sldNum" sz="quarter" idx="12"/>
          </p:nvPr>
        </p:nvSpPr>
        <p:spPr/>
        <p:txBody>
          <a:bodyPr/>
          <a:lstStyle/>
          <a:p>
            <a:fld id="{D65136C6-32EF-4986-B035-254FDBC54756}" type="slidenum">
              <a:rPr lang="en-US" smtClean="0"/>
              <a:t>29</a:t>
            </a:fld>
            <a:endParaRPr lang="en-US" dirty="0"/>
          </a:p>
        </p:txBody>
      </p:sp>
      <p:sp>
        <p:nvSpPr>
          <p:cNvPr id="4" name="Content Placeholder 3"/>
          <p:cNvSpPr>
            <a:spLocks noGrp="1"/>
          </p:cNvSpPr>
          <p:nvPr>
            <p:ph sz="quarter" idx="1"/>
          </p:nvPr>
        </p:nvSpPr>
        <p:spPr/>
        <p:txBody>
          <a:bodyPr>
            <a:normAutofit/>
          </a:bodyPr>
          <a:lstStyle/>
          <a:p>
            <a:r>
              <a:rPr lang="en-US" dirty="0" smtClean="0"/>
              <a:t>Supplement is published as separate process so the final changes are not included in the Guidance.</a:t>
            </a:r>
          </a:p>
          <a:p>
            <a:r>
              <a:rPr lang="en-US" dirty="0" smtClean="0"/>
              <a:t>Future changes will be based on available evidence of past audit findings </a:t>
            </a:r>
            <a:r>
              <a:rPr lang="en-US" dirty="0"/>
              <a:t>&amp;</a:t>
            </a:r>
            <a:r>
              <a:rPr lang="en-US" dirty="0" smtClean="0"/>
              <a:t> potential impact of non-compliance.</a:t>
            </a:r>
          </a:p>
          <a:p>
            <a:r>
              <a:rPr lang="en-US" dirty="0" smtClean="0"/>
              <a:t>Further public outreach will be conducted prior to making structural changes to Supplement format.</a:t>
            </a:r>
          </a:p>
          <a:p>
            <a:pPr lvl="1"/>
            <a:r>
              <a:rPr lang="en-US" dirty="0" smtClean="0"/>
              <a:t>2014 Supplement will preview the implementation of changes.</a:t>
            </a:r>
          </a:p>
          <a:p>
            <a:pPr lvl="1"/>
            <a:r>
              <a:rPr lang="en-US" dirty="0" smtClean="0"/>
              <a:t>Changes will not be effective until the 2015 Supplement.</a:t>
            </a:r>
          </a:p>
          <a:p>
            <a:pPr lvl="1"/>
            <a:r>
              <a:rPr lang="en-US" dirty="0" smtClean="0"/>
              <a:t>2014 Supplement expected in April 2014.</a:t>
            </a:r>
          </a:p>
          <a:p>
            <a:pPr lvl="1"/>
            <a:endParaRPr lang="en-US" dirty="0" smtClean="0"/>
          </a:p>
        </p:txBody>
      </p:sp>
    </p:spTree>
    <p:extLst>
      <p:ext uri="{BB962C8B-B14F-4D97-AF65-F5344CB8AC3E}">
        <p14:creationId xmlns:p14="http://schemas.microsoft.com/office/powerpoint/2010/main" val="20981461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Audit Requirements</a:t>
            </a:r>
            <a:endParaRPr lang="en-US" dirty="0"/>
          </a:p>
        </p:txBody>
      </p:sp>
      <p:sp>
        <p:nvSpPr>
          <p:cNvPr id="4" name="Content Placeholder 3"/>
          <p:cNvSpPr>
            <a:spLocks noGrp="1"/>
          </p:cNvSpPr>
          <p:nvPr>
            <p:ph sz="quarter" idx="1"/>
          </p:nvPr>
        </p:nvSpPr>
        <p:spPr/>
        <p:txBody>
          <a:bodyPr>
            <a:normAutofit/>
          </a:bodyPr>
          <a:lstStyle/>
          <a:p>
            <a:r>
              <a:rPr lang="en-US" dirty="0" smtClean="0"/>
              <a:t>Presented by:</a:t>
            </a:r>
          </a:p>
          <a:p>
            <a:pPr lvl="1"/>
            <a:endParaRPr lang="en-US" b="1" dirty="0" smtClean="0"/>
          </a:p>
          <a:p>
            <a:pPr lvl="1"/>
            <a:r>
              <a:rPr lang="en-US" sz="2400" dirty="0" smtClean="0"/>
              <a:t>Terry </a:t>
            </a:r>
            <a:r>
              <a:rPr lang="en-US" sz="2400" dirty="0"/>
              <a:t>Ramsey, </a:t>
            </a:r>
            <a:endParaRPr lang="en-US" sz="2400" dirty="0" smtClean="0"/>
          </a:p>
          <a:p>
            <a:pPr marL="274320" lvl="1" indent="0">
              <a:buNone/>
            </a:pPr>
            <a:r>
              <a:rPr lang="en-US" sz="2400" dirty="0" smtClean="0"/>
              <a:t>	Senior Technical Advisor, </a:t>
            </a:r>
          </a:p>
          <a:p>
            <a:pPr marL="274320" lvl="1" indent="0">
              <a:buNone/>
            </a:pPr>
            <a:r>
              <a:rPr lang="en-US" sz="2400" dirty="0" smtClean="0"/>
              <a:t>	Department </a:t>
            </a:r>
            <a:r>
              <a:rPr lang="en-US" sz="2400" dirty="0"/>
              <a:t>of Health and Human </a:t>
            </a:r>
            <a:r>
              <a:rPr lang="en-US" sz="2400" dirty="0" smtClean="0"/>
              <a:t>Services</a:t>
            </a:r>
            <a:endParaRPr lang="en-US" sz="2400" dirty="0"/>
          </a:p>
          <a:p>
            <a:pPr lvl="1"/>
            <a:endParaRPr lang="en-US" b="1" dirty="0" smtClean="0"/>
          </a:p>
          <a:p>
            <a:pPr lvl="1"/>
            <a:endParaRPr lang="en-US" b="1" dirty="0" smtClean="0"/>
          </a:p>
          <a:p>
            <a:pPr marL="0" indent="0">
              <a:buNone/>
            </a:pPr>
            <a:endParaRPr lang="en-US" dirty="0"/>
          </a:p>
        </p:txBody>
      </p:sp>
    </p:spTree>
    <p:extLst>
      <p:ext uri="{BB962C8B-B14F-4D97-AF65-F5344CB8AC3E}">
        <p14:creationId xmlns:p14="http://schemas.microsoft.com/office/powerpoint/2010/main" val="13032432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Audit Findings (200.516)</a:t>
            </a:r>
            <a:endParaRPr lang="en-US" dirty="0"/>
          </a:p>
        </p:txBody>
      </p:sp>
      <p:sp>
        <p:nvSpPr>
          <p:cNvPr id="3" name="Slide Number Placeholder 2"/>
          <p:cNvSpPr>
            <a:spLocks noGrp="1"/>
          </p:cNvSpPr>
          <p:nvPr>
            <p:ph type="sldNum" sz="quarter" idx="12"/>
          </p:nvPr>
        </p:nvSpPr>
        <p:spPr/>
        <p:txBody>
          <a:bodyPr/>
          <a:lstStyle/>
          <a:p>
            <a:fld id="{D65136C6-32EF-4986-B035-254FDBC54756}" type="slidenum">
              <a:rPr lang="en-US" smtClean="0"/>
              <a:t>30</a:t>
            </a:fld>
            <a:endParaRPr lang="en-US" dirty="0"/>
          </a:p>
        </p:txBody>
      </p:sp>
      <p:sp>
        <p:nvSpPr>
          <p:cNvPr id="4" name="Content Placeholder 3"/>
          <p:cNvSpPr>
            <a:spLocks noGrp="1"/>
          </p:cNvSpPr>
          <p:nvPr>
            <p:ph sz="quarter" idx="1"/>
          </p:nvPr>
        </p:nvSpPr>
        <p:spPr/>
        <p:txBody>
          <a:bodyPr>
            <a:normAutofit lnSpcReduction="10000"/>
          </a:bodyPr>
          <a:lstStyle/>
          <a:p>
            <a:r>
              <a:rPr lang="en-US" dirty="0" smtClean="0"/>
              <a:t>Increases the threshold for reporting known and likely questioned costs from $10,000 to $25,000 (200.516(a)(3) &amp; (4)).</a:t>
            </a:r>
          </a:p>
          <a:p>
            <a:r>
              <a:rPr lang="en-US" dirty="0" smtClean="0"/>
              <a:t>Requires that questioned costs be identified by CFDA number and applicable award number (200.516(b)(6)).</a:t>
            </a:r>
          </a:p>
          <a:p>
            <a:r>
              <a:rPr lang="en-US" dirty="0" smtClean="0"/>
              <a:t>Requires Identification of whether audit finding is a repeat from the immediately prior audit and if so the prior year audit finding number  (200.516(b)(8)).</a:t>
            </a:r>
          </a:p>
          <a:p>
            <a:r>
              <a:rPr lang="en-US" dirty="0" smtClean="0"/>
              <a:t>Provides that audit finding numbers be in the format prescribed by the data collection form (200.516(c)).</a:t>
            </a:r>
          </a:p>
          <a:p>
            <a:endParaRPr lang="en-US" dirty="0"/>
          </a:p>
        </p:txBody>
      </p:sp>
    </p:spTree>
    <p:extLst>
      <p:ext uri="{BB962C8B-B14F-4D97-AF65-F5344CB8AC3E}">
        <p14:creationId xmlns:p14="http://schemas.microsoft.com/office/powerpoint/2010/main" val="118315700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Audit Requirements</a:t>
            </a:r>
            <a:endParaRPr lang="en-US" dirty="0"/>
          </a:p>
        </p:txBody>
      </p:sp>
      <p:sp>
        <p:nvSpPr>
          <p:cNvPr id="3" name="Slide Number Placeholder 2"/>
          <p:cNvSpPr>
            <a:spLocks noGrp="1"/>
          </p:cNvSpPr>
          <p:nvPr>
            <p:ph type="sldNum" sz="quarter" idx="12"/>
          </p:nvPr>
        </p:nvSpPr>
        <p:spPr/>
        <p:txBody>
          <a:bodyPr/>
          <a:lstStyle/>
          <a:p>
            <a:fld id="{D65136C6-32EF-4986-B035-254FDBC54756}" type="slidenum">
              <a:rPr lang="en-US" smtClean="0"/>
              <a:t>31</a:t>
            </a:fld>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List of program specific audit guides will be provided beginning with the 2014 Supplement including (200.517(a)):</a:t>
            </a:r>
          </a:p>
          <a:p>
            <a:pPr lvl="1"/>
            <a:r>
              <a:rPr lang="en-US" dirty="0" smtClean="0"/>
              <a:t>Agency contact information.</a:t>
            </a:r>
          </a:p>
          <a:p>
            <a:pPr lvl="1"/>
            <a:r>
              <a:rPr lang="en-US" dirty="0" smtClean="0"/>
              <a:t>Web site where copy of guide is available.</a:t>
            </a:r>
          </a:p>
          <a:p>
            <a:r>
              <a:rPr lang="en-US" dirty="0" smtClean="0"/>
              <a:t>Clarified that if report due date is on a Saturday, Sunday, or Federal legal holiday, report submission is due the next business day (200.512(a)).</a:t>
            </a:r>
          </a:p>
          <a:p>
            <a:r>
              <a:rPr lang="en-US" dirty="0" smtClean="0"/>
              <a:t>Provides for a government-wide audit quality project once every 6 years beginning in 2018 (200.513(a)(3)(ii)).</a:t>
            </a:r>
          </a:p>
          <a:p>
            <a:r>
              <a:rPr lang="en-US" dirty="0" smtClean="0"/>
              <a:t>Made technical edits to align with current auditing standards.</a:t>
            </a:r>
          </a:p>
          <a:p>
            <a:endParaRPr lang="en-US" dirty="0"/>
          </a:p>
        </p:txBody>
      </p:sp>
    </p:spTree>
    <p:extLst>
      <p:ext uri="{BB962C8B-B14F-4D97-AF65-F5344CB8AC3E}">
        <p14:creationId xmlns:p14="http://schemas.microsoft.com/office/powerpoint/2010/main" val="26997921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Additional Audit </a:t>
            </a:r>
            <a:r>
              <a:rPr lang="en-US" dirty="0" smtClean="0"/>
              <a:t>Requirements –Future Changes</a:t>
            </a:r>
            <a:endParaRPr lang="en-US" dirty="0"/>
          </a:p>
        </p:txBody>
      </p:sp>
      <p:sp>
        <p:nvSpPr>
          <p:cNvPr id="3" name="Slide Number Placeholder 2"/>
          <p:cNvSpPr>
            <a:spLocks noGrp="1"/>
          </p:cNvSpPr>
          <p:nvPr>
            <p:ph type="sldNum" sz="quarter" idx="12"/>
          </p:nvPr>
        </p:nvSpPr>
        <p:spPr/>
        <p:txBody>
          <a:bodyPr/>
          <a:lstStyle/>
          <a:p>
            <a:fld id="{D65136C6-32EF-4986-B035-254FDBC54756}" type="slidenum">
              <a:rPr lang="en-US" smtClean="0"/>
              <a:t>32</a:t>
            </a:fld>
            <a:endParaRPr lang="en-US" dirty="0"/>
          </a:p>
        </p:txBody>
      </p:sp>
      <p:sp>
        <p:nvSpPr>
          <p:cNvPr id="4" name="Content Placeholder 3"/>
          <p:cNvSpPr>
            <a:spLocks noGrp="1"/>
          </p:cNvSpPr>
          <p:nvPr>
            <p:ph sz="quarter" idx="1"/>
          </p:nvPr>
        </p:nvSpPr>
        <p:spPr/>
        <p:txBody>
          <a:bodyPr/>
          <a:lstStyle/>
          <a:p>
            <a:r>
              <a:rPr lang="en-US" dirty="0" smtClean="0"/>
              <a:t>Included language to allow for future combining of the audit reporting and the data collection form if permitted under auditing standards and the approved FAC data collection (200.515(e)). </a:t>
            </a:r>
          </a:p>
          <a:p>
            <a:endParaRPr lang="en-US" dirty="0" smtClean="0"/>
          </a:p>
          <a:p>
            <a:r>
              <a:rPr lang="en-US" dirty="0"/>
              <a:t>Single Audit resolution project currently under supervision of COFAR is aimed at improving coordination for cross-cutting findings and improving transparency of management decisions.</a:t>
            </a:r>
          </a:p>
          <a:p>
            <a:endParaRPr lang="en-US" dirty="0"/>
          </a:p>
          <a:p>
            <a:endParaRPr lang="en-US" dirty="0"/>
          </a:p>
        </p:txBody>
      </p:sp>
    </p:spTree>
    <p:extLst>
      <p:ext uri="{BB962C8B-B14F-4D97-AF65-F5344CB8AC3E}">
        <p14:creationId xmlns:p14="http://schemas.microsoft.com/office/powerpoint/2010/main" val="7894922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r>
              <a:rPr lang="en-US" sz="2800" dirty="0" smtClean="0"/>
              <a:t>Effective Date for Audit Requirements</a:t>
            </a:r>
            <a:br>
              <a:rPr lang="en-US" sz="2800" dirty="0" smtClean="0"/>
            </a:br>
            <a:r>
              <a:rPr lang="en-US" sz="2800" dirty="0" smtClean="0"/>
              <a:t>(</a:t>
            </a:r>
            <a:r>
              <a:rPr lang="en-US" sz="2800" dirty="0"/>
              <a:t>200.110(b))</a:t>
            </a:r>
          </a:p>
        </p:txBody>
      </p:sp>
      <p:sp>
        <p:nvSpPr>
          <p:cNvPr id="3" name="Content Placeholder 2"/>
          <p:cNvSpPr>
            <a:spLocks noGrp="1"/>
          </p:cNvSpPr>
          <p:nvPr>
            <p:ph sz="quarter" idx="1"/>
          </p:nvPr>
        </p:nvSpPr>
        <p:spPr/>
        <p:txBody>
          <a:bodyPr>
            <a:normAutofit/>
          </a:bodyPr>
          <a:lstStyle/>
          <a:p>
            <a:r>
              <a:rPr lang="en-US" dirty="0" smtClean="0"/>
              <a:t>Subpart F will be effective for non-Federal entity Fiscal Years (FY) or biennial periods beginning on or after December 26, 2014.</a:t>
            </a:r>
          </a:p>
          <a:p>
            <a:endParaRPr lang="en-US" dirty="0" smtClean="0"/>
          </a:p>
          <a:p>
            <a:r>
              <a:rPr lang="en-US" dirty="0" smtClean="0"/>
              <a:t>First year examples:</a:t>
            </a:r>
          </a:p>
          <a:p>
            <a:pPr lvl="1"/>
            <a:r>
              <a:rPr lang="en-US" dirty="0" smtClean="0"/>
              <a:t>FY beginning January 1, 2015 and ending December 31, 2015.</a:t>
            </a:r>
          </a:p>
          <a:p>
            <a:pPr lvl="1"/>
            <a:r>
              <a:rPr lang="en-US" dirty="0" smtClean="0"/>
              <a:t>Biennial period beginning January 1, 2015 and ending December 31, 2017.</a:t>
            </a:r>
          </a:p>
          <a:p>
            <a:pPr lvl="1"/>
            <a:endParaRPr lang="en-US" dirty="0"/>
          </a:p>
          <a:p>
            <a:r>
              <a:rPr lang="en-US" dirty="0" smtClean="0"/>
              <a:t> </a:t>
            </a:r>
            <a:r>
              <a:rPr lang="en-US" dirty="0"/>
              <a:t>Early implementation of Subpart F is not permitted.</a:t>
            </a:r>
          </a:p>
          <a:p>
            <a:pPr lvl="1"/>
            <a:endParaRPr lang="en-US" dirty="0" smtClean="0"/>
          </a:p>
          <a:p>
            <a:endParaRPr lang="en-US" dirty="0"/>
          </a:p>
          <a:p>
            <a:pPr lvl="1"/>
            <a:endParaRPr lang="en-US" dirty="0" smtClean="0"/>
          </a:p>
          <a:p>
            <a:pPr lvl="1"/>
            <a:endParaRPr lang="en-US" dirty="0"/>
          </a:p>
        </p:txBody>
      </p:sp>
      <p:sp>
        <p:nvSpPr>
          <p:cNvPr id="5" name="Slide Number Placeholder 4"/>
          <p:cNvSpPr>
            <a:spLocks noGrp="1"/>
          </p:cNvSpPr>
          <p:nvPr>
            <p:ph type="sldNum" sz="quarter" idx="12"/>
          </p:nvPr>
        </p:nvSpPr>
        <p:spPr/>
        <p:txBody>
          <a:bodyPr/>
          <a:lstStyle/>
          <a:p>
            <a:fld id="{D65136C6-32EF-4986-B035-254FDBC54756}" type="slidenum">
              <a:rPr lang="en-US" smtClean="0"/>
              <a:t>33</a:t>
            </a:fld>
            <a:endParaRPr lang="en-US" dirty="0"/>
          </a:p>
        </p:txBody>
      </p:sp>
    </p:spTree>
    <p:extLst>
      <p:ext uri="{BB962C8B-B14F-4D97-AF65-F5344CB8AC3E}">
        <p14:creationId xmlns:p14="http://schemas.microsoft.com/office/powerpoint/2010/main" val="336660721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smtClean="0">
                <a:effectLst>
                  <a:outerShdw blurRad="38100" dist="38100" dir="2700000" algn="tl">
                    <a:srgbClr val="000000">
                      <a:alpha val="43137"/>
                    </a:srgbClr>
                  </a:outerShdw>
                </a:effectLst>
              </a:rPr>
              <a:t>Audit Requirements</a:t>
            </a:r>
            <a:endParaRPr lang="en-US" sz="4800" dirty="0">
              <a:effectLst>
                <a:outerShdw blurRad="38100" dist="38100" dir="2700000" algn="tl">
                  <a:srgbClr val="000000">
                    <a:alpha val="43137"/>
                  </a:srgbClr>
                </a:outerShdw>
              </a:effectLst>
            </a:endParaRPr>
          </a:p>
        </p:txBody>
      </p:sp>
      <p:sp>
        <p:nvSpPr>
          <p:cNvPr id="4" name="Content Placeholder 3"/>
          <p:cNvSpPr>
            <a:spLocks noGrp="1"/>
          </p:cNvSpPr>
          <p:nvPr>
            <p:ph sz="quarter" idx="1"/>
          </p:nvPr>
        </p:nvSpPr>
        <p:spPr/>
        <p:txBody>
          <a:bodyPr>
            <a:normAutofit fontScale="92500" lnSpcReduction="10000"/>
          </a:bodyPr>
          <a:lstStyle/>
          <a:p>
            <a:endParaRPr lang="en-US" sz="3600" dirty="0" smtClean="0">
              <a:latin typeface="+mj-lt"/>
            </a:endParaRPr>
          </a:p>
          <a:p>
            <a:pPr marL="0" indent="0" algn="ctr">
              <a:buNone/>
            </a:pPr>
            <a:r>
              <a:rPr lang="en-US" sz="3600" dirty="0" smtClean="0">
                <a:latin typeface="+mj-lt"/>
              </a:rPr>
              <a:t>Thank you for your time and attention!</a:t>
            </a:r>
          </a:p>
          <a:p>
            <a:pPr marL="0" indent="0">
              <a:buNone/>
            </a:pPr>
            <a:endParaRPr lang="en-US" sz="3600" dirty="0">
              <a:latin typeface="+mj-lt"/>
            </a:endParaRPr>
          </a:p>
          <a:p>
            <a:pPr marL="0" indent="0" algn="ctr">
              <a:buNone/>
            </a:pPr>
            <a:r>
              <a:rPr lang="en-US" sz="3600" dirty="0"/>
              <a:t>Please submit questions to </a:t>
            </a:r>
            <a:r>
              <a:rPr lang="en-US" sz="3600" dirty="0">
                <a:hlinkClick r:id="rId3"/>
              </a:rPr>
              <a:t>cofar@omb.eop.gov</a:t>
            </a:r>
            <a:r>
              <a:rPr lang="en-US" sz="3600" dirty="0"/>
              <a:t>. </a:t>
            </a:r>
            <a:r>
              <a:rPr lang="en-US" sz="3600" dirty="0" smtClean="0"/>
              <a:t>  All </a:t>
            </a:r>
            <a:r>
              <a:rPr lang="en-US" sz="3600" dirty="0"/>
              <a:t>questions will be reviewed and some may be included in a frequently asked questions document that will be posted on the COFAR </a:t>
            </a:r>
            <a:r>
              <a:rPr lang="en-US" sz="3600" dirty="0" smtClean="0"/>
              <a:t>website, </a:t>
            </a:r>
            <a:r>
              <a:rPr lang="en-US" sz="3600" dirty="0">
                <a:hlinkClick r:id="rId4"/>
              </a:rPr>
              <a:t>https://cfo.gov/cofar/</a:t>
            </a:r>
            <a:r>
              <a:rPr lang="en-US" sz="3600" dirty="0"/>
              <a:t>.</a:t>
            </a:r>
          </a:p>
          <a:p>
            <a:pPr marL="0" indent="0" algn="ctr">
              <a:buNone/>
            </a:pPr>
            <a:endParaRPr lang="en-US" sz="3600" dirty="0"/>
          </a:p>
          <a:p>
            <a:pPr marL="0" indent="0">
              <a:buNone/>
            </a:pPr>
            <a:endParaRPr lang="en-US" sz="3600" dirty="0">
              <a:latin typeface="+mj-lt"/>
            </a:endParaRPr>
          </a:p>
        </p:txBody>
      </p:sp>
      <p:sp>
        <p:nvSpPr>
          <p:cNvPr id="3" name="Slide Number Placeholder 2"/>
          <p:cNvSpPr>
            <a:spLocks noGrp="1"/>
          </p:cNvSpPr>
          <p:nvPr>
            <p:ph type="sldNum" sz="quarter" idx="12"/>
          </p:nvPr>
        </p:nvSpPr>
        <p:spPr/>
        <p:txBody>
          <a:bodyPr/>
          <a:lstStyle/>
          <a:p>
            <a:fld id="{D65136C6-32EF-4986-B035-254FDBC54756}" type="slidenum">
              <a:rPr lang="en-US" smtClean="0"/>
              <a:t>34</a:t>
            </a:fld>
            <a:endParaRPr lang="en-US"/>
          </a:p>
        </p:txBody>
      </p:sp>
    </p:spTree>
    <p:extLst>
      <p:ext uri="{BB962C8B-B14F-4D97-AF65-F5344CB8AC3E}">
        <p14:creationId xmlns:p14="http://schemas.microsoft.com/office/powerpoint/2010/main" val="6068672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Audit Requirements</a:t>
            </a:r>
            <a:endParaRPr lang="en-US" dirty="0"/>
          </a:p>
        </p:txBody>
      </p:sp>
      <p:sp>
        <p:nvSpPr>
          <p:cNvPr id="3" name="Slide Number Placeholder 2"/>
          <p:cNvSpPr>
            <a:spLocks noGrp="1"/>
          </p:cNvSpPr>
          <p:nvPr>
            <p:ph type="sldNum" sz="quarter" idx="12"/>
          </p:nvPr>
        </p:nvSpPr>
        <p:spPr/>
        <p:txBody>
          <a:bodyPr/>
          <a:lstStyle/>
          <a:p>
            <a:fld id="{D65136C6-32EF-4986-B035-254FDBC54756}" type="slidenum">
              <a:rPr lang="en-US" smtClean="0"/>
              <a:t>4</a:t>
            </a:fld>
            <a:endParaRPr lang="en-US" dirty="0"/>
          </a:p>
        </p:txBody>
      </p:sp>
      <p:sp>
        <p:nvSpPr>
          <p:cNvPr id="4" name="Content Placeholder 3"/>
          <p:cNvSpPr>
            <a:spLocks noGrp="1"/>
          </p:cNvSpPr>
          <p:nvPr>
            <p:ph sz="quarter" idx="1"/>
          </p:nvPr>
        </p:nvSpPr>
        <p:spPr/>
        <p:txBody>
          <a:bodyPr>
            <a:normAutofit/>
          </a:bodyPr>
          <a:lstStyle/>
          <a:p>
            <a:pPr marL="0" indent="0">
              <a:buNone/>
            </a:pPr>
            <a:r>
              <a:rPr lang="en-US" sz="2400" dirty="0" smtClean="0"/>
              <a:t>This presentation highlights the major policy changes to the government-wide requirements for audit of Federal awards under the Single Audit Act Amendments of 1996.  These audit requirements are currently found in OMB Circular A-133, “Audits of States, Local Governments, and Non-Profit Organizations and will be replaced by Subpart F-Audit Requirements in 2 CFR Part 200 which was published in the Federal Register on December 26, 2013. </a:t>
            </a:r>
            <a:endParaRPr lang="en-US" sz="2400" dirty="0"/>
          </a:p>
        </p:txBody>
      </p:sp>
    </p:spTree>
    <p:extLst>
      <p:ext uri="{BB962C8B-B14F-4D97-AF65-F5344CB8AC3E}">
        <p14:creationId xmlns:p14="http://schemas.microsoft.com/office/powerpoint/2010/main" val="42680022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838200"/>
          </a:xfrm>
        </p:spPr>
        <p:txBody>
          <a:bodyPr>
            <a:noAutofit/>
          </a:bodyPr>
          <a:lstStyle/>
          <a:p>
            <a:r>
              <a:rPr lang="en-US" sz="2800" dirty="0"/>
              <a:t>Targeting Audit Requirements on Risk of </a:t>
            </a:r>
            <a:r>
              <a:rPr lang="en-US" sz="2800" dirty="0" smtClean="0"/>
              <a:t/>
            </a:r>
            <a:br>
              <a:rPr lang="en-US" sz="2800" dirty="0" smtClean="0"/>
            </a:br>
            <a:r>
              <a:rPr lang="en-US" sz="2800" dirty="0" smtClean="0"/>
              <a:t>Waste</a:t>
            </a:r>
            <a:r>
              <a:rPr lang="en-US" sz="2800" dirty="0"/>
              <a:t>, Fraud, and </a:t>
            </a:r>
            <a:r>
              <a:rPr lang="en-US" sz="2800" dirty="0" smtClean="0"/>
              <a:t>Abuse</a:t>
            </a:r>
            <a:endParaRPr lang="en-US" sz="2800" dirty="0"/>
          </a:p>
        </p:txBody>
      </p:sp>
      <p:sp>
        <p:nvSpPr>
          <p:cNvPr id="3" name="TextBox 2"/>
          <p:cNvSpPr txBox="1"/>
          <p:nvPr/>
        </p:nvSpPr>
        <p:spPr>
          <a:xfrm>
            <a:off x="1219200" y="1676400"/>
            <a:ext cx="6781800" cy="4431983"/>
          </a:xfrm>
          <a:prstGeom prst="rect">
            <a:avLst/>
          </a:prstGeom>
          <a:noFill/>
        </p:spPr>
        <p:txBody>
          <a:bodyPr wrap="square" rtlCol="0">
            <a:spAutoFit/>
          </a:bodyPr>
          <a:lstStyle/>
          <a:p>
            <a:r>
              <a:rPr lang="en-US" sz="2200" dirty="0"/>
              <a:t>The final guidance right-sizes the footprint of oversight and Single Audit requirements to strengthen oversight and focus audits where there is greatest risk of waste, fraud, and abuse of taxpayer dollars. </a:t>
            </a:r>
            <a:endParaRPr lang="en-US" sz="2200" dirty="0" smtClean="0"/>
          </a:p>
          <a:p>
            <a:endParaRPr lang="en-US" sz="2200" dirty="0"/>
          </a:p>
          <a:p>
            <a:r>
              <a:rPr lang="en-US" sz="2200" dirty="0" smtClean="0"/>
              <a:t>It </a:t>
            </a:r>
            <a:r>
              <a:rPr lang="en-US" sz="2200" dirty="0"/>
              <a:t>improves transparency and accountability by making single audit reports available to the public online, and encourages Federal agencies to take a more cooperative approach to audit resolution in order to more conclusively resolve underlying weaknesses in internal controls.</a:t>
            </a:r>
          </a:p>
          <a:p>
            <a:endParaRPr lang="en-US" dirty="0"/>
          </a:p>
        </p:txBody>
      </p:sp>
      <p:sp>
        <p:nvSpPr>
          <p:cNvPr id="5" name="Slide Number Placeholder 4"/>
          <p:cNvSpPr>
            <a:spLocks noGrp="1"/>
          </p:cNvSpPr>
          <p:nvPr>
            <p:ph type="sldNum" sz="quarter" idx="12"/>
          </p:nvPr>
        </p:nvSpPr>
        <p:spPr/>
        <p:txBody>
          <a:bodyPr/>
          <a:lstStyle/>
          <a:p>
            <a:fld id="{D65136C6-32EF-4986-B035-254FDBC54756}" type="slidenum">
              <a:rPr lang="en-US" smtClean="0"/>
              <a:t>5</a:t>
            </a:fld>
            <a:endParaRPr lang="en-US" dirty="0"/>
          </a:p>
        </p:txBody>
      </p:sp>
    </p:spTree>
    <p:extLst>
      <p:ext uri="{BB962C8B-B14F-4D97-AF65-F5344CB8AC3E}">
        <p14:creationId xmlns:p14="http://schemas.microsoft.com/office/powerpoint/2010/main" val="20088165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Revisions Focus Audit On Risk</a:t>
            </a:r>
            <a:endParaRPr lang="en-US" dirty="0"/>
          </a:p>
        </p:txBody>
      </p:sp>
      <p:sp>
        <p:nvSpPr>
          <p:cNvPr id="3" name="Slide Number Placeholder 2"/>
          <p:cNvSpPr>
            <a:spLocks noGrp="1"/>
          </p:cNvSpPr>
          <p:nvPr>
            <p:ph type="sldNum" sz="quarter" idx="12"/>
          </p:nvPr>
        </p:nvSpPr>
        <p:spPr/>
        <p:txBody>
          <a:bodyPr/>
          <a:lstStyle/>
          <a:p>
            <a:fld id="{D65136C6-32EF-4986-B035-254FDBC54756}" type="slidenum">
              <a:rPr lang="en-US" smtClean="0"/>
              <a:t>6</a:t>
            </a:fld>
            <a:endParaRPr lang="en-US" dirty="0"/>
          </a:p>
        </p:txBody>
      </p:sp>
      <p:sp>
        <p:nvSpPr>
          <p:cNvPr id="4" name="Content Placeholder 3"/>
          <p:cNvSpPr>
            <a:spLocks noGrp="1"/>
          </p:cNvSpPr>
          <p:nvPr>
            <p:ph sz="quarter" idx="1"/>
          </p:nvPr>
        </p:nvSpPr>
        <p:spPr/>
        <p:txBody>
          <a:bodyPr>
            <a:normAutofit/>
          </a:bodyPr>
          <a:lstStyle/>
          <a:p>
            <a:r>
              <a:rPr lang="en-US" dirty="0" smtClean="0"/>
              <a:t>Increases audit threshold.</a:t>
            </a:r>
          </a:p>
          <a:p>
            <a:r>
              <a:rPr lang="en-US" dirty="0" smtClean="0"/>
              <a:t>Strengthens risk-based approach to determine Major Programs.</a:t>
            </a:r>
            <a:endParaRPr lang="en-US" dirty="0"/>
          </a:p>
          <a:p>
            <a:r>
              <a:rPr lang="en-US" dirty="0"/>
              <a:t>Provides for greater transparency </a:t>
            </a:r>
            <a:r>
              <a:rPr lang="en-US" dirty="0" smtClean="0"/>
              <a:t>of audit results.</a:t>
            </a:r>
            <a:endParaRPr lang="en-US" dirty="0"/>
          </a:p>
          <a:p>
            <a:r>
              <a:rPr lang="en-US" dirty="0" smtClean="0"/>
              <a:t>Strengthens agency use of the single audit process.</a:t>
            </a:r>
            <a:endParaRPr lang="en-US" dirty="0"/>
          </a:p>
          <a:p>
            <a:r>
              <a:rPr lang="en-US" dirty="0" smtClean="0"/>
              <a:t>Provides for public outreach to focus Compliance Supplement on requirements of highest risk.</a:t>
            </a:r>
            <a:endParaRPr lang="en-US" dirty="0"/>
          </a:p>
          <a:p>
            <a:endParaRPr lang="en-US" dirty="0"/>
          </a:p>
        </p:txBody>
      </p:sp>
    </p:spTree>
    <p:extLst>
      <p:ext uri="{BB962C8B-B14F-4D97-AF65-F5344CB8AC3E}">
        <p14:creationId xmlns:p14="http://schemas.microsoft.com/office/powerpoint/2010/main" val="18009661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Basic Structure of Single Audit Process Unchanged</a:t>
            </a:r>
            <a:endParaRPr lang="en-US" sz="2800" dirty="0"/>
          </a:p>
        </p:txBody>
      </p:sp>
      <p:sp>
        <p:nvSpPr>
          <p:cNvPr id="3" name="Slide Number Placeholder 2"/>
          <p:cNvSpPr>
            <a:spLocks noGrp="1"/>
          </p:cNvSpPr>
          <p:nvPr>
            <p:ph type="sldNum" sz="quarter" idx="12"/>
          </p:nvPr>
        </p:nvSpPr>
        <p:spPr/>
        <p:txBody>
          <a:bodyPr/>
          <a:lstStyle/>
          <a:p>
            <a:fld id="{D65136C6-32EF-4986-B035-254FDBC54756}" type="slidenum">
              <a:rPr lang="en-US" smtClean="0"/>
              <a:t>7</a:t>
            </a:fld>
            <a:endParaRPr lang="en-US" dirty="0"/>
          </a:p>
        </p:txBody>
      </p:sp>
      <p:sp>
        <p:nvSpPr>
          <p:cNvPr id="4" name="Content Placeholder 3"/>
          <p:cNvSpPr>
            <a:spLocks noGrp="1"/>
          </p:cNvSpPr>
          <p:nvPr>
            <p:ph sz="quarter" idx="1"/>
          </p:nvPr>
        </p:nvSpPr>
        <p:spPr>
          <a:xfrm>
            <a:off x="304800" y="1600200"/>
            <a:ext cx="8503920" cy="4572000"/>
          </a:xfrm>
        </p:spPr>
        <p:txBody>
          <a:bodyPr>
            <a:normAutofit fontScale="92500" lnSpcReduction="10000"/>
          </a:bodyPr>
          <a:lstStyle/>
          <a:p>
            <a:r>
              <a:rPr lang="en-US" dirty="0"/>
              <a:t>Audit </a:t>
            </a:r>
            <a:r>
              <a:rPr lang="en-US" dirty="0" smtClean="0"/>
              <a:t>threshold (200.501).</a:t>
            </a:r>
          </a:p>
          <a:p>
            <a:r>
              <a:rPr lang="en-US" dirty="0"/>
              <a:t>Subrecipient vs. Contractor (200.501(f) &amp; 200.330).</a:t>
            </a:r>
          </a:p>
          <a:p>
            <a:r>
              <a:rPr lang="en-US" dirty="0" smtClean="0"/>
              <a:t>Biennial (200.504) &amp; Program-specific (200.507) audits.</a:t>
            </a:r>
            <a:endParaRPr lang="en-US" dirty="0"/>
          </a:p>
          <a:p>
            <a:r>
              <a:rPr lang="en-US" dirty="0"/>
              <a:t>Non-Federal entity selects auditor (200.509).</a:t>
            </a:r>
          </a:p>
          <a:p>
            <a:r>
              <a:rPr lang="en-US" dirty="0"/>
              <a:t>Auditee prepares financial statements &amp; </a:t>
            </a:r>
            <a:r>
              <a:rPr lang="en-US" dirty="0" smtClean="0"/>
              <a:t>SEFA(200.510</a:t>
            </a:r>
            <a:r>
              <a:rPr lang="en-US" dirty="0"/>
              <a:t>).</a:t>
            </a:r>
          </a:p>
          <a:p>
            <a:r>
              <a:rPr lang="en-US" dirty="0"/>
              <a:t>Audit  follow-up </a:t>
            </a:r>
            <a:r>
              <a:rPr lang="en-US" dirty="0" smtClean="0"/>
              <a:t>&amp; corrective action(200.511 &amp; 200.521). </a:t>
            </a:r>
          </a:p>
          <a:p>
            <a:r>
              <a:rPr lang="en-US" dirty="0" smtClean="0"/>
              <a:t>9 </a:t>
            </a:r>
            <a:r>
              <a:rPr lang="en-US" dirty="0"/>
              <a:t>month due date (set in law</a:t>
            </a:r>
            <a:r>
              <a:rPr lang="en-US" dirty="0" smtClean="0"/>
              <a:t>) (200.512(a)).</a:t>
            </a:r>
            <a:endParaRPr lang="en-US" dirty="0"/>
          </a:p>
          <a:p>
            <a:r>
              <a:rPr lang="en-US" dirty="0"/>
              <a:t>Reporting  to Federal Audit Clearinghouse (200.512).</a:t>
            </a:r>
          </a:p>
          <a:p>
            <a:r>
              <a:rPr lang="en-US" dirty="0" smtClean="0"/>
              <a:t>Major programs determined based on risk (200.518).</a:t>
            </a:r>
            <a:endParaRPr lang="en-US" dirty="0"/>
          </a:p>
          <a:p>
            <a:r>
              <a:rPr lang="en-US" dirty="0" smtClean="0"/>
              <a:t>Compliance </a:t>
            </a:r>
            <a:r>
              <a:rPr lang="en-US" dirty="0"/>
              <a:t>Supplement overall format.</a:t>
            </a:r>
          </a:p>
          <a:p>
            <a:endParaRPr lang="en-US" dirty="0"/>
          </a:p>
        </p:txBody>
      </p:sp>
    </p:spTree>
    <p:extLst>
      <p:ext uri="{BB962C8B-B14F-4D97-AF65-F5344CB8AC3E}">
        <p14:creationId xmlns:p14="http://schemas.microsoft.com/office/powerpoint/2010/main" val="4206226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Audit Threshold (200.501)</a:t>
            </a:r>
            <a:endParaRPr lang="en-US" dirty="0"/>
          </a:p>
        </p:txBody>
      </p:sp>
      <p:sp>
        <p:nvSpPr>
          <p:cNvPr id="4" name="Content Placeholder 3"/>
          <p:cNvSpPr>
            <a:spLocks noGrp="1"/>
          </p:cNvSpPr>
          <p:nvPr>
            <p:ph sz="quarter" idx="1"/>
          </p:nvPr>
        </p:nvSpPr>
        <p:spPr/>
        <p:txBody>
          <a:bodyPr>
            <a:normAutofit fontScale="92500" lnSpcReduction="20000"/>
          </a:bodyPr>
          <a:lstStyle/>
          <a:p>
            <a:r>
              <a:rPr lang="en-US" dirty="0"/>
              <a:t>The COFAR considered that raising the threshold would allow Federal agencies to focus their audit resolution resources on the findings that put higher amounts of taxpayer dollars at risk, thus better mitigating overall risks of waste, fraud, and abuse across the government</a:t>
            </a:r>
            <a:r>
              <a:rPr lang="en-US" dirty="0" smtClean="0"/>
              <a:t>.</a:t>
            </a:r>
          </a:p>
          <a:p>
            <a:pPr marL="0" indent="0">
              <a:buNone/>
            </a:pPr>
            <a:endParaRPr lang="en-US" dirty="0" smtClean="0"/>
          </a:p>
          <a:p>
            <a:r>
              <a:rPr lang="en-US" dirty="0" smtClean="0"/>
              <a:t>Further</a:t>
            </a:r>
            <a:r>
              <a:rPr lang="en-US" dirty="0"/>
              <a:t>, the COFAR notes that provisions throughout the guidance, including pre-award review of risks, standards for financial and program management, subrecipient monitoring and management, and remedies for noncompliance provide a strengthened level of oversight for non-Federal entities that would fall below the new threshold.</a:t>
            </a:r>
            <a:endParaRPr lang="en-US" dirty="0">
              <a:effectLst/>
            </a:endParaRPr>
          </a:p>
        </p:txBody>
      </p:sp>
      <p:sp>
        <p:nvSpPr>
          <p:cNvPr id="5" name="Slide Number Placeholder 4"/>
          <p:cNvSpPr>
            <a:spLocks noGrp="1"/>
          </p:cNvSpPr>
          <p:nvPr>
            <p:ph type="sldNum" sz="quarter" idx="12"/>
          </p:nvPr>
        </p:nvSpPr>
        <p:spPr/>
        <p:txBody>
          <a:bodyPr/>
          <a:lstStyle/>
          <a:p>
            <a:fld id="{D65136C6-32EF-4986-B035-254FDBC54756}" type="slidenum">
              <a:rPr lang="en-US" smtClean="0"/>
              <a:t>8</a:t>
            </a:fld>
            <a:endParaRPr lang="en-US" dirty="0"/>
          </a:p>
        </p:txBody>
      </p:sp>
    </p:spTree>
    <p:extLst>
      <p:ext uri="{BB962C8B-B14F-4D97-AF65-F5344CB8AC3E}">
        <p14:creationId xmlns:p14="http://schemas.microsoft.com/office/powerpoint/2010/main" val="23765725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Audit Threshold</a:t>
            </a:r>
            <a:endParaRPr lang="en-US" dirty="0"/>
          </a:p>
        </p:txBody>
      </p:sp>
      <p:sp>
        <p:nvSpPr>
          <p:cNvPr id="3" name="Content Placeholder 2"/>
          <p:cNvSpPr>
            <a:spLocks noGrp="1"/>
          </p:cNvSpPr>
          <p:nvPr>
            <p:ph sz="quarter" idx="1"/>
          </p:nvPr>
        </p:nvSpPr>
        <p:spPr/>
        <p:txBody>
          <a:bodyPr>
            <a:normAutofit/>
          </a:bodyPr>
          <a:lstStyle/>
          <a:p>
            <a:r>
              <a:rPr lang="en-US" dirty="0" smtClean="0"/>
              <a:t>Increases audit threshold from $500,000 to $750,000.</a:t>
            </a:r>
          </a:p>
          <a:p>
            <a:endParaRPr lang="en-US" dirty="0" smtClean="0"/>
          </a:p>
          <a:p>
            <a:r>
              <a:rPr lang="en-US" dirty="0"/>
              <a:t>Maintains oversight over 99.7% of the dollars currently subject Single </a:t>
            </a:r>
            <a:r>
              <a:rPr lang="en-US" dirty="0" smtClean="0"/>
              <a:t>Audit and reduces audit burden for approximately 5,000 entities.</a:t>
            </a:r>
          </a:p>
          <a:p>
            <a:endParaRPr lang="en-US" dirty="0" smtClean="0"/>
          </a:p>
          <a:p>
            <a:r>
              <a:rPr lang="en-US" dirty="0" smtClean="0"/>
              <a:t>Increase of $250,000 is in line with previous threshold increase in 2003.</a:t>
            </a:r>
          </a:p>
          <a:p>
            <a:pPr marL="0" indent="0">
              <a:buNone/>
            </a:pPr>
            <a:endParaRPr lang="en-US" dirty="0" smtClean="0"/>
          </a:p>
          <a:p>
            <a:endParaRPr lang="en-US" dirty="0"/>
          </a:p>
        </p:txBody>
      </p:sp>
      <p:sp>
        <p:nvSpPr>
          <p:cNvPr id="5" name="Slide Number Placeholder 4"/>
          <p:cNvSpPr>
            <a:spLocks noGrp="1"/>
          </p:cNvSpPr>
          <p:nvPr>
            <p:ph type="sldNum" sz="quarter" idx="12"/>
          </p:nvPr>
        </p:nvSpPr>
        <p:spPr/>
        <p:txBody>
          <a:bodyPr/>
          <a:lstStyle/>
          <a:p>
            <a:fld id="{D65136C6-32EF-4986-B035-254FDBC54756}" type="slidenum">
              <a:rPr lang="en-US" smtClean="0"/>
              <a:t>9</a:t>
            </a:fld>
            <a:endParaRPr lang="en-US" dirty="0"/>
          </a:p>
        </p:txBody>
      </p:sp>
    </p:spTree>
    <p:extLst>
      <p:ext uri="{BB962C8B-B14F-4D97-AF65-F5344CB8AC3E}">
        <p14:creationId xmlns:p14="http://schemas.microsoft.com/office/powerpoint/2010/main" val="24103293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5210</TotalTime>
  <Words>2512</Words>
  <Application>Microsoft Office PowerPoint</Application>
  <PresentationFormat>On-screen Show (4:3)</PresentationFormat>
  <Paragraphs>290</Paragraphs>
  <Slides>34</Slides>
  <Notes>13</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Civic</vt:lpstr>
      <vt:lpstr>Council on Financial Assistance Reform’s Uniform Guidance Training </vt:lpstr>
      <vt:lpstr>Audit Requirements</vt:lpstr>
      <vt:lpstr>Audit Requirements</vt:lpstr>
      <vt:lpstr>Audit Requirements</vt:lpstr>
      <vt:lpstr>Targeting Audit Requirements on Risk of  Waste, Fraud, and Abuse</vt:lpstr>
      <vt:lpstr>Revisions Focus Audit On Risk</vt:lpstr>
      <vt:lpstr>Basic Structure of Single Audit Process Unchanged</vt:lpstr>
      <vt:lpstr>Audit Threshold (200.501)</vt:lpstr>
      <vt:lpstr>Audit Threshold</vt:lpstr>
      <vt:lpstr>Major Program Determination</vt:lpstr>
      <vt:lpstr>Type A/B Threshold – Step 1</vt:lpstr>
      <vt:lpstr>Type A/B Threshold – Table (200.518(b)(1))</vt:lpstr>
      <vt:lpstr>High-Risk Type A Program (200.518(c)) (Step 2)</vt:lpstr>
      <vt:lpstr>High-Risk Type B Program (200.518(d)) (Step 3)</vt:lpstr>
      <vt:lpstr>Percentage of Coverage Rule (200.518(f)) (Step 4)</vt:lpstr>
      <vt:lpstr>Low-Risk Auditee</vt:lpstr>
      <vt:lpstr>Low-Risk Auditee (200.520)</vt:lpstr>
      <vt:lpstr>Single Audit Report Submission</vt:lpstr>
      <vt:lpstr>Single Audit Report Submission (Cont’d)</vt:lpstr>
      <vt:lpstr>Single Audit Reports on the Web - PPII</vt:lpstr>
      <vt:lpstr> Exception for Indian Tribes (200.512(b)(2))</vt:lpstr>
      <vt:lpstr>FAC Repository of Record for Reporting Packages (200.36 &amp; 200.512(b))</vt:lpstr>
      <vt:lpstr>Single Audit Accountable Official</vt:lpstr>
      <vt:lpstr>Single Audit Accountable Official (200.513(c)(5))</vt:lpstr>
      <vt:lpstr>Agency Key Management Single Audit Liaison (200.513(c)(6))</vt:lpstr>
      <vt:lpstr>Cooperative Audit Resolution</vt:lpstr>
      <vt:lpstr>Cooperative Audit Resolution (200.25)</vt:lpstr>
      <vt:lpstr>Appendix XI - Compliance Supplement</vt:lpstr>
      <vt:lpstr>Compliance Supplement</vt:lpstr>
      <vt:lpstr>Audit Findings (200.516)</vt:lpstr>
      <vt:lpstr>Additional Audit Requirements</vt:lpstr>
      <vt:lpstr>Additional Audit Requirements –Future Changes</vt:lpstr>
      <vt:lpstr>Effective Date for Audit Requirements (200.110(b))</vt:lpstr>
      <vt:lpstr>Audit Requirements</vt:lpstr>
    </vt:vector>
  </TitlesOfParts>
  <Company>OMB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Council on Financial Assistance Reform’s  New Uniform Guidance Training</dc:title>
  <dc:creator>Winston, Melanie</dc:creator>
  <cp:lastModifiedBy>Lauren N. Wan</cp:lastModifiedBy>
  <cp:revision>214</cp:revision>
  <cp:lastPrinted>2014-01-11T17:33:56Z</cp:lastPrinted>
  <dcterms:created xsi:type="dcterms:W3CDTF">2014-01-06T16:59:18Z</dcterms:created>
  <dcterms:modified xsi:type="dcterms:W3CDTF">2014-12-12T18:36:50Z</dcterms:modified>
</cp:coreProperties>
</file>