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67" r:id="rId4"/>
    <p:sldId id="270" r:id="rId5"/>
    <p:sldId id="271" r:id="rId6"/>
    <p:sldId id="272" r:id="rId7"/>
    <p:sldId id="262" r:id="rId8"/>
    <p:sldId id="263" r:id="rId9"/>
    <p:sldId id="264" r:id="rId10"/>
    <p:sldId id="269" r:id="rId11"/>
    <p:sldId id="265" r:id="rId12"/>
    <p:sldId id="268" r:id="rId13"/>
    <p:sldId id="266"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4660"/>
  </p:normalViewPr>
  <p:slideViewPr>
    <p:cSldViewPr snapToGrid="0">
      <p:cViewPr varScale="1">
        <p:scale>
          <a:sx n="106" d="100"/>
          <a:sy n="106" d="100"/>
        </p:scale>
        <p:origin x="33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B468F-AED5-48E2-84ED-50A6B3C3B1BA}"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E814B-0A4C-41F2-80EF-29B68E6640DE}" type="slidenum">
              <a:rPr lang="en-US" smtClean="0"/>
              <a:t>‹#›</a:t>
            </a:fld>
            <a:endParaRPr lang="en-US"/>
          </a:p>
        </p:txBody>
      </p:sp>
    </p:spTree>
    <p:extLst>
      <p:ext uri="{BB962C8B-B14F-4D97-AF65-F5344CB8AC3E}">
        <p14:creationId xmlns:p14="http://schemas.microsoft.com/office/powerpoint/2010/main" val="7627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l">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l">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2F043CF3-3BC8-D842-8D98-541090CC28FB}"/>
              </a:ext>
            </a:extLst>
          </p:cNvPr>
          <p:cNvPicPr>
            <a:picLocks noChangeAspect="1"/>
          </p:cNvPicPr>
          <p:nvPr/>
        </p:nvPicPr>
        <p:blipFill rotWithShape="1">
          <a:blip r:embed="rId2"/>
          <a:srcRect l="33406" t="29567" r="35591"/>
          <a:stretch/>
        </p:blipFill>
        <p:spPr>
          <a:xfrm>
            <a:off x="8343899" y="-773793"/>
            <a:ext cx="4125894" cy="546009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940" y="-62281"/>
            <a:ext cx="4202482" cy="4202482"/>
          </a:xfrm>
          <a:prstGeom prst="rect">
            <a:avLst/>
          </a:prstGeom>
        </p:spPr>
      </p:pic>
    </p:spTree>
    <p:extLst>
      <p:ext uri="{BB962C8B-B14F-4D97-AF65-F5344CB8AC3E}">
        <p14:creationId xmlns:p14="http://schemas.microsoft.com/office/powerpoint/2010/main" val="274394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2827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6128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776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6628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18963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STD">
    <p:spTree>
      <p:nvGrpSpPr>
        <p:cNvPr id="1" name=""/>
        <p:cNvGrpSpPr/>
        <p:nvPr/>
      </p:nvGrpSpPr>
      <p:grpSpPr>
        <a:xfrm>
          <a:off x="0" y="0"/>
          <a:ext cx="0" cy="0"/>
          <a:chOff x="0" y="0"/>
          <a:chExt cx="0" cy="0"/>
        </a:xfrm>
      </p:grpSpPr>
      <p:sp>
        <p:nvSpPr>
          <p:cNvPr id="10" name="Title 9"/>
          <p:cNvSpPr>
            <a:spLocks noGrp="1"/>
          </p:cNvSpPr>
          <p:nvPr>
            <p:ph type="title"/>
          </p:nvPr>
        </p:nvSpPr>
        <p:spPr>
          <a:xfrm>
            <a:off x="502165" y="241370"/>
            <a:ext cx="10972800" cy="1143001"/>
          </a:xfrm>
        </p:spPr>
        <p:txBody>
          <a:bodyPr/>
          <a:lstStyle/>
          <a:p>
            <a:r>
              <a:rPr lang="en-US"/>
              <a:t>Click to edit Master title style</a:t>
            </a:r>
            <a:endParaRPr lang="en-US" dirty="0"/>
          </a:p>
        </p:txBody>
      </p:sp>
      <p:sp>
        <p:nvSpPr>
          <p:cNvPr id="15" name="Content Placeholder 14"/>
          <p:cNvSpPr>
            <a:spLocks noGrp="1"/>
          </p:cNvSpPr>
          <p:nvPr>
            <p:ph sz="quarter" idx="13"/>
          </p:nvPr>
        </p:nvSpPr>
        <p:spPr>
          <a:xfrm>
            <a:off x="517095" y="1410590"/>
            <a:ext cx="10957871" cy="3883268"/>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06277" y="6278880"/>
            <a:ext cx="1941331" cy="365125"/>
          </a:xfrm>
        </p:spPr>
        <p:txBody>
          <a:bodyPr/>
          <a:lstStyle>
            <a:lvl1pPr>
              <a:defRPr>
                <a:solidFill>
                  <a:schemeClr val="accent1">
                    <a:lumMod val="60000"/>
                    <a:lumOff val="40000"/>
                  </a:schemeClr>
                </a:solidFill>
              </a:defRPr>
            </a:lvl1pPr>
          </a:lstStyle>
          <a:p>
            <a:fld id="{405C577B-AFC1-7243-A3CC-E4F352FC1A84}" type="datetime1">
              <a:rPr lang="en-US" smtClean="0"/>
              <a:t>10/27/2022</a:t>
            </a:fld>
            <a:endParaRPr lang="en-US" dirty="0"/>
          </a:p>
        </p:txBody>
      </p:sp>
      <p:sp>
        <p:nvSpPr>
          <p:cNvPr id="5" name="Footer Placeholder 4"/>
          <p:cNvSpPr>
            <a:spLocks noGrp="1"/>
          </p:cNvSpPr>
          <p:nvPr>
            <p:ph type="ftr" sz="quarter" idx="11"/>
          </p:nvPr>
        </p:nvSpPr>
        <p:spPr>
          <a:xfrm>
            <a:off x="3257177" y="6278880"/>
            <a:ext cx="5777255" cy="365125"/>
          </a:xfrm>
        </p:spPr>
        <p:txBody>
          <a:bodyPr/>
          <a:lstStyle>
            <a:lvl1pPr>
              <a:defRPr>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12"/>
          </p:nvPr>
        </p:nvSpPr>
        <p:spPr>
          <a:xfrm>
            <a:off x="599640" y="6278880"/>
            <a:ext cx="512957" cy="365125"/>
          </a:xfrm>
        </p:spPr>
        <p:txBody>
          <a:bodyPr/>
          <a:lstStyle>
            <a:lvl1pPr>
              <a:defRPr>
                <a:solidFill>
                  <a:schemeClr val="accent1">
                    <a:lumMod val="60000"/>
                    <a:lumOff val="40000"/>
                  </a:schemeClr>
                </a:solidFill>
              </a:defRPr>
            </a:lvl1pPr>
          </a:lstStyle>
          <a:p>
            <a:fld id="{2DCCEF44-1029-4C4E-ADAF-93FDE3ADB248}" type="slidenum">
              <a:rPr lang="en-US" smtClean="0"/>
              <a:pPr/>
              <a:t>‹#›</a:t>
            </a:fld>
            <a:endParaRPr lang="en-US" dirty="0"/>
          </a:p>
        </p:txBody>
      </p:sp>
    </p:spTree>
    <p:extLst>
      <p:ext uri="{BB962C8B-B14F-4D97-AF65-F5344CB8AC3E}">
        <p14:creationId xmlns:p14="http://schemas.microsoft.com/office/powerpoint/2010/main" val="150932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855"/>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a:solidFill>
                  <a:schemeClr val="accent5">
                    <a:lumMod val="10000"/>
                  </a:schemeClr>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a:solidFill>
                  <a:schemeClr val="accent1">
                    <a:lumMod val="75000"/>
                    <a:lumOff val="25000"/>
                  </a:schemeClr>
                </a:solidFill>
                <a:latin typeface="Calibri" panose="020F0502020204030204" pitchFamily="34" charset="0"/>
                <a:cs typeface="Calibri" panose="020F0502020204030204" pitchFamily="34" charset="0"/>
              </a:defRPr>
            </a:lvl2pPr>
            <a:lvl3pPr marL="1143000" indent="-228600">
              <a:buFont typeface="Courier New" panose="02070309020205020404" pitchFamily="49" charset="0"/>
              <a:buChar char="o"/>
              <a:defRPr>
                <a:solidFill>
                  <a:schemeClr val="accent6">
                    <a:lumMod val="50000"/>
                  </a:schemeClr>
                </a:solidFill>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v"/>
              <a:defRPr>
                <a:latin typeface="Calibri" panose="020F0502020204030204" pitchFamily="34" charset="0"/>
                <a:cs typeface="Calibri" panose="020F0502020204030204" pitchFamily="34" charset="0"/>
              </a:defRPr>
            </a:lvl4pPr>
            <a:lvl5pPr>
              <a:defRPr>
                <a:solidFill>
                  <a:schemeClr val="accent6">
                    <a:lumMod val="50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2F043CF3-3BC8-D842-8D98-541090CC28FB}"/>
              </a:ext>
            </a:extLst>
          </p:cNvPr>
          <p:cNvPicPr>
            <a:picLocks noChangeAspect="1"/>
          </p:cNvPicPr>
          <p:nvPr/>
        </p:nvPicPr>
        <p:blipFill rotWithShape="1">
          <a:blip r:embed="rId2"/>
          <a:srcRect l="33406" t="29567" r="35591"/>
          <a:stretch/>
        </p:blipFill>
        <p:spPr>
          <a:xfrm>
            <a:off x="8343899" y="-773793"/>
            <a:ext cx="4125894" cy="54600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940" y="-62281"/>
            <a:ext cx="4202482" cy="4202482"/>
          </a:xfrm>
          <a:prstGeom prst="rect">
            <a:avLst/>
          </a:prstGeom>
        </p:spPr>
      </p:pic>
    </p:spTree>
    <p:extLst>
      <p:ext uri="{BB962C8B-B14F-4D97-AF65-F5344CB8AC3E}">
        <p14:creationId xmlns:p14="http://schemas.microsoft.com/office/powerpoint/2010/main" val="188187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308981"/>
            <a:ext cx="8596668" cy="1005719"/>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36670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3860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1330779"/>
            <a:ext cx="4184035" cy="4710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1330779"/>
            <a:ext cx="4184034" cy="4710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369318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69960" y="133046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016579"/>
            <a:ext cx="4185623" cy="402478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2137" y="133046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82138" y="2016579"/>
            <a:ext cx="4391864" cy="402478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39683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351064"/>
            <a:ext cx="8596668" cy="759279"/>
          </a:xfrm>
        </p:spPr>
        <p:txBody>
          <a:bodyPr/>
          <a:lstStyle/>
          <a:p>
            <a:r>
              <a:rPr lang="en-US"/>
              <a:t>Click to edit Master title style</a:t>
            </a:r>
            <a:endParaRPr lang="en-US" dirty="0"/>
          </a:p>
        </p:txBody>
      </p:sp>
    </p:spTree>
    <p:extLst>
      <p:ext uri="{BB962C8B-B14F-4D97-AF65-F5344CB8AC3E}">
        <p14:creationId xmlns:p14="http://schemas.microsoft.com/office/powerpoint/2010/main" val="40829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418673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50071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9071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9960" y="257949"/>
            <a:ext cx="8596668" cy="8182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69960" y="1371601"/>
            <a:ext cx="8089734" cy="466976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93238171-6096-CA47-861F-A63D9B14C563}"/>
              </a:ext>
            </a:extLst>
          </p:cNvPr>
          <p:cNvSpPr txBox="1"/>
          <p:nvPr/>
        </p:nvSpPr>
        <p:spPr>
          <a:xfrm>
            <a:off x="201881" y="6361942"/>
            <a:ext cx="712519" cy="253916"/>
          </a:xfrm>
          <a:prstGeom prst="rect">
            <a:avLst/>
          </a:prstGeom>
          <a:noFill/>
        </p:spPr>
        <p:txBody>
          <a:bodyPr wrap="square" rtlCol="0">
            <a:spAutoFit/>
          </a:bodyPr>
          <a:lstStyle/>
          <a:p>
            <a:fld id="{84E5BD4D-8055-1D40-AB92-2B3EDA8C446D}" type="slidenum">
              <a:rPr lang="en-US" sz="1050" smtClean="0">
                <a:latin typeface="Calibri" panose="020F0502020204030204" pitchFamily="34" charset="0"/>
                <a:cs typeface="Calibri" panose="020F0502020204030204" pitchFamily="34" charset="0"/>
              </a:rPr>
              <a:t>‹#›</a:t>
            </a:fld>
            <a:endParaRPr lang="en-US" sz="105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181D58-BC71-3E45-A31A-1C3B29F75978}"/>
              </a:ext>
            </a:extLst>
          </p:cNvPr>
          <p:cNvPicPr>
            <a:picLocks noChangeAspect="1"/>
          </p:cNvPicPr>
          <p:nvPr/>
        </p:nvPicPr>
        <p:blipFill>
          <a:blip r:embed="rId17"/>
          <a:stretch>
            <a:fillRect/>
          </a:stretch>
        </p:blipFill>
        <p:spPr>
          <a:xfrm>
            <a:off x="8938683" y="6250074"/>
            <a:ext cx="2813050" cy="365784"/>
          </a:xfrm>
          <a:prstGeom prst="rect">
            <a:avLst/>
          </a:prstGeom>
        </p:spPr>
      </p:pic>
      <p:pic>
        <p:nvPicPr>
          <p:cNvPr id="8" name="Picture 7">
            <a:extLst>
              <a:ext uri="{FF2B5EF4-FFF2-40B4-BE49-F238E27FC236}">
                <a16:creationId xmlns:a16="http://schemas.microsoft.com/office/drawing/2014/main" id="{2F043CF3-3BC8-D842-8D98-541090CC28FB}"/>
              </a:ext>
            </a:extLst>
          </p:cNvPr>
          <p:cNvPicPr>
            <a:picLocks noChangeAspect="1"/>
          </p:cNvPicPr>
          <p:nvPr/>
        </p:nvPicPr>
        <p:blipFill rotWithShape="1">
          <a:blip r:embed="rId18"/>
          <a:srcRect l="33406" t="29567" r="35591"/>
          <a:stretch/>
        </p:blipFill>
        <p:spPr>
          <a:xfrm>
            <a:off x="8343899" y="-773793"/>
            <a:ext cx="4125894" cy="5460095"/>
          </a:xfrm>
          <a:prstGeom prst="rect">
            <a:avLst/>
          </a:prstGeom>
        </p:spPr>
      </p:pic>
      <p:sp>
        <p:nvSpPr>
          <p:cNvPr id="9" name="TextBox 8">
            <a:extLst>
              <a:ext uri="{FF2B5EF4-FFF2-40B4-BE49-F238E27FC236}">
                <a16:creationId xmlns:a16="http://schemas.microsoft.com/office/drawing/2014/main" id="{93238171-6096-CA47-861F-A63D9B14C563}"/>
              </a:ext>
            </a:extLst>
          </p:cNvPr>
          <p:cNvSpPr txBox="1"/>
          <p:nvPr/>
        </p:nvSpPr>
        <p:spPr>
          <a:xfrm>
            <a:off x="201881" y="6361942"/>
            <a:ext cx="712519" cy="253916"/>
          </a:xfrm>
          <a:prstGeom prst="rect">
            <a:avLst/>
          </a:prstGeom>
          <a:noFill/>
        </p:spPr>
        <p:txBody>
          <a:bodyPr wrap="square" rtlCol="0">
            <a:spAutoFit/>
          </a:bodyPr>
          <a:lstStyle/>
          <a:p>
            <a:fld id="{84E5BD4D-8055-1D40-AB92-2B3EDA8C446D}" type="slidenum">
              <a:rPr lang="en-US" sz="1050" smtClean="0">
                <a:latin typeface="Calibri" panose="020F0502020204030204" pitchFamily="34" charset="0"/>
                <a:cs typeface="Calibri" panose="020F0502020204030204" pitchFamily="34" charset="0"/>
              </a:rPr>
              <a:t>‹#›</a:t>
            </a:fld>
            <a:endParaRPr lang="en-US" sz="105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6181D58-BC71-3E45-A31A-1C3B29F75978}"/>
              </a:ext>
            </a:extLst>
          </p:cNvPr>
          <p:cNvPicPr>
            <a:picLocks noChangeAspect="1"/>
          </p:cNvPicPr>
          <p:nvPr/>
        </p:nvPicPr>
        <p:blipFill>
          <a:blip r:embed="rId17"/>
          <a:stretch>
            <a:fillRect/>
          </a:stretch>
        </p:blipFill>
        <p:spPr>
          <a:xfrm>
            <a:off x="8938683" y="6250074"/>
            <a:ext cx="2813050" cy="365784"/>
          </a:xfrm>
          <a:prstGeom prst="rect">
            <a:avLst/>
          </a:prstGeom>
        </p:spPr>
      </p:pic>
      <p:pic>
        <p:nvPicPr>
          <p:cNvPr id="11" name="Picture 1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42940" y="-62281"/>
            <a:ext cx="4202482" cy="4202482"/>
          </a:xfrm>
          <a:prstGeom prst="rect">
            <a:avLst/>
          </a:prstGeom>
        </p:spPr>
      </p:pic>
    </p:spTree>
    <p:extLst>
      <p:ext uri="{BB962C8B-B14F-4D97-AF65-F5344CB8AC3E}">
        <p14:creationId xmlns:p14="http://schemas.microsoft.com/office/powerpoint/2010/main" val="1564283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457200" rtl="0" eaLnBrk="1" latinLnBrk="0" hangingPunct="1">
        <a:spcBef>
          <a:spcPct val="0"/>
        </a:spcBef>
        <a:buNone/>
        <a:defRPr sz="3600"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Ø"/>
        <a:defRPr sz="2800" kern="1200">
          <a:solidFill>
            <a:srgbClr val="000000"/>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Arial" panose="020B0604020202020204" pitchFamily="34" charset="0"/>
        <a:buChar char="•"/>
        <a:defRPr sz="2400" kern="1200">
          <a:solidFill>
            <a:schemeClr val="accent2">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2000" kern="1200">
          <a:solidFill>
            <a:srgbClr val="000000"/>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800" kern="1200">
          <a:solidFill>
            <a:schemeClr val="accent2">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rgbClr val="000000"/>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financeandbusiness.ucdavis.edu/systems/effort-reporting/help-for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Effort Report Certification 2021-22</a:t>
            </a:r>
          </a:p>
        </p:txBody>
      </p:sp>
      <p:sp>
        <p:nvSpPr>
          <p:cNvPr id="3" name="Text Placeholder 2"/>
          <p:cNvSpPr>
            <a:spLocks noGrp="1"/>
          </p:cNvSpPr>
          <p:nvPr>
            <p:ph type="body" idx="1"/>
          </p:nvPr>
        </p:nvSpPr>
        <p:spPr>
          <a:xfrm>
            <a:off x="677335" y="3667048"/>
            <a:ext cx="8596668" cy="1803586"/>
          </a:xfrm>
        </p:spPr>
        <p:txBody>
          <a:bodyPr>
            <a:normAutofit/>
          </a:bodyPr>
          <a:lstStyle/>
          <a:p>
            <a:r>
              <a:rPr lang="en-US" dirty="0">
                <a:solidFill>
                  <a:schemeClr val="accent1"/>
                </a:solidFill>
              </a:rPr>
              <a:t>Presented by Contracts and Grants Accounting</a:t>
            </a:r>
          </a:p>
          <a:p>
            <a:pPr marL="342900" indent="-342900">
              <a:buFont typeface="Arial" panose="020B0604020202020204" pitchFamily="34" charset="0"/>
              <a:buChar char="•"/>
            </a:pPr>
            <a:r>
              <a:rPr lang="en-US" dirty="0">
                <a:solidFill>
                  <a:schemeClr val="accent1"/>
                </a:solidFill>
              </a:rPr>
              <a:t>Amy Bernauer</a:t>
            </a:r>
          </a:p>
        </p:txBody>
      </p:sp>
    </p:spTree>
    <p:extLst>
      <p:ext uri="{BB962C8B-B14F-4D97-AF65-F5344CB8AC3E}">
        <p14:creationId xmlns:p14="http://schemas.microsoft.com/office/powerpoint/2010/main" val="1249658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Review flag/Comments</a:t>
            </a:r>
          </a:p>
        </p:txBody>
      </p:sp>
      <p:sp>
        <p:nvSpPr>
          <p:cNvPr id="4" name="TextBox 3"/>
          <p:cNvSpPr txBox="1"/>
          <p:nvPr/>
        </p:nvSpPr>
        <p:spPr>
          <a:xfrm>
            <a:off x="7179396" y="1339911"/>
            <a:ext cx="3476531" cy="2308324"/>
          </a:xfrm>
          <a:prstGeom prst="rect">
            <a:avLst/>
          </a:prstGeom>
          <a:noFill/>
        </p:spPr>
        <p:txBody>
          <a:bodyPr wrap="square" rtlCol="0">
            <a:spAutoFit/>
          </a:bodyPr>
          <a:lstStyle/>
          <a:p>
            <a:r>
              <a:rPr lang="en-US" dirty="0"/>
              <a:t>Coordinators can also enter comments on the Comments tab to explain why the report is not ready for certification.</a:t>
            </a:r>
          </a:p>
          <a:p>
            <a:endParaRPr lang="en-US" dirty="0"/>
          </a:p>
          <a:p>
            <a:r>
              <a:rPr lang="en-US" dirty="0"/>
              <a:t>Be aware:</a:t>
            </a:r>
          </a:p>
          <a:p>
            <a:r>
              <a:rPr lang="en-US" dirty="0"/>
              <a:t>Comments are visible to auditors.</a:t>
            </a:r>
          </a:p>
        </p:txBody>
      </p:sp>
      <p:pic>
        <p:nvPicPr>
          <p:cNvPr id="5" name="Picture 4"/>
          <p:cNvPicPr>
            <a:picLocks noChangeAspect="1"/>
          </p:cNvPicPr>
          <p:nvPr/>
        </p:nvPicPr>
        <p:blipFill>
          <a:blip r:embed="rId2"/>
          <a:stretch>
            <a:fillRect/>
          </a:stretch>
        </p:blipFill>
        <p:spPr>
          <a:xfrm>
            <a:off x="657307" y="1010189"/>
            <a:ext cx="6313860" cy="5182375"/>
          </a:xfrm>
          <a:prstGeom prst="rect">
            <a:avLst/>
          </a:prstGeom>
        </p:spPr>
      </p:pic>
      <p:sp>
        <p:nvSpPr>
          <p:cNvPr id="9" name="Rectangle 8"/>
          <p:cNvSpPr/>
          <p:nvPr/>
        </p:nvSpPr>
        <p:spPr>
          <a:xfrm>
            <a:off x="677334" y="4807390"/>
            <a:ext cx="6293833" cy="1059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66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use Preliminary Review feature</a:t>
            </a:r>
          </a:p>
        </p:txBody>
      </p:sp>
      <p:sp>
        <p:nvSpPr>
          <p:cNvPr id="3" name="Content Placeholder 2"/>
          <p:cNvSpPr>
            <a:spLocks noGrp="1"/>
          </p:cNvSpPr>
          <p:nvPr>
            <p:ph idx="1"/>
          </p:nvPr>
        </p:nvSpPr>
        <p:spPr/>
        <p:txBody>
          <a:bodyPr>
            <a:normAutofit/>
          </a:bodyPr>
          <a:lstStyle/>
          <a:p>
            <a:r>
              <a:rPr lang="en-US" dirty="0"/>
              <a:t>CGA will flag reports that have known, unresolved UCPath issues and will leave an explanation in the Comment Log</a:t>
            </a:r>
          </a:p>
          <a:p>
            <a:r>
              <a:rPr lang="en-US" dirty="0"/>
              <a:t>ERS Coordinators can flag or un-flag any reports that they question, or the PI questions (such as “needs payroll corrections”) and may enter comments</a:t>
            </a:r>
          </a:p>
          <a:p>
            <a:r>
              <a:rPr lang="en-US" dirty="0"/>
              <a:t>PIs can flag a report if they think there’s a payroll problem</a:t>
            </a:r>
          </a:p>
        </p:txBody>
      </p:sp>
    </p:spTree>
    <p:extLst>
      <p:ext uri="{BB962C8B-B14F-4D97-AF65-F5344CB8AC3E}">
        <p14:creationId xmlns:p14="http://schemas.microsoft.com/office/powerpoint/2010/main" val="235733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Help Resources</a:t>
            </a:r>
          </a:p>
        </p:txBody>
      </p:sp>
      <p:sp>
        <p:nvSpPr>
          <p:cNvPr id="3" name="Content Placeholder 2"/>
          <p:cNvSpPr>
            <a:spLocks noGrp="1"/>
          </p:cNvSpPr>
          <p:nvPr>
            <p:ph idx="1"/>
          </p:nvPr>
        </p:nvSpPr>
        <p:spPr/>
        <p:txBody>
          <a:bodyPr>
            <a:normAutofit/>
          </a:bodyPr>
          <a:lstStyle/>
          <a:p>
            <a:r>
              <a:rPr lang="en-US" dirty="0"/>
              <a:t>Jeanene Hayes, Compliance Analyst</a:t>
            </a:r>
          </a:p>
          <a:p>
            <a:r>
              <a:rPr lang="en-US" dirty="0"/>
              <a:t>New e-mail address: CGA-compliance@ucdavis.edu</a:t>
            </a:r>
          </a:p>
          <a:p>
            <a:r>
              <a:rPr lang="en-US" dirty="0"/>
              <a:t>ServiceNow ticketing allows us to better track problems, records history of current issue to allow other team members to assist during high volume or coverage for out-of-office.</a:t>
            </a:r>
          </a:p>
          <a:p>
            <a:r>
              <a:rPr lang="en-US" dirty="0"/>
              <a:t>Help request form on ERS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https://financeandbusiness.ucdavis.edu/systems/effort-reporting/help-form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373561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40420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ERS Certification 2021-22</a:t>
            </a:r>
          </a:p>
        </p:txBody>
      </p:sp>
      <p:sp>
        <p:nvSpPr>
          <p:cNvPr id="5" name="Content Placeholder 4"/>
          <p:cNvSpPr>
            <a:spLocks noGrp="1"/>
          </p:cNvSpPr>
          <p:nvPr>
            <p:ph idx="1"/>
          </p:nvPr>
        </p:nvSpPr>
        <p:spPr/>
        <p:txBody>
          <a:bodyPr/>
          <a:lstStyle/>
          <a:p>
            <a:r>
              <a:rPr lang="en-US" dirty="0"/>
              <a:t>Calendar &amp; Preparatory Tasks</a:t>
            </a:r>
          </a:p>
          <a:p>
            <a:r>
              <a:rPr lang="en-US" dirty="0"/>
              <a:t>Communication</a:t>
            </a:r>
          </a:p>
          <a:p>
            <a:r>
              <a:rPr lang="en-US" dirty="0"/>
              <a:t>No system upgrades this year – review of new features from last year</a:t>
            </a:r>
          </a:p>
          <a:p>
            <a:r>
              <a:rPr lang="en-US" dirty="0"/>
              <a:t>Help with ERS questions</a:t>
            </a:r>
          </a:p>
          <a:p>
            <a:endParaRPr lang="en-US" dirty="0"/>
          </a:p>
          <a:p>
            <a:endParaRPr lang="en-US" dirty="0"/>
          </a:p>
          <a:p>
            <a:endParaRPr lang="en-US" dirty="0"/>
          </a:p>
        </p:txBody>
      </p:sp>
    </p:spTree>
    <p:extLst>
      <p:ext uri="{BB962C8B-B14F-4D97-AF65-F5344CB8AC3E}">
        <p14:creationId xmlns:p14="http://schemas.microsoft.com/office/powerpoint/2010/main" val="307342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Calendar</a:t>
            </a:r>
          </a:p>
        </p:txBody>
      </p:sp>
      <p:sp>
        <p:nvSpPr>
          <p:cNvPr id="3" name="Content Placeholder 2"/>
          <p:cNvSpPr>
            <a:spLocks noGrp="1"/>
          </p:cNvSpPr>
          <p:nvPr>
            <p:ph idx="1"/>
          </p:nvPr>
        </p:nvSpPr>
        <p:spPr/>
        <p:txBody>
          <a:bodyPr/>
          <a:lstStyle/>
          <a:p>
            <a:r>
              <a:rPr lang="en-US" dirty="0"/>
              <a:t>Certification cycle starts in November</a:t>
            </a:r>
          </a:p>
          <a:p>
            <a:r>
              <a:rPr lang="en-US" dirty="0"/>
              <a:t>Our target start date of November 15 will be delayed due to the ledger close date.</a:t>
            </a:r>
          </a:p>
          <a:p>
            <a:r>
              <a:rPr lang="en-US" dirty="0"/>
              <a:t>The website calendar has been updated for 2021-22, but once finalized we will send an e-mail to coordinators.</a:t>
            </a:r>
          </a:p>
          <a:p>
            <a:r>
              <a:rPr lang="en-US" dirty="0"/>
              <a:t>Certification deadline per policy is January 28</a:t>
            </a:r>
            <a:r>
              <a:rPr lang="en-US" baseline="30000" dirty="0"/>
              <a:t>th</a:t>
            </a:r>
            <a:r>
              <a:rPr lang="en-US" dirty="0"/>
              <a:t> (120 days after the end of the period, Sept 30)</a:t>
            </a:r>
          </a:p>
        </p:txBody>
      </p:sp>
    </p:spTree>
    <p:extLst>
      <p:ext uri="{BB962C8B-B14F-4D97-AF65-F5344CB8AC3E}">
        <p14:creationId xmlns:p14="http://schemas.microsoft.com/office/powerpoint/2010/main" val="32486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Preparatory Tasks</a:t>
            </a:r>
          </a:p>
        </p:txBody>
      </p:sp>
      <p:sp>
        <p:nvSpPr>
          <p:cNvPr id="3" name="Content Placeholder 2"/>
          <p:cNvSpPr>
            <a:spLocks noGrp="1"/>
          </p:cNvSpPr>
          <p:nvPr>
            <p:ph idx="1"/>
          </p:nvPr>
        </p:nvSpPr>
        <p:spPr/>
        <p:txBody>
          <a:bodyPr/>
          <a:lstStyle/>
          <a:p>
            <a:r>
              <a:rPr lang="en-US" dirty="0"/>
              <a:t>Review training resources on the ERS website and in the UC Learning Center </a:t>
            </a:r>
          </a:p>
          <a:p>
            <a:r>
              <a:rPr lang="en-US" dirty="0"/>
              <a:t>Permissions</a:t>
            </a:r>
          </a:p>
          <a:p>
            <a:pPr lvl="1"/>
            <a:r>
              <a:rPr lang="en-US" dirty="0"/>
              <a:t>Get permissions requests in early for new staff or changes in responsibilities (submit form)</a:t>
            </a:r>
          </a:p>
          <a:p>
            <a:pPr lvl="1"/>
            <a:r>
              <a:rPr lang="en-US" dirty="0"/>
              <a:t>Update/inactivate permissions for staff who are no longer with your unit (e-mail is OK)</a:t>
            </a:r>
          </a:p>
          <a:p>
            <a:pPr lvl="1"/>
            <a:r>
              <a:rPr lang="en-US" dirty="0"/>
              <a:t>Consider who needs to certify for PIs who have retired or otherwise left the university and submit certification permissions requests</a:t>
            </a:r>
          </a:p>
        </p:txBody>
      </p:sp>
    </p:spTree>
    <p:extLst>
      <p:ext uri="{BB962C8B-B14F-4D97-AF65-F5344CB8AC3E}">
        <p14:creationId xmlns:p14="http://schemas.microsoft.com/office/powerpoint/2010/main" val="4075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Preparatory Tasks</a:t>
            </a:r>
          </a:p>
        </p:txBody>
      </p:sp>
      <p:sp>
        <p:nvSpPr>
          <p:cNvPr id="3" name="Content Placeholder 2"/>
          <p:cNvSpPr>
            <a:spLocks noGrp="1"/>
          </p:cNvSpPr>
          <p:nvPr>
            <p:ph idx="1"/>
          </p:nvPr>
        </p:nvSpPr>
        <p:spPr>
          <a:xfrm>
            <a:off x="669960" y="1371600"/>
            <a:ext cx="8089734" cy="4894975"/>
          </a:xfrm>
        </p:spPr>
        <p:txBody>
          <a:bodyPr>
            <a:normAutofit lnSpcReduction="10000"/>
          </a:bodyPr>
          <a:lstStyle/>
          <a:p>
            <a:r>
              <a:rPr lang="en-US" dirty="0"/>
              <a:t>Report Lists</a:t>
            </a:r>
          </a:p>
          <a:p>
            <a:pPr lvl="1"/>
            <a:r>
              <a:rPr lang="en-US" dirty="0"/>
              <a:t>RECOMMENDED: Coordinators subscribe to PI “My Certifications” and “My Projects” lists (Manage Searches page). These lists appear exactly as they do for your PIs. </a:t>
            </a:r>
          </a:p>
          <a:p>
            <a:pPr lvl="1"/>
            <a:r>
              <a:rPr lang="en-US" dirty="0"/>
              <a:t>Create custom saved searches for your department/unit. If built correctly, these searches will mirror the weekly ERS status reports.</a:t>
            </a:r>
          </a:p>
          <a:p>
            <a:pPr lvl="1"/>
            <a:r>
              <a:rPr lang="en-US" dirty="0"/>
              <a:t>Make appointments to meet with PIs to review their reports and answer their questions or help them to certify. If your PI is leaving the country or will be unavailable at or near the deadline, plan to meet with them before they go. </a:t>
            </a:r>
          </a:p>
        </p:txBody>
      </p:sp>
    </p:spTree>
    <p:extLst>
      <p:ext uri="{BB962C8B-B14F-4D97-AF65-F5344CB8AC3E}">
        <p14:creationId xmlns:p14="http://schemas.microsoft.com/office/powerpoint/2010/main" val="328006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Communication</a:t>
            </a:r>
          </a:p>
        </p:txBody>
      </p:sp>
      <p:sp>
        <p:nvSpPr>
          <p:cNvPr id="3" name="Content Placeholder 2"/>
          <p:cNvSpPr>
            <a:spLocks noGrp="1"/>
          </p:cNvSpPr>
          <p:nvPr>
            <p:ph idx="1"/>
          </p:nvPr>
        </p:nvSpPr>
        <p:spPr/>
        <p:txBody>
          <a:bodyPr/>
          <a:lstStyle/>
          <a:p>
            <a:r>
              <a:rPr lang="en-US" dirty="0"/>
              <a:t>We’ll be sending an e-mail to coordinators several days before reports are released so you can begin review.</a:t>
            </a:r>
          </a:p>
          <a:p>
            <a:r>
              <a:rPr lang="en-US" dirty="0"/>
              <a:t>When reports are released, we’ll send an e-mail to coordinators and PIs.</a:t>
            </a:r>
          </a:p>
          <a:p>
            <a:r>
              <a:rPr lang="en-US" dirty="0"/>
              <a:t>We will send weekly status reports to coordinators </a:t>
            </a:r>
          </a:p>
        </p:txBody>
      </p:sp>
    </p:spTree>
    <p:extLst>
      <p:ext uri="{BB962C8B-B14F-4D97-AF65-F5344CB8AC3E}">
        <p14:creationId xmlns:p14="http://schemas.microsoft.com/office/powerpoint/2010/main" val="364208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Under Preliminary Review</a:t>
            </a:r>
          </a:p>
        </p:txBody>
      </p:sp>
      <p:pic>
        <p:nvPicPr>
          <p:cNvPr id="5" name="Picture 4" descr="Graphical user interface, website&#10;&#10;Description automatically generated">
            <a:extLst>
              <a:ext uri="{FF2B5EF4-FFF2-40B4-BE49-F238E27FC236}">
                <a16:creationId xmlns:a16="http://schemas.microsoft.com/office/drawing/2014/main" id="{02A8DEF3-4B09-A11B-1E8F-7A22D66F7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63" y="1531633"/>
            <a:ext cx="8526065" cy="4353533"/>
          </a:xfrm>
          <a:prstGeom prst="rect">
            <a:avLst/>
          </a:prstGeom>
        </p:spPr>
      </p:pic>
    </p:spTree>
    <p:extLst>
      <p:ext uri="{BB962C8B-B14F-4D97-AF65-F5344CB8AC3E}">
        <p14:creationId xmlns:p14="http://schemas.microsoft.com/office/powerpoint/2010/main" val="154613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Under Preliminary Review</a:t>
            </a:r>
          </a:p>
        </p:txBody>
      </p:sp>
      <p:pic>
        <p:nvPicPr>
          <p:cNvPr id="5" name="Picture 4" descr="Graphical user interface&#10;&#10;Description automatically generated">
            <a:extLst>
              <a:ext uri="{FF2B5EF4-FFF2-40B4-BE49-F238E27FC236}">
                <a16:creationId xmlns:a16="http://schemas.microsoft.com/office/drawing/2014/main" id="{B133374D-8D08-2596-4E2F-BEF7D375E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970" y="1320841"/>
            <a:ext cx="8678486" cy="4820323"/>
          </a:xfrm>
          <a:prstGeom prst="rect">
            <a:avLst/>
          </a:prstGeom>
        </p:spPr>
      </p:pic>
    </p:spTree>
    <p:extLst>
      <p:ext uri="{BB962C8B-B14F-4D97-AF65-F5344CB8AC3E}">
        <p14:creationId xmlns:p14="http://schemas.microsoft.com/office/powerpoint/2010/main" val="47169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Review flag/Comments</a:t>
            </a:r>
          </a:p>
        </p:txBody>
      </p:sp>
      <p:pic>
        <p:nvPicPr>
          <p:cNvPr id="3" name="Picture 2"/>
          <p:cNvPicPr>
            <a:picLocks noChangeAspect="1"/>
          </p:cNvPicPr>
          <p:nvPr/>
        </p:nvPicPr>
        <p:blipFill>
          <a:blip r:embed="rId2"/>
          <a:stretch>
            <a:fillRect/>
          </a:stretch>
        </p:blipFill>
        <p:spPr>
          <a:xfrm>
            <a:off x="943618" y="2212572"/>
            <a:ext cx="8806963" cy="3735049"/>
          </a:xfrm>
          <a:prstGeom prst="rect">
            <a:avLst/>
          </a:prstGeom>
        </p:spPr>
      </p:pic>
      <p:sp>
        <p:nvSpPr>
          <p:cNvPr id="4" name="TextBox 3"/>
          <p:cNvSpPr txBox="1"/>
          <p:nvPr/>
        </p:nvSpPr>
        <p:spPr>
          <a:xfrm>
            <a:off x="1403287" y="1249378"/>
            <a:ext cx="7870715" cy="923330"/>
          </a:xfrm>
          <a:prstGeom prst="rect">
            <a:avLst/>
          </a:prstGeom>
          <a:noFill/>
        </p:spPr>
        <p:txBody>
          <a:bodyPr wrap="square" rtlCol="0">
            <a:spAutoFit/>
          </a:bodyPr>
          <a:lstStyle/>
          <a:p>
            <a:r>
              <a:rPr lang="en-US" dirty="0"/>
              <a:t>Anyone with Coordinator permissions who can open a report can set the flag, no Save required. Coordinators can now also enter comments on the Comments tab.</a:t>
            </a:r>
          </a:p>
        </p:txBody>
      </p:sp>
      <p:sp>
        <p:nvSpPr>
          <p:cNvPr id="6" name="Rectangle 5"/>
          <p:cNvSpPr/>
          <p:nvPr/>
        </p:nvSpPr>
        <p:spPr>
          <a:xfrm>
            <a:off x="3322622" y="5495448"/>
            <a:ext cx="3223033" cy="3259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1887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eme4">
  <a:themeElements>
    <a:clrScheme name="Custom 7">
      <a:dk1>
        <a:srgbClr val="002855"/>
      </a:dk1>
      <a:lt1>
        <a:sysClr val="window" lastClr="FFFFFF"/>
      </a:lt1>
      <a:dk2>
        <a:srgbClr val="002855"/>
      </a:dk2>
      <a:lt2>
        <a:srgbClr val="CBDFF4"/>
      </a:lt2>
      <a:accent1>
        <a:srgbClr val="002855"/>
      </a:accent1>
      <a:accent2>
        <a:srgbClr val="276DB8"/>
      </a:accent2>
      <a:accent3>
        <a:srgbClr val="6EA6E0"/>
      </a:accent3>
      <a:accent4>
        <a:srgbClr val="A6C8EC"/>
      </a:accent4>
      <a:accent5>
        <a:srgbClr val="CBDFF4"/>
      </a:accent5>
      <a:accent6>
        <a:srgbClr val="0A658C"/>
      </a:accent6>
      <a:hlink>
        <a:srgbClr val="00B0F0"/>
      </a:hlink>
      <a:folHlink>
        <a:srgbClr val="9297CF"/>
      </a:folHlink>
    </a:clrScheme>
    <a:fontScheme name="proxima nova">
      <a:majorFont>
        <a:latin typeface="Proxima Nova Light"/>
        <a:ea typeface=""/>
        <a:cs typeface=""/>
      </a:majorFont>
      <a:minorFont>
        <a:latin typeface="Proxima Nov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4" id="{BFC5ED95-4D2B-4E2A-9008-15CEB0C89275}" vid="{1C41C794-D46D-47D0-91AB-2E6AC18E11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534</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Proxima Nova</vt:lpstr>
      <vt:lpstr>Wingdings</vt:lpstr>
      <vt:lpstr>Wingdings 3</vt:lpstr>
      <vt:lpstr>Theme4</vt:lpstr>
      <vt:lpstr>Effort Report Certification 2021-22</vt:lpstr>
      <vt:lpstr>ERS Certification 2021-22</vt:lpstr>
      <vt:lpstr>ERS Calendar</vt:lpstr>
      <vt:lpstr>ERS Preparatory Tasks</vt:lpstr>
      <vt:lpstr>ERS Preparatory Tasks</vt:lpstr>
      <vt:lpstr>ERS Communication</vt:lpstr>
      <vt:lpstr>Feature: Under Preliminary Review</vt:lpstr>
      <vt:lpstr>Feature: Under Preliminary Review</vt:lpstr>
      <vt:lpstr>Preliminary Review flag/Comments</vt:lpstr>
      <vt:lpstr>Preliminary Review flag/Comments</vt:lpstr>
      <vt:lpstr>How to use Preliminary Review feature</vt:lpstr>
      <vt:lpstr>ERS Help Resources</vt:lpstr>
      <vt:lpstr>Questions?</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A Perez</dc:creator>
  <cp:lastModifiedBy>Perry King</cp:lastModifiedBy>
  <cp:revision>34</cp:revision>
  <cp:lastPrinted>2020-10-15T18:18:34Z</cp:lastPrinted>
  <dcterms:created xsi:type="dcterms:W3CDTF">2019-09-23T18:43:54Z</dcterms:created>
  <dcterms:modified xsi:type="dcterms:W3CDTF">2022-10-27T15:18:44Z</dcterms:modified>
</cp:coreProperties>
</file>