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4"/>
  </p:sldMasterIdLst>
  <p:sldIdLst>
    <p:sldId id="257" r:id="rId5"/>
    <p:sldId id="262" r:id="rId6"/>
    <p:sldId id="264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5/24/2022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5/24/2022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5/24/2022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5/24/2022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cc02.safelinks.protection.outlook.com/?url=https%3A%2F%2Fhome.treasury.gov%2Fpolicy-issues%2Ffinancial-sanctions%2Fsanctions-programs-and-country-information%2Fukraine-russia-related-sanctions&amp;data=04%7C01%7CHannah.Jensen%40cdpr.ca.gov%7Cfc481a3840354124911008da1f1ef9b5%7C0fc528a55d144d0da7bef2487d8d0e30%7C0%7C0%7C637856516324222842%7CUnknown%7CTWFpbGZsb3d8eyJWIjoiMC4wLjAwMDAiLCJQIjoiV2luMzIiLCJBTiI6Ik1haWwiLCJXVCI6Mn0%3D%7C3000&amp;sdata=xfbe1ItJVQFaYhopbsqS%2BaJHnVKwk8Ad%2BkzBilQ%2FSzQ%3D&amp;reserved=0" TargetMode="External"/><Relationship Id="rId2" Type="http://schemas.openxmlformats.org/officeDocument/2006/relationships/hyperlink" Target="https://www.gov.ca.gov/wp-content/uploads/2022/03/3.4.22-Russia-Ukraine-Executive-Order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awards@ucdavis.edu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Awards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May 25, 2022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9A2F1-5F0E-4DDD-B83F-FC75990C5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Russian Sanctions Notice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3B7DD-AF38-42E4-BEBA-E6F1FA930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/>
              <a:t>On March 4, 2022, Governor Gavin Newsom issued Executive Order N-6-22 </a:t>
            </a:r>
            <a:r>
              <a:rPr lang="en-US" sz="2400" u="sng" dirty="0">
                <a:hlinkClick r:id="rId2"/>
              </a:rPr>
              <a:t>https://www.gov.ca.gov/wp-content/uploads/2022/03/3.4.22-Russia-Ukraine-Executive-Order.pdf</a:t>
            </a:r>
            <a:r>
              <a:rPr lang="en-US" sz="2400" dirty="0"/>
              <a:t> regarding sanctions against Russia.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On February 21, 2022, Federal executive order Executive Order 14065 was issued regarding Russian  sanctions ( </a:t>
            </a:r>
            <a:r>
              <a:rPr lang="en-US" sz="2400" u="sng" dirty="0">
                <a:hlinkClick r:id="rId3"/>
              </a:rPr>
              <a:t>https://home.treasury.gov/policy-issues/financial-sanctions/sanctions-programs-and-country-information/ukraine-russia-related-sanctions</a:t>
            </a:r>
            <a:r>
              <a:rPr lang="en-US" sz="2400" dirty="0"/>
              <a:t> ).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067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8AC03-E6D8-445B-AED3-5AD79C4BD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Amendment applying Executive Order to Contracts and Grants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FED53-5C9D-4D28-A539-656D4C9A314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California Executive Order: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“All agencies and departments subject to [Gov. Newsom’s] authority </a:t>
            </a:r>
            <a:r>
              <a:rPr lang="en-US" dirty="0">
                <a:solidFill>
                  <a:srgbClr val="FF0000"/>
                </a:solidFill>
              </a:rPr>
              <a:t>shall terminate any contracts </a:t>
            </a:r>
            <a:r>
              <a:rPr lang="en-US" dirty="0"/>
              <a:t>with any individuals or entities that are determined to be a target of economic sanctions, and </a:t>
            </a:r>
            <a:r>
              <a:rPr lang="en-US" dirty="0">
                <a:solidFill>
                  <a:srgbClr val="FF0000"/>
                </a:solidFill>
              </a:rPr>
              <a:t>shall refrain from entering into any new contracts with such individuals or entities while economic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sanctions are in effect</a:t>
            </a:r>
            <a:r>
              <a:rPr lang="en-US" dirty="0"/>
              <a:t>;”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BD88D-15B5-4D96-ADDA-61AD639FFE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Notice of Amendment language: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“Failure to comply may result in the termination of contracts or grants, as applicable.”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238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8BEE2-2A7C-45A2-BE9E-1B3F2DF18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do at department level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03AF6-A9A5-4C3A-A450-DFCEFC1C2A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If you have any contracts with Russian entities, please notify the campus office that signed that contract.</a:t>
            </a:r>
          </a:p>
          <a:p>
            <a:r>
              <a:rPr lang="en-US" dirty="0"/>
              <a:t>Be prepared to terminate the contract immediately.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8B0877-61EA-4802-8B88-CDBF733BAD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If you receive a grant/contract amendment regarding the Russian sanction Executive Order, please forward to:  </a:t>
            </a:r>
            <a:r>
              <a:rPr lang="en-US" dirty="0">
                <a:hlinkClick r:id="rId2"/>
              </a:rPr>
              <a:t>awards@ucdavis.edu</a:t>
            </a:r>
            <a:endParaRPr lang="en-US" dirty="0"/>
          </a:p>
          <a:p>
            <a:endParaRPr lang="en-US" dirty="0"/>
          </a:p>
          <a:p>
            <a:r>
              <a:rPr lang="en-US" dirty="0"/>
              <a:t>Please make sure your PI does not sign any such notice.  </a:t>
            </a:r>
          </a:p>
        </p:txBody>
      </p:sp>
    </p:spTree>
    <p:extLst>
      <p:ext uri="{BB962C8B-B14F-4D97-AF65-F5344CB8AC3E}">
        <p14:creationId xmlns:p14="http://schemas.microsoft.com/office/powerpoint/2010/main" val="3663327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VE.pptx" id="{928531FE-40B6-4895-993A-83D26AA1E005}" vid="{C99C5ABD-1620-4AD2-A38C-62625556F38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6896EA00736548BB1007787BCA2FBA" ma:contentTypeVersion="10" ma:contentTypeDescription="Create a new document." ma:contentTypeScope="" ma:versionID="78fda299c3760f0daee99f5e959a1f97">
  <xsd:schema xmlns:xsd="http://www.w3.org/2001/XMLSchema" xmlns:xs="http://www.w3.org/2001/XMLSchema" xmlns:p="http://schemas.microsoft.com/office/2006/metadata/properties" xmlns:ns3="9b747185-35e8-4f5d-819c-e91201d9f843" targetNamespace="http://schemas.microsoft.com/office/2006/metadata/properties" ma:root="true" ma:fieldsID="3ca497dce8d98473f4c2d8def673891b" ns3:_="">
    <xsd:import namespace="9b747185-35e8-4f5d-819c-e91201d9f8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747185-35e8-4f5d-819c-e91201d9f8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88110DF-92AA-4162-B4FD-1866E29528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747185-35e8-4f5d-819c-e91201d9f8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9D5DA7-CAA2-4D32-9E45-BED890E9B9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C88532-C8E4-496E-91B6-F4034D0DD29A}">
  <ds:schemaRefs>
    <ds:schemaRef ds:uri="http://purl.org/dc/dcmitype/"/>
    <ds:schemaRef ds:uri="9b747185-35e8-4f5d-819c-e91201d9f843"/>
    <ds:schemaRef ds:uri="http://schemas.microsoft.com/office/2006/metadata/properties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Geometric color block</Template>
  <TotalTime>0</TotalTime>
  <Words>236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Garamond</vt:lpstr>
      <vt:lpstr>SavonVTI</vt:lpstr>
      <vt:lpstr>Awards Presentation</vt:lpstr>
      <vt:lpstr>Russian Sanctions Notice</vt:lpstr>
      <vt:lpstr>Amendment applying Executive Order to Contracts and Grants</vt:lpstr>
      <vt:lpstr>Things to do at department level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2022-05-24T23:47:51Z</dcterms:created>
  <dcterms:modified xsi:type="dcterms:W3CDTF">2022-05-25T00:00:25Z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0x010100656896EA00736548BB1007787BCA2FBA</vt:lpwstr>
  </property>
</Properties>
</file>