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856" r:id="rId2"/>
    <p:sldMasterId id="2147483865" r:id="rId3"/>
  </p:sldMasterIdLst>
  <p:notesMasterIdLst>
    <p:notesMasterId r:id="rId15"/>
  </p:notesMasterIdLst>
  <p:sldIdLst>
    <p:sldId id="256" r:id="rId4"/>
    <p:sldId id="267" r:id="rId5"/>
    <p:sldId id="272" r:id="rId6"/>
    <p:sldId id="273" r:id="rId7"/>
    <p:sldId id="281" r:id="rId8"/>
    <p:sldId id="274" r:id="rId9"/>
    <p:sldId id="282" r:id="rId10"/>
    <p:sldId id="283" r:id="rId11"/>
    <p:sldId id="284" r:id="rId12"/>
    <p:sldId id="285" r:id="rId13"/>
    <p:sldId id="271" r:id="rId14"/>
  </p:sldIdLst>
  <p:sldSz cx="12192000" cy="6858000"/>
  <p:notesSz cx="6858000" cy="9144000"/>
  <p:defaultTextStyle>
    <a:defPPr>
      <a:defRPr lang="en-US"/>
    </a:defPPr>
    <a:lvl1pPr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56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28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00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72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7" autoAdjust="0"/>
    <p:restoredTop sz="94694"/>
  </p:normalViewPr>
  <p:slideViewPr>
    <p:cSldViewPr snapToGrid="0" snapToObjects="1">
      <p:cViewPr varScale="1">
        <p:scale>
          <a:sx n="110" d="100"/>
          <a:sy n="110" d="100"/>
        </p:scale>
        <p:origin x="11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3F2F088-7BAA-DE48-B47F-079F5E9922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377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Helvetica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9DB8F4-B80E-4646-A7B4-2FFDC775296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377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Helvetica" pitchFamily="2" charset="0"/>
              </a:defRPr>
            </a:lvl1pPr>
          </a:lstStyle>
          <a:p>
            <a:pPr>
              <a:defRPr/>
            </a:pPr>
            <a:fld id="{0579B91A-EE84-5D4B-87C8-F9573C79E314}" type="datetimeFigureOut">
              <a:rPr lang="en-US"/>
              <a:pPr>
                <a:defRPr/>
              </a:pPr>
              <a:t>7/25/2023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C25A34D-1DBF-AA47-AF3D-4D66B4836C2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859BF9E-F2F1-6C49-994E-B5C76A90BE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029128-3365-5F4D-9962-B8B99989C6E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377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Helvetica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CC53F2-F83F-6947-ABDF-27706EDC5C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4377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Helvetica" pitchFamily="2" charset="0"/>
              </a:defRPr>
            </a:lvl1pPr>
          </a:lstStyle>
          <a:p>
            <a:pPr>
              <a:defRPr/>
            </a:pPr>
            <a:fld id="{2550DFEC-E11E-2047-96B4-DF4A9DA2F6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2" charset="0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2" charset="0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2" charset="0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2" charset="0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2" charset="0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1" y="3645157"/>
            <a:ext cx="9871710" cy="976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6A8697-A3E3-1B4B-A083-BDD310C7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79594" y="6230462"/>
            <a:ext cx="2743200" cy="366712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EC5E23-45B7-704F-BE45-CADC7CCD9036}" type="datetime2">
              <a:rPr lang="en-US" smtClean="0"/>
              <a:pPr>
                <a:defRPr/>
              </a:pPr>
              <a:t>Tuesday, July 25, 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FF3FC-C568-3A4F-A7C2-BB440F2E58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94720" y="6241097"/>
            <a:ext cx="522288" cy="365125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C52D624-4A89-1444-9783-D08DF978A0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C77A756-9FDD-1541-B901-BF89E90049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54379F0-92D2-B849-85CF-D31BEFCCA5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7210" y="2729401"/>
            <a:ext cx="10813709" cy="914400"/>
          </a:xfrm>
        </p:spPr>
        <p:txBody>
          <a:bodyPr/>
          <a:lstStyle>
            <a:lvl1pPr>
              <a:defRPr sz="48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7854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8638"/>
            <a:ext cx="5972148" cy="482248"/>
          </a:xfrm>
          <a:prstGeom prst="rect">
            <a:avLst/>
          </a:prstGeom>
          <a:solidFill>
            <a:schemeClr val="tx1"/>
          </a:solidFill>
        </p:spPr>
        <p:txBody>
          <a:bodyPr wrap="none" lIns="822960" rIns="182880" anchor="ctr">
            <a:spAutoFit/>
          </a:bodyPr>
          <a:lstStyle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920" y="1299845"/>
            <a:ext cx="9883140" cy="4438015"/>
          </a:xfrm>
        </p:spPr>
        <p:txBody>
          <a:bodyPr numCol="3" spcCol="18288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6A8697-A3E3-1B4B-A083-BDD310C7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79594" y="6230462"/>
            <a:ext cx="2743200" cy="366712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EC5E23-45B7-704F-BE45-CADC7CCD9036}" type="datetime2">
              <a:rPr lang="en-US" smtClean="0"/>
              <a:pPr>
                <a:defRPr/>
              </a:pPr>
              <a:t>Tuesday, July 25, 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FF3FC-C568-3A4F-A7C2-BB440F2E58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94720" y="6241097"/>
            <a:ext cx="522288" cy="365125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C52D624-4A89-1444-9783-D08DF978A0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C77A756-9FDD-1541-B901-BF89E90049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8638"/>
            <a:ext cx="5972148" cy="482248"/>
          </a:xfrm>
          <a:prstGeom prst="rect">
            <a:avLst/>
          </a:prstGeom>
          <a:solidFill>
            <a:schemeClr val="tx1"/>
          </a:solidFill>
        </p:spPr>
        <p:txBody>
          <a:bodyPr wrap="none" lIns="822960" rIns="182880" anchor="ctr">
            <a:spAutoFit/>
          </a:bodyPr>
          <a:lstStyle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299845"/>
            <a:ext cx="2788920" cy="4438015"/>
          </a:xfrm>
        </p:spPr>
        <p:txBody>
          <a:bodyPr anchor="ctr"/>
          <a:lstStyle>
            <a:lvl1pPr algn="ctr"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6A8697-A3E3-1B4B-A083-BDD310C7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79594" y="6230462"/>
            <a:ext cx="2743200" cy="366712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EC5E23-45B7-704F-BE45-CADC7CCD9036}" type="datetime2">
              <a:rPr lang="en-US" smtClean="0"/>
              <a:pPr>
                <a:defRPr/>
              </a:pPr>
              <a:t>Tuesday, July 25, 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FF3FC-C568-3A4F-A7C2-BB440F2E58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94720" y="6241097"/>
            <a:ext cx="522288" cy="365125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C52D624-4A89-1444-9783-D08DF978A0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C77A756-9FDD-1541-B901-BF89E90049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11CB6F5-FD3D-B845-83D7-93F0CEF1FD5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741420" y="1299845"/>
            <a:ext cx="7037070" cy="443801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2981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D40F234-7F3A-094B-8656-CF61951E73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2000">
                <a:srgbClr val="022851"/>
              </a:gs>
              <a:gs pos="94000">
                <a:schemeClr val="accent2">
                  <a:lumMod val="5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2329" y="3175000"/>
            <a:ext cx="9144000" cy="23876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600" b="1">
                <a:solidFill>
                  <a:srgbClr val="FFFFF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7130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E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C56BC02-2037-6E4E-B0E4-5723E8C171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89" b="30624"/>
          <a:stretch/>
        </p:blipFill>
        <p:spPr>
          <a:xfrm>
            <a:off x="0" y="6133763"/>
            <a:ext cx="12192000" cy="7191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284045" cy="758952"/>
          </a:xfrm>
          <a:prstGeom prst="rect">
            <a:avLst/>
          </a:prstGeom>
          <a:solidFill>
            <a:srgbClr val="022851"/>
          </a:solidFill>
        </p:spPr>
        <p:txBody>
          <a:bodyPr wrap="none" lIns="457200" tIns="365760" rIns="457200" bIns="365760" anchor="ctr">
            <a:spAutoFit/>
          </a:bodyPr>
          <a:lstStyle>
            <a:lvl1pPr>
              <a:defRPr sz="3600" b="1">
                <a:solidFill>
                  <a:srgbClr val="FFFFF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9677400" cy="435133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B060C5-3258-E844-B6A0-009691DEB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26708" y="6450027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A20463-723C-D349-AEDE-84E0C7F9D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230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E dar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7AC901-62E8-5C4E-8AC8-C40D794F3C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2000">
                <a:srgbClr val="022851"/>
              </a:gs>
              <a:gs pos="94000">
                <a:schemeClr val="accent2">
                  <a:lumMod val="5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95978784-EFEB-844A-BDB7-C56BFFF69A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19" b="30624"/>
          <a:stretch/>
        </p:blipFill>
        <p:spPr>
          <a:xfrm>
            <a:off x="0" y="6176963"/>
            <a:ext cx="12192000" cy="67595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BAAFEA9-3806-4D42-B97D-044DD3C6D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284045" cy="758952"/>
          </a:xfrm>
          <a:prstGeom prst="rect">
            <a:avLst/>
          </a:prstGeom>
          <a:solidFill>
            <a:srgbClr val="00497F"/>
          </a:solidFill>
        </p:spPr>
        <p:txBody>
          <a:bodyPr wrap="none" lIns="457200" tIns="365760" rIns="457200" bIns="365760" anchor="ctr">
            <a:spAutoFit/>
          </a:bodyPr>
          <a:lstStyle>
            <a:lvl1pPr>
              <a:defRPr sz="3600" b="1">
                <a:solidFill>
                  <a:srgbClr val="FFFFF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ACE05B9-1198-EE4C-A2DC-91F8E9DAF5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9677400" cy="3965575"/>
          </a:xfrm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C2D529-B505-9F48-9EE1-EF4ECC6D3FF8}"/>
              </a:ext>
            </a:extLst>
          </p:cNvPr>
          <p:cNvSpPr txBox="1">
            <a:spLocks/>
          </p:cNvSpPr>
          <p:nvPr userDrawn="1"/>
        </p:nvSpPr>
        <p:spPr>
          <a:xfrm>
            <a:off x="11726708" y="6450027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A20463-723C-D349-AEDE-84E0C7F9D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3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469900" y="1665290"/>
            <a:ext cx="11252200" cy="46339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694308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20463-723C-D349-AEDE-84E0C7F9D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60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AD1E82-7DE3-46EF-9065-6719F60566AC}"/>
              </a:ext>
            </a:extLst>
          </p:cNvPr>
          <p:cNvSpPr txBox="1"/>
          <p:nvPr/>
        </p:nvSpPr>
        <p:spPr>
          <a:xfrm>
            <a:off x="11410953" y="6477000"/>
            <a:ext cx="307975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700" noProof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700" noProof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64DC2670-5D11-4421-8167-B380A667E4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1688" y="684903"/>
            <a:ext cx="11390734" cy="454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spcBef>
                <a:spcPts val="200"/>
              </a:spcBef>
              <a:buSzPct val="100000"/>
              <a:buNone/>
              <a:defRPr lang="en-US" sz="1800" kern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A791C14F-ED57-4012-8301-39F6E6B9EE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688" y="238607"/>
            <a:ext cx="11390734" cy="3657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algn="l" defTabSz="1219170" rtl="0" eaLnBrk="1" latinLnBrk="0" hangingPunct="1">
              <a:spcBef>
                <a:spcPct val="0"/>
              </a:spcBef>
              <a:buNone/>
              <a:defRPr lang="en-US" sz="2800" b="1" kern="12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3DA727-6368-409E-B201-3623E1FCA28E}"/>
              </a:ext>
            </a:extLst>
          </p:cNvPr>
          <p:cNvSpPr txBox="1"/>
          <p:nvPr/>
        </p:nvSpPr>
        <p:spPr>
          <a:xfrm>
            <a:off x="469900" y="6477000"/>
            <a:ext cx="535516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7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Copyright © 2022 Deloitte Development LLC. All rights reserved.</a:t>
            </a:r>
            <a:endParaRPr lang="fr-FR" sz="700" kern="120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F8A53-C933-455D-B70F-493B252B78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079" y="1371600"/>
            <a:ext cx="11167850" cy="467042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72C5FD-9B77-40A1-B4AE-F1F67B075709}"/>
              </a:ext>
            </a:extLst>
          </p:cNvPr>
          <p:cNvGrpSpPr/>
          <p:nvPr/>
        </p:nvGrpSpPr>
        <p:grpSpPr>
          <a:xfrm>
            <a:off x="-11703" y="-3628"/>
            <a:ext cx="75101" cy="6861628"/>
            <a:chOff x="-11703" y="-3628"/>
            <a:chExt cx="75101" cy="686162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5734DBA-CC68-48D2-85BF-1F1D884CD795}"/>
                </a:ext>
              </a:extLst>
            </p:cNvPr>
            <p:cNvSpPr/>
            <p:nvPr/>
          </p:nvSpPr>
          <p:spPr>
            <a:xfrm rot="5400000">
              <a:off x="-659267" y="645307"/>
              <a:ext cx="1371600" cy="73730"/>
            </a:xfrm>
            <a:prstGeom prst="rect">
              <a:avLst/>
            </a:prstGeom>
            <a:solidFill>
              <a:srgbClr val="43B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CFF5B99-0ED6-4C12-9E1E-C1ECACF8A98D}"/>
                </a:ext>
              </a:extLst>
            </p:cNvPr>
            <p:cNvSpPr/>
            <p:nvPr/>
          </p:nvSpPr>
          <p:spPr>
            <a:xfrm rot="5400000">
              <a:off x="-659267" y="2016907"/>
              <a:ext cx="1371600" cy="73730"/>
            </a:xfrm>
            <a:prstGeom prst="rect">
              <a:avLst/>
            </a:prstGeom>
            <a:solidFill>
              <a:srgbClr val="9799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20E51D7-D202-41E3-B744-4A5113D798C6}"/>
                </a:ext>
              </a:extLst>
            </p:cNvPr>
            <p:cNvSpPr/>
            <p:nvPr/>
          </p:nvSpPr>
          <p:spPr>
            <a:xfrm rot="5400000">
              <a:off x="-659267" y="3388507"/>
              <a:ext cx="1371600" cy="73730"/>
            </a:xfrm>
            <a:prstGeom prst="rect">
              <a:avLst/>
            </a:prstGeom>
            <a:solidFill>
              <a:srgbClr val="00AB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B1B8415-50B1-456A-9AFF-8C1B778015BA}"/>
                </a:ext>
              </a:extLst>
            </p:cNvPr>
            <p:cNvSpPr/>
            <p:nvPr/>
          </p:nvSpPr>
          <p:spPr>
            <a:xfrm rot="5400000">
              <a:off x="-660638" y="4760107"/>
              <a:ext cx="1371600" cy="73730"/>
            </a:xfrm>
            <a:prstGeom prst="rect">
              <a:avLst/>
            </a:prstGeom>
            <a:solidFill>
              <a:srgbClr val="00A3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99CDA45-8C0F-4B19-8817-75F1DD2C7B16}"/>
                </a:ext>
              </a:extLst>
            </p:cNvPr>
            <p:cNvSpPr/>
            <p:nvPr/>
          </p:nvSpPr>
          <p:spPr>
            <a:xfrm rot="5400000">
              <a:off x="-660638" y="6135335"/>
              <a:ext cx="1371600" cy="73730"/>
            </a:xfrm>
            <a:prstGeom prst="rect">
              <a:avLst/>
            </a:prstGeom>
            <a:solidFill>
              <a:srgbClr val="86BC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8435705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AE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284045" cy="1237262"/>
          </a:xfrm>
          <a:prstGeom prst="rect">
            <a:avLst/>
          </a:prstGeom>
          <a:solidFill>
            <a:srgbClr val="022851"/>
          </a:solidFill>
        </p:spPr>
        <p:txBody>
          <a:bodyPr wrap="none" lIns="457200" tIns="365760" rIns="457200" bIns="365760" anchor="ctr">
            <a:spAutoFit/>
          </a:bodyPr>
          <a:lstStyle>
            <a:lvl1pPr>
              <a:defRPr sz="3600" b="1">
                <a:solidFill>
                  <a:srgbClr val="FFFFF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9677400" cy="435133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B060C5-3258-E844-B6A0-009691DEB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26708" y="6450027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A20463-723C-D349-AEDE-84E0C7F9D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899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AE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C56BC02-2037-6E4E-B0E4-5723E8C171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89" b="30624"/>
          <a:stretch/>
        </p:blipFill>
        <p:spPr>
          <a:xfrm>
            <a:off x="0" y="6133763"/>
            <a:ext cx="12192000" cy="7191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284045" cy="1237262"/>
          </a:xfrm>
          <a:prstGeom prst="rect">
            <a:avLst/>
          </a:prstGeom>
          <a:solidFill>
            <a:srgbClr val="022851"/>
          </a:solidFill>
        </p:spPr>
        <p:txBody>
          <a:bodyPr wrap="none" lIns="457200" tIns="365760" rIns="457200" bIns="365760" anchor="ctr">
            <a:spAutoFit/>
          </a:bodyPr>
          <a:lstStyle>
            <a:lvl1pPr>
              <a:defRPr sz="3600" b="1">
                <a:solidFill>
                  <a:srgbClr val="FFFFF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9677400" cy="435133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B060C5-3258-E844-B6A0-009691DEB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26708" y="6450027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A20463-723C-D349-AEDE-84E0C7F9D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878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8606"/>
            <a:ext cx="5972148" cy="482312"/>
          </a:xfrm>
          <a:prstGeom prst="rect">
            <a:avLst/>
          </a:prstGeom>
          <a:solidFill>
            <a:schemeClr val="tx1"/>
          </a:solidFill>
        </p:spPr>
        <p:txBody>
          <a:bodyPr wrap="none" lIns="822960" rIns="182880" anchor="ctr">
            <a:spAutoFit/>
          </a:bodyPr>
          <a:lstStyle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920" y="1299845"/>
            <a:ext cx="9871710" cy="44380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6A8697-A3E3-1B4B-A083-BDD310C7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79594" y="6230462"/>
            <a:ext cx="2743200" cy="366712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EC5E23-45B7-704F-BE45-CADC7CCD9036}" type="datetime2">
              <a:rPr lang="en-US" smtClean="0"/>
              <a:pPr>
                <a:defRPr/>
              </a:pPr>
              <a:t>Tuesday, July 25, 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FF3FC-C568-3A4F-A7C2-BB440F2E58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94720" y="6241097"/>
            <a:ext cx="522288" cy="365125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C52D624-4A89-1444-9783-D08DF978A0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C77A756-9FDD-1541-B901-BF89E90049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665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E dar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7AC901-62E8-5C4E-8AC8-C40D794F3C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2000">
                <a:srgbClr val="022851"/>
              </a:gs>
              <a:gs pos="94000">
                <a:schemeClr val="accent2">
                  <a:lumMod val="5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95978784-EFEB-844A-BDB7-C56BFFF69A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19" b="30624"/>
          <a:stretch/>
        </p:blipFill>
        <p:spPr>
          <a:xfrm>
            <a:off x="0" y="6176963"/>
            <a:ext cx="12192000" cy="67595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BAAFEA9-3806-4D42-B97D-044DD3C6D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284045" cy="1237262"/>
          </a:xfrm>
          <a:prstGeom prst="rect">
            <a:avLst/>
          </a:prstGeom>
          <a:solidFill>
            <a:srgbClr val="00497F"/>
          </a:solidFill>
        </p:spPr>
        <p:txBody>
          <a:bodyPr wrap="none" lIns="457200" tIns="365760" rIns="457200" bIns="365760" anchor="ctr">
            <a:spAutoFit/>
          </a:bodyPr>
          <a:lstStyle>
            <a:lvl1pPr>
              <a:defRPr sz="3600" b="1">
                <a:solidFill>
                  <a:srgbClr val="FFFFF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ACE05B9-1198-EE4C-A2DC-91F8E9DAF5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9677400" cy="3965575"/>
          </a:xfrm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C2D529-B505-9F48-9EE1-EF4ECC6D3FF8}"/>
              </a:ext>
            </a:extLst>
          </p:cNvPr>
          <p:cNvSpPr txBox="1">
            <a:spLocks/>
          </p:cNvSpPr>
          <p:nvPr userDrawn="1"/>
        </p:nvSpPr>
        <p:spPr>
          <a:xfrm>
            <a:off x="11726708" y="6450027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A20463-723C-D349-AEDE-84E0C7F9D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9488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E dar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7AC901-62E8-5C4E-8AC8-C40D794F3C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2000">
                <a:srgbClr val="022851"/>
              </a:gs>
              <a:gs pos="94000">
                <a:schemeClr val="accent2">
                  <a:lumMod val="5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95978784-EFEB-844A-BDB7-C56BFFF69A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19" b="30624"/>
          <a:stretch/>
        </p:blipFill>
        <p:spPr>
          <a:xfrm>
            <a:off x="0" y="6176963"/>
            <a:ext cx="12192000" cy="67595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BAAFEA9-3806-4D42-B97D-044DD3C6D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284045" cy="1237262"/>
          </a:xfrm>
          <a:prstGeom prst="rect">
            <a:avLst/>
          </a:prstGeom>
          <a:solidFill>
            <a:srgbClr val="00497F"/>
          </a:solidFill>
        </p:spPr>
        <p:txBody>
          <a:bodyPr wrap="none" lIns="457200" tIns="365760" rIns="457200" bIns="365760" anchor="ctr">
            <a:spAutoFit/>
          </a:bodyPr>
          <a:lstStyle>
            <a:lvl1pPr>
              <a:defRPr sz="3600" b="1">
                <a:solidFill>
                  <a:srgbClr val="FFFFF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ACE05B9-1198-EE4C-A2DC-91F8E9DAF5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9677400" cy="3965575"/>
          </a:xfrm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C2D529-B505-9F48-9EE1-EF4ECC6D3FF8}"/>
              </a:ext>
            </a:extLst>
          </p:cNvPr>
          <p:cNvSpPr txBox="1">
            <a:spLocks/>
          </p:cNvSpPr>
          <p:nvPr userDrawn="1"/>
        </p:nvSpPr>
        <p:spPr>
          <a:xfrm>
            <a:off x="11726708" y="6450027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A20463-723C-D349-AEDE-84E0C7F9D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643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BEAC3-EE35-43E0-A249-9E7A3316A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52DA6-6726-4ED3-9304-C474E4D51F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3AFE33-D2DA-4977-BB83-CD6419079B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28B61A-A5ED-4624-B275-52012EAF65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20463-723C-D349-AEDE-84E0C7F9D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7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2E556-5D1D-4AE1-8202-F2F34C24B5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B58823-1EF5-433B-9841-7FE31D511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0F1A6-A9AB-4AA6-9A4E-815D14052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7F74C-DD6B-4414-9B3D-6C2AECA2E87B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5893F-B12F-4B90-A8FF-AF82F203A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2A569-B621-458D-924C-DCB811D9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A12ED-B9D5-4F06-966B-D0229523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938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8638"/>
            <a:ext cx="5972148" cy="482248"/>
          </a:xfrm>
          <a:prstGeom prst="rect">
            <a:avLst/>
          </a:prstGeom>
          <a:solidFill>
            <a:schemeClr val="tx1"/>
          </a:solidFill>
        </p:spPr>
        <p:txBody>
          <a:bodyPr wrap="none" lIns="822960" rIns="182880" anchor="ctr">
            <a:spAutoFit/>
          </a:bodyPr>
          <a:lstStyle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920" y="1299845"/>
            <a:ext cx="9883140" cy="4438015"/>
          </a:xfrm>
        </p:spPr>
        <p:txBody>
          <a:bodyPr numCol="2" spcCol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6A8697-A3E3-1B4B-A083-BDD310C7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79594" y="6230462"/>
            <a:ext cx="2743200" cy="366712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EC5E23-45B7-704F-BE45-CADC7CCD9036}" type="datetime2">
              <a:rPr lang="en-US" smtClean="0"/>
              <a:pPr>
                <a:defRPr/>
              </a:pPr>
              <a:t>Tuesday, July 25, 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FF3FC-C568-3A4F-A7C2-BB440F2E58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94720" y="6241097"/>
            <a:ext cx="522288" cy="365125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C52D624-4A89-1444-9783-D08DF978A0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C77A756-9FDD-1541-B901-BF89E90049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72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8638"/>
            <a:ext cx="5972148" cy="482248"/>
          </a:xfrm>
          <a:prstGeom prst="rect">
            <a:avLst/>
          </a:prstGeom>
          <a:solidFill>
            <a:schemeClr val="tx1"/>
          </a:solidFill>
        </p:spPr>
        <p:txBody>
          <a:bodyPr wrap="none" lIns="822960" rIns="182880" anchor="ctr">
            <a:spAutoFit/>
          </a:bodyPr>
          <a:lstStyle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920" y="1299845"/>
            <a:ext cx="9883140" cy="4438015"/>
          </a:xfrm>
        </p:spPr>
        <p:txBody>
          <a:bodyPr numCol="3" spcCol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6A8697-A3E3-1B4B-A083-BDD310C7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79594" y="6230462"/>
            <a:ext cx="2743200" cy="366712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EC5E23-45B7-704F-BE45-CADC7CCD9036}" type="datetime2">
              <a:rPr lang="en-US" smtClean="0"/>
              <a:pPr>
                <a:defRPr/>
              </a:pPr>
              <a:t>Tuesday, July 25, 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FF3FC-C568-3A4F-A7C2-BB440F2E58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94720" y="6241097"/>
            <a:ext cx="522288" cy="365125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C52D624-4A89-1444-9783-D08DF978A0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C77A756-9FDD-1541-B901-BF89E90049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475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8638"/>
            <a:ext cx="5972148" cy="482248"/>
          </a:xfrm>
          <a:prstGeom prst="rect">
            <a:avLst/>
          </a:prstGeom>
          <a:solidFill>
            <a:schemeClr val="tx1"/>
          </a:solidFill>
        </p:spPr>
        <p:txBody>
          <a:bodyPr wrap="none" lIns="822960" rIns="182880" anchor="ctr">
            <a:spAutoFit/>
          </a:bodyPr>
          <a:lstStyle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299845"/>
            <a:ext cx="2800350" cy="4438015"/>
          </a:xfrm>
        </p:spPr>
        <p:txBody>
          <a:bodyPr anchor="ctr"/>
          <a:lstStyle>
            <a:lvl1pPr algn="ctr"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6A8697-A3E3-1B4B-A083-BDD310C7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79594" y="6230462"/>
            <a:ext cx="2743200" cy="366712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EC5E23-45B7-704F-BE45-CADC7CCD9036}" type="datetime2">
              <a:rPr lang="en-US" smtClean="0"/>
              <a:pPr>
                <a:defRPr/>
              </a:pPr>
              <a:t>Tuesday, July 25, 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FF3FC-C568-3A4F-A7C2-BB440F2E58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94720" y="6241097"/>
            <a:ext cx="522288" cy="365125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C52D624-4A89-1444-9783-D08DF978A0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C77A756-9FDD-1541-B901-BF89E90049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11CB6F5-FD3D-B845-83D7-93F0CEF1FD5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741420" y="1299845"/>
            <a:ext cx="7037070" cy="44380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764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906A28-4454-E540-980D-B4F783173F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0391213" y="6206761"/>
            <a:ext cx="1375059" cy="226885"/>
          </a:xfrm>
          <a:prstGeom prst="rect">
            <a:avLst/>
          </a:prstGeom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0E43521-C154-2647-A50F-BD549D3E42CF}"/>
              </a:ext>
            </a:extLst>
          </p:cNvPr>
          <p:cNvSpPr txBox="1">
            <a:spLocks/>
          </p:cNvSpPr>
          <p:nvPr/>
        </p:nvSpPr>
        <p:spPr>
          <a:xfrm>
            <a:off x="828675" y="6099175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Helvetica" pitchFamily="2" charset="0"/>
            </a:endParaRP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26F987DD-1124-8242-B9D8-393FDBCF6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BC35C-58BC-0E47-B523-57C381FC1FE6}" type="datetime2">
              <a:rPr lang="en-US"/>
              <a:pPr>
                <a:defRPr/>
              </a:pPr>
              <a:t>Tuesday, July 25, 2023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5E38263-AA57-F64D-BDCD-EB7CD48DD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954C1-B7AD-934C-AE16-E65815E0B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77A56-679D-1747-9650-200F86485E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9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6A8697-A3E3-1B4B-A083-BDD310C7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79594" y="6230462"/>
            <a:ext cx="2743200" cy="366712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EC5E23-45B7-704F-BE45-CADC7CCD9036}" type="datetime2">
              <a:rPr lang="en-US" smtClean="0"/>
              <a:pPr>
                <a:defRPr/>
              </a:pPr>
              <a:t>Tuesday, July 25, 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FF3FC-C568-3A4F-A7C2-BB440F2E58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94720" y="6241097"/>
            <a:ext cx="522288" cy="365125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C52D624-4A89-1444-9783-D08DF978A0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C77A756-9FDD-1541-B901-BF89E90049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F676EBE-D970-F04C-B8AE-786E01455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01" y="3645157"/>
            <a:ext cx="9871710" cy="976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C895C056-4336-E247-BCF8-66181629D2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7210" y="2729401"/>
            <a:ext cx="10813709" cy="914400"/>
          </a:xfrm>
        </p:spPr>
        <p:txBody>
          <a:bodyPr/>
          <a:lstStyle>
            <a:lvl1pPr>
              <a:defRPr sz="48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9239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8638"/>
            <a:ext cx="5972148" cy="482248"/>
          </a:xfrm>
          <a:prstGeom prst="rect">
            <a:avLst/>
          </a:prstGeom>
          <a:solidFill>
            <a:schemeClr val="tx1"/>
          </a:solidFill>
        </p:spPr>
        <p:txBody>
          <a:bodyPr wrap="none" lIns="822960" rIns="182880" anchor="ctr">
            <a:spAutoFit/>
          </a:bodyPr>
          <a:lstStyle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920" y="1299845"/>
            <a:ext cx="9883140" cy="443801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6A8697-A3E3-1B4B-A083-BDD310C7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79594" y="6230462"/>
            <a:ext cx="2743200" cy="366712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EC5E23-45B7-704F-BE45-CADC7CCD9036}" type="datetime2">
              <a:rPr lang="en-US" smtClean="0"/>
              <a:pPr>
                <a:defRPr/>
              </a:pPr>
              <a:t>Tuesday, July 25, 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FF3FC-C568-3A4F-A7C2-BB440F2E58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94720" y="6241097"/>
            <a:ext cx="522288" cy="365125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C52D624-4A89-1444-9783-D08DF978A0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C77A756-9FDD-1541-B901-BF89E90049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1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8638"/>
            <a:ext cx="5972148" cy="482248"/>
          </a:xfrm>
          <a:prstGeom prst="rect">
            <a:avLst/>
          </a:prstGeom>
          <a:solidFill>
            <a:schemeClr val="tx1"/>
          </a:solidFill>
        </p:spPr>
        <p:txBody>
          <a:bodyPr wrap="none" lIns="822960" rIns="182880" anchor="ctr">
            <a:spAutoFit/>
          </a:bodyPr>
          <a:lstStyle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920" y="1299845"/>
            <a:ext cx="9883140" cy="4438015"/>
          </a:xfrm>
        </p:spPr>
        <p:txBody>
          <a:bodyPr numCol="2" spcCol="18288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6A8697-A3E3-1B4B-A083-BDD310C7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79594" y="6230462"/>
            <a:ext cx="2743200" cy="366712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EC5E23-45B7-704F-BE45-CADC7CCD9036}" type="datetime2">
              <a:rPr lang="en-US" smtClean="0"/>
              <a:pPr>
                <a:defRPr/>
              </a:pPr>
              <a:t>Tuesday, July 25, 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FF3FC-C568-3A4F-A7C2-BB440F2E58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94720" y="6241097"/>
            <a:ext cx="522288" cy="365125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C52D624-4A89-1444-9783-D08DF978A0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C77A756-9FDD-1541-B901-BF89E90049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69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8D0D97-B071-C148-9036-86499577D3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8815" y="6224905"/>
            <a:ext cx="4056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377" eaLnBrk="1" fontAlgn="auto" hangingPunct="1">
              <a:spcBef>
                <a:spcPts val="0"/>
              </a:spcBef>
              <a:spcAft>
                <a:spcPts val="0"/>
              </a:spcAft>
              <a:defRPr sz="1400" cap="all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193AF7C1-9145-5745-AFDF-868B12D257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468630"/>
            <a:ext cx="9128125" cy="75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DE585573-8857-2147-AFDA-C608CDBBFC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9128125" cy="396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D7868-2810-E844-B83F-968AD4C89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79594" y="6230462"/>
            <a:ext cx="2743200" cy="366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377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bg2"/>
                </a:solidFill>
                <a:latin typeface="Helvetica" pitchFamily="2" charset="0"/>
              </a:defRPr>
            </a:lvl1pPr>
          </a:lstStyle>
          <a:p>
            <a:pPr>
              <a:defRPr/>
            </a:pPr>
            <a:fld id="{86B0CECE-ADBD-E046-9E00-15B1E455C3C8}" type="datetime2">
              <a:rPr lang="en-US" smtClean="0"/>
              <a:pPr>
                <a:defRPr/>
              </a:pPr>
              <a:t>Tuesday, July 25, 2023</a:t>
            </a:fld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AE6E644-0CD5-9A48-BE0A-B093210F42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4720" y="6224270"/>
            <a:ext cx="522288" cy="365125"/>
          </a:xfrm>
          <a:prstGeom prst="rect">
            <a:avLst/>
          </a:prstGeom>
        </p:spPr>
        <p:txBody>
          <a:bodyPr anchor="b" anchorCtr="0"/>
          <a:lstStyle>
            <a:lvl1pPr algn="ctr" defTabSz="914377" eaLnBrk="1" fontAlgn="auto" hangingPunct="1">
              <a:spcBef>
                <a:spcPts val="0"/>
              </a:spcBef>
              <a:spcAft>
                <a:spcPts val="0"/>
              </a:spcAft>
              <a:defRPr sz="1400" b="0" i="0" baseline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>
              <a:defRPr/>
            </a:pPr>
            <a:fld id="{E59E93EA-64E5-EF41-9853-47B1C09F55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52" r:id="rId2"/>
    <p:sldLayoutId id="2147483854" r:id="rId3"/>
    <p:sldLayoutId id="2147483855" r:id="rId4"/>
    <p:sldLayoutId id="2147483853" r:id="rId5"/>
    <p:sldLayoutId id="2147483862" r:id="rId6"/>
  </p:sldLayoutIdLst>
  <p:hf sldNum="0" hdr="0" dt="0"/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9pPr>
    </p:titleStyle>
    <p:bodyStyle>
      <a:lvl1pPr algn="l" defTabSz="912813" rtl="0" eaLnBrk="1" fontAlgn="base" hangingPunct="1">
        <a:lnSpc>
          <a:spcPct val="120000"/>
        </a:lnSpc>
        <a:spcBef>
          <a:spcPts val="1000"/>
        </a:spcBef>
        <a:spcAft>
          <a:spcPts val="600"/>
        </a:spcAft>
        <a:buFont typeface="Arial" panose="020B0604020202020204" pitchFamily="34" charset="0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4213" indent="-227013" algn="l" defTabSz="912813" rtl="0" eaLnBrk="1" fontAlgn="base" hangingPunct="1">
        <a:lnSpc>
          <a:spcPct val="12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1413" indent="-227013" algn="l" defTabSz="912813" rtl="0" eaLnBrk="1" fontAlgn="base" hangingPunct="1">
        <a:lnSpc>
          <a:spcPct val="12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598613" indent="-227013" algn="l" defTabSz="912813" rtl="0" eaLnBrk="1" fontAlgn="base" hangingPunct="1">
        <a:lnSpc>
          <a:spcPct val="12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5813" indent="-227013" algn="l" defTabSz="912813" rtl="0" eaLnBrk="1" fontAlgn="base" hangingPunct="1">
        <a:lnSpc>
          <a:spcPct val="12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8D0D97-B071-C148-9036-86499577D3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8815" y="6224905"/>
            <a:ext cx="4056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377" eaLnBrk="1" fontAlgn="auto" hangingPunct="1">
              <a:spcBef>
                <a:spcPts val="0"/>
              </a:spcBef>
              <a:spcAft>
                <a:spcPts val="0"/>
              </a:spcAft>
              <a:defRPr sz="1400" cap="all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193AF7C1-9145-5745-AFDF-868B12D257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468630"/>
            <a:ext cx="9128125" cy="75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DE585573-8857-2147-AFDA-C608CDBBFC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9128125" cy="396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D7868-2810-E844-B83F-968AD4C89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79594" y="6230462"/>
            <a:ext cx="2743200" cy="366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377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bg2"/>
                </a:solidFill>
                <a:latin typeface="Helvetica" pitchFamily="2" charset="0"/>
              </a:defRPr>
            </a:lvl1pPr>
          </a:lstStyle>
          <a:p>
            <a:pPr>
              <a:defRPr/>
            </a:pPr>
            <a:fld id="{86B0CECE-ADBD-E046-9E00-15B1E455C3C8}" type="datetime2">
              <a:rPr lang="en-US" smtClean="0"/>
              <a:pPr>
                <a:defRPr/>
              </a:pPr>
              <a:t>Tuesday, July 25, 2023</a:t>
            </a:fld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AE6E644-0CD5-9A48-BE0A-B093210F42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4720" y="6224270"/>
            <a:ext cx="522288" cy="365125"/>
          </a:xfrm>
          <a:prstGeom prst="rect">
            <a:avLst/>
          </a:prstGeom>
        </p:spPr>
        <p:txBody>
          <a:bodyPr anchor="b" anchorCtr="0"/>
          <a:lstStyle>
            <a:lvl1pPr algn="ctr" defTabSz="914377" eaLnBrk="1" fontAlgn="auto" hangingPunct="1">
              <a:spcBef>
                <a:spcPts val="0"/>
              </a:spcBef>
              <a:spcAft>
                <a:spcPts val="0"/>
              </a:spcAft>
              <a:defRPr sz="1400" b="0" i="0" baseline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>
              <a:defRPr/>
            </a:pPr>
            <a:fld id="{E59E93EA-64E5-EF41-9853-47B1C09F55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11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58" r:id="rId2"/>
    <p:sldLayoutId id="2147483859" r:id="rId3"/>
    <p:sldLayoutId id="2147483860" r:id="rId4"/>
    <p:sldLayoutId id="2147483861" r:id="rId5"/>
  </p:sldLayoutIdLst>
  <p:hf sldNum="0" hdr="0" dt="0"/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9pPr>
    </p:titleStyle>
    <p:bodyStyle>
      <a:lvl1pPr algn="l" defTabSz="912813" rtl="0" eaLnBrk="1" fontAlgn="base" hangingPunct="1">
        <a:lnSpc>
          <a:spcPct val="120000"/>
        </a:lnSpc>
        <a:spcBef>
          <a:spcPts val="1000"/>
        </a:spcBef>
        <a:spcAft>
          <a:spcPts val="600"/>
        </a:spcAft>
        <a:buFont typeface="Arial" panose="020B0604020202020204" pitchFamily="34" charset="0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4213" indent="-227013" algn="l" defTabSz="912813" rtl="0" eaLnBrk="1" fontAlgn="base" hangingPunct="1">
        <a:lnSpc>
          <a:spcPct val="12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1413" indent="-227013" algn="l" defTabSz="912813" rtl="0" eaLnBrk="1" fontAlgn="base" hangingPunct="1">
        <a:lnSpc>
          <a:spcPct val="12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598613" indent="-227013" algn="l" defTabSz="912813" rtl="0" eaLnBrk="1" fontAlgn="base" hangingPunct="1">
        <a:lnSpc>
          <a:spcPct val="12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5813" indent="-227013" algn="l" defTabSz="912813" rtl="0" eaLnBrk="1" fontAlgn="base" hangingPunct="1">
        <a:lnSpc>
          <a:spcPct val="12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lide Number Placeholder 11">
            <a:extLst>
              <a:ext uri="{FF2B5EF4-FFF2-40B4-BE49-F238E27FC236}">
                <a16:creationId xmlns:a16="http://schemas.microsoft.com/office/drawing/2014/main" id="{68F5C4FE-5EC6-8547-B59C-CB35417AA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897" y="6492875"/>
            <a:ext cx="5277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20463-723C-D349-AEDE-84E0C7F9D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49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t" latinLnBrk="0" hangingPunct="1">
        <a:lnSpc>
          <a:spcPct val="100000"/>
        </a:lnSpc>
        <a:spcBef>
          <a:spcPts val="1000"/>
        </a:spcBef>
        <a:spcAft>
          <a:spcPts val="600"/>
        </a:spcAft>
        <a:buClr>
          <a:srgbClr val="FFBF00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fontAlgn="t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/>
        <a:buChar char="•"/>
        <a:defRPr sz="24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0C1FB9-5883-8449-8B70-CBF768514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385" y="3429531"/>
            <a:ext cx="9871710" cy="1482027"/>
          </a:xfrm>
        </p:spPr>
        <p:txBody>
          <a:bodyPr/>
          <a:lstStyle/>
          <a:p>
            <a:r>
              <a:rPr lang="en-US" dirty="0"/>
              <a:t>Contracts and Grants Accounting</a:t>
            </a:r>
          </a:p>
          <a:p>
            <a:r>
              <a:rPr lang="en-US" dirty="0"/>
              <a:t>July 17, 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BD6ABA-A9CF-ED43-B007-26D1FCB47DC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Finance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33150D-0429-2744-B2DF-06C0D017A9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7210" y="1032949"/>
            <a:ext cx="10813709" cy="914400"/>
          </a:xfrm>
        </p:spPr>
        <p:txBody>
          <a:bodyPr/>
          <a:lstStyle/>
          <a:p>
            <a:r>
              <a:rPr lang="en-US" dirty="0"/>
              <a:t>NEW IRR PROCESS	</a:t>
            </a:r>
          </a:p>
        </p:txBody>
      </p:sp>
    </p:spTree>
    <p:extLst>
      <p:ext uri="{BB962C8B-B14F-4D97-AF65-F5344CB8AC3E}">
        <p14:creationId xmlns:p14="http://schemas.microsoft.com/office/powerpoint/2010/main" val="4182748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36F55-1409-D545-B4CD-72558B8A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9696"/>
            <a:ext cx="7244419" cy="480131"/>
          </a:xfrm>
        </p:spPr>
        <p:txBody>
          <a:bodyPr/>
          <a:lstStyle/>
          <a:p>
            <a:r>
              <a:rPr lang="en-US" dirty="0"/>
              <a:t>IRR – NEW ACCOUNTING PROCESS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CEC4871-E63C-CF1E-D06F-5C9337089C03}"/>
              </a:ext>
            </a:extLst>
          </p:cNvPr>
          <p:cNvSpPr txBox="1">
            <a:spLocks/>
          </p:cNvSpPr>
          <p:nvPr/>
        </p:nvSpPr>
        <p:spPr>
          <a:xfrm>
            <a:off x="1993045" y="6246591"/>
            <a:ext cx="4056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914377" rtl="0" eaLnBrk="1" fontAlgn="auto" hangingPunct="1">
              <a:spcBef>
                <a:spcPts val="0"/>
              </a:spcBef>
              <a:spcAft>
                <a:spcPts val="0"/>
              </a:spcAft>
              <a:defRPr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28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00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72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Finance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E7D0D1-E39B-275D-F546-280FC5CAA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6402"/>
            <a:ext cx="12192000" cy="27651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BE739B-1B3E-FDE3-30B3-505F05E335B5}"/>
              </a:ext>
            </a:extLst>
          </p:cNvPr>
          <p:cNvSpPr txBox="1"/>
          <p:nvPr/>
        </p:nvSpPr>
        <p:spPr>
          <a:xfrm>
            <a:off x="1735666" y="1120486"/>
            <a:ext cx="7653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UCB PAYS UCD – RECORD INCOME IN INCOME ACCOUNT (92XXXXX)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2AB3BB-5C4C-A5D9-EF4F-3ABDFBC929E2}"/>
              </a:ext>
            </a:extLst>
          </p:cNvPr>
          <p:cNvSpPr/>
          <p:nvPr/>
        </p:nvSpPr>
        <p:spPr>
          <a:xfrm>
            <a:off x="4021076" y="4290700"/>
            <a:ext cx="6149270" cy="1953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A53819-500E-94BA-1D1B-C2CC7F6C0D3D}"/>
              </a:ext>
            </a:extLst>
          </p:cNvPr>
          <p:cNvSpPr/>
          <p:nvPr/>
        </p:nvSpPr>
        <p:spPr>
          <a:xfrm>
            <a:off x="837610" y="3684253"/>
            <a:ext cx="2295057" cy="1953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2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D515C-35B9-0044-B6D6-930A0A9C2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317" y="1627712"/>
            <a:ext cx="7358773" cy="862635"/>
          </a:xfrm>
        </p:spPr>
        <p:txBody>
          <a:bodyPr/>
          <a:lstStyle/>
          <a:p>
            <a:r>
              <a:rPr lang="en-US" sz="4800" dirty="0"/>
              <a:t>Questions?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CEC4871-E63C-CF1E-D06F-5C9337089C03}"/>
              </a:ext>
            </a:extLst>
          </p:cNvPr>
          <p:cNvSpPr txBox="1">
            <a:spLocks/>
          </p:cNvSpPr>
          <p:nvPr/>
        </p:nvSpPr>
        <p:spPr>
          <a:xfrm>
            <a:off x="1993045" y="6246591"/>
            <a:ext cx="4056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914377" rtl="0" eaLnBrk="1" fontAlgn="auto" hangingPunct="1">
              <a:spcBef>
                <a:spcPts val="0"/>
              </a:spcBef>
              <a:spcAft>
                <a:spcPts val="0"/>
              </a:spcAft>
              <a:defRPr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28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00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72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Finance</a:t>
            </a:r>
          </a:p>
        </p:txBody>
      </p:sp>
    </p:spTree>
    <p:extLst>
      <p:ext uri="{BB962C8B-B14F-4D97-AF65-F5344CB8AC3E}">
        <p14:creationId xmlns:p14="http://schemas.microsoft.com/office/powerpoint/2010/main" val="92059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36F55-1409-D545-B4CD-72558B8A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9696"/>
            <a:ext cx="8448788" cy="480131"/>
          </a:xfrm>
        </p:spPr>
        <p:txBody>
          <a:bodyPr/>
          <a:lstStyle/>
          <a:p>
            <a:r>
              <a:rPr lang="en-US" dirty="0"/>
              <a:t>Intercampus Reimbursement Request (IRR)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CEC4871-E63C-CF1E-D06F-5C9337089C03}"/>
              </a:ext>
            </a:extLst>
          </p:cNvPr>
          <p:cNvSpPr txBox="1">
            <a:spLocks/>
          </p:cNvSpPr>
          <p:nvPr/>
        </p:nvSpPr>
        <p:spPr>
          <a:xfrm>
            <a:off x="1993045" y="6246591"/>
            <a:ext cx="4056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914377" rtl="0" eaLnBrk="1" fontAlgn="auto" hangingPunct="1">
              <a:spcBef>
                <a:spcPts val="0"/>
              </a:spcBef>
              <a:spcAft>
                <a:spcPts val="0"/>
              </a:spcAft>
              <a:defRPr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28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00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72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Finance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BD5439-0B42-30D5-A10C-AEEF7A265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167" y="1192476"/>
            <a:ext cx="5273473" cy="4371142"/>
          </a:xfrm>
        </p:spPr>
        <p:txBody>
          <a:bodyPr/>
          <a:lstStyle/>
          <a:p>
            <a:r>
              <a:rPr lang="en-US" dirty="0"/>
              <a:t>The IRR is the “invoice” one campus sends another to be reimbursed for expenses on a Multi-Campus Agreement (MCA)</a:t>
            </a:r>
          </a:p>
          <a:p>
            <a:r>
              <a:rPr lang="en-US" dirty="0"/>
              <a:t>Multi-Campus Agreement is the written agreement between campuses to transfer part of a sponsored project’s funding to another campus. 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C220A7-C9DA-4586-FCD8-6EDE9535F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7955" y="996357"/>
            <a:ext cx="4422959" cy="567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36F55-1409-D545-B4CD-72558B8A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9696"/>
            <a:ext cx="7165872" cy="480131"/>
          </a:xfrm>
        </p:spPr>
        <p:txBody>
          <a:bodyPr/>
          <a:lstStyle/>
          <a:p>
            <a:r>
              <a:rPr lang="en-US" dirty="0"/>
              <a:t>IRR – OLD ACCOUNTING PROCESS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CEC4871-E63C-CF1E-D06F-5C9337089C03}"/>
              </a:ext>
            </a:extLst>
          </p:cNvPr>
          <p:cNvSpPr txBox="1">
            <a:spLocks/>
          </p:cNvSpPr>
          <p:nvPr/>
        </p:nvSpPr>
        <p:spPr>
          <a:xfrm>
            <a:off x="1993045" y="6246591"/>
            <a:ext cx="4056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914377" rtl="0" eaLnBrk="1" fontAlgn="auto" hangingPunct="1">
              <a:spcBef>
                <a:spcPts val="0"/>
              </a:spcBef>
              <a:spcAft>
                <a:spcPts val="0"/>
              </a:spcAft>
              <a:defRPr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28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00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72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Finance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BD5439-0B42-30D5-A10C-AEEF7A265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035" y="1393206"/>
            <a:ext cx="9871710" cy="3633319"/>
          </a:xfrm>
        </p:spPr>
        <p:txBody>
          <a:bodyPr/>
          <a:lstStyle/>
          <a:p>
            <a:r>
              <a:rPr lang="en-US" dirty="0"/>
              <a:t>MCA – From UCD to Sister Campus</a:t>
            </a:r>
          </a:p>
          <a:p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</a:rPr>
              <a:t>IRR: Sister campus “bills” UCD or UCANR for expense reimbursement</a:t>
            </a:r>
          </a:p>
          <a:p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</a:rPr>
              <a:t>INITIAL BUDGET -- $ PLANNED TO GO TO OTHER CAMPUS(ES) BUDGETED INTO SBMC IN DEPT EXPENSE ACCT</a:t>
            </a:r>
          </a:p>
          <a:p>
            <a:pPr marL="1027113" lvl="1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</a:rPr>
              <a:t>WHEN UCD PAYS OTHER CAMPUS, WE MOVE BUDGET FROM SBMC IN DEPT EXPENSE ACCT TO THE UNEXPENDED BALANCE ACCOUNT</a:t>
            </a:r>
          </a:p>
          <a:p>
            <a:pPr marL="34290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</a:rPr>
              <a:t>FINANCIAL ENTRY WHICH ACTUALLY PAYS OTHER CAMPUS RECORED IN UNEXPENDED BALANCE</a:t>
            </a:r>
          </a:p>
          <a:p>
            <a:pPr marL="34290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</a:rPr>
              <a:t>TO UNDERSTAND STATUS OF IRR PAYMENTS YOU MUST LOOK AT BOTH THE EXPENSE AND UB ACCOUNTS – THIS CAN BE CONFUSING</a:t>
            </a:r>
          </a:p>
        </p:txBody>
      </p:sp>
    </p:spTree>
    <p:extLst>
      <p:ext uri="{BB962C8B-B14F-4D97-AF65-F5344CB8AC3E}">
        <p14:creationId xmlns:p14="http://schemas.microsoft.com/office/powerpoint/2010/main" val="352909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36F55-1409-D545-B4CD-72558B8A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9696"/>
            <a:ext cx="9714582" cy="480131"/>
          </a:xfrm>
        </p:spPr>
        <p:txBody>
          <a:bodyPr/>
          <a:lstStyle/>
          <a:p>
            <a:r>
              <a:rPr lang="en-US" dirty="0"/>
              <a:t>MCA FROM UCANR TO UCB  -- LEDGER EXAMPLE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CEC4871-E63C-CF1E-D06F-5C9337089C03}"/>
              </a:ext>
            </a:extLst>
          </p:cNvPr>
          <p:cNvSpPr txBox="1">
            <a:spLocks/>
          </p:cNvSpPr>
          <p:nvPr/>
        </p:nvSpPr>
        <p:spPr>
          <a:xfrm>
            <a:off x="1993045" y="6246591"/>
            <a:ext cx="4056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914377" rtl="0" eaLnBrk="1" fontAlgn="auto" hangingPunct="1">
              <a:spcBef>
                <a:spcPts val="0"/>
              </a:spcBef>
              <a:spcAft>
                <a:spcPts val="0"/>
              </a:spcAft>
              <a:defRPr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28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00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72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Finance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840B5-48C5-22DE-EE9A-FC4CDA5EE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8BFADE7F-E1DB-D2A5-E764-F8BAEC45C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0" y="1174941"/>
            <a:ext cx="9068622" cy="434925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DB55D6B-2F4B-7131-C224-DBB4E1245902}"/>
              </a:ext>
            </a:extLst>
          </p:cNvPr>
          <p:cNvSpPr/>
          <p:nvPr/>
        </p:nvSpPr>
        <p:spPr>
          <a:xfrm>
            <a:off x="3710866" y="4651899"/>
            <a:ext cx="4145872" cy="1953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0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36F55-1409-D545-B4CD-72558B8A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9696"/>
            <a:ext cx="9714582" cy="480131"/>
          </a:xfrm>
        </p:spPr>
        <p:txBody>
          <a:bodyPr/>
          <a:lstStyle/>
          <a:p>
            <a:r>
              <a:rPr lang="en-US" dirty="0"/>
              <a:t>MCA FROM UCANR TO UCB  -- LEDGER EXAMPLE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CEC4871-E63C-CF1E-D06F-5C9337089C03}"/>
              </a:ext>
            </a:extLst>
          </p:cNvPr>
          <p:cNvSpPr txBox="1">
            <a:spLocks/>
          </p:cNvSpPr>
          <p:nvPr/>
        </p:nvSpPr>
        <p:spPr>
          <a:xfrm>
            <a:off x="1993045" y="6246591"/>
            <a:ext cx="4056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914377" rtl="0" eaLnBrk="1" fontAlgn="auto" hangingPunct="1">
              <a:spcBef>
                <a:spcPts val="0"/>
              </a:spcBef>
              <a:spcAft>
                <a:spcPts val="0"/>
              </a:spcAft>
              <a:defRPr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28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00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72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Finance</a:t>
            </a:r>
          </a:p>
        </p:txBody>
      </p:sp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ACD22FE9-5C89-0453-5E94-AE810CD2D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9" y="1019174"/>
            <a:ext cx="9871709" cy="473019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DB55D6B-2F4B-7131-C224-DBB4E1245902}"/>
              </a:ext>
            </a:extLst>
          </p:cNvPr>
          <p:cNvSpPr/>
          <p:nvPr/>
        </p:nvSpPr>
        <p:spPr>
          <a:xfrm>
            <a:off x="4168394" y="4783167"/>
            <a:ext cx="4467605" cy="1953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14C441-B089-1F64-B25F-98513E1B1016}"/>
              </a:ext>
            </a:extLst>
          </p:cNvPr>
          <p:cNvSpPr/>
          <p:nvPr/>
        </p:nvSpPr>
        <p:spPr>
          <a:xfrm>
            <a:off x="4168393" y="3926128"/>
            <a:ext cx="5255007" cy="1953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8C6B28F-7784-4278-BE55-191E0908A2A3}"/>
              </a:ext>
            </a:extLst>
          </p:cNvPr>
          <p:cNvSpPr/>
          <p:nvPr/>
        </p:nvSpPr>
        <p:spPr>
          <a:xfrm>
            <a:off x="8729133" y="5384800"/>
            <a:ext cx="694267" cy="195309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BA4295-9637-4425-1C17-9EFC5A46132C}"/>
              </a:ext>
            </a:extLst>
          </p:cNvPr>
          <p:cNvSpPr txBox="1"/>
          <p:nvPr/>
        </p:nvSpPr>
        <p:spPr>
          <a:xfrm>
            <a:off x="4365825" y="877798"/>
            <a:ext cx="2677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Is this confusing?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22BA24-54B1-0B65-D6AE-1E9C31A842BB}"/>
              </a:ext>
            </a:extLst>
          </p:cNvPr>
          <p:cNvSpPr txBox="1"/>
          <p:nvPr/>
        </p:nvSpPr>
        <p:spPr>
          <a:xfrm>
            <a:off x="5062083" y="1263244"/>
            <a:ext cx="1145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Yes!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7FDB2C-0816-6AD6-481D-371056EA35ED}"/>
              </a:ext>
            </a:extLst>
          </p:cNvPr>
          <p:cNvSpPr txBox="1"/>
          <p:nvPr/>
        </p:nvSpPr>
        <p:spPr>
          <a:xfrm>
            <a:off x="7994470" y="2431932"/>
            <a:ext cx="4061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But wait, there’s good news….</a:t>
            </a:r>
          </a:p>
        </p:txBody>
      </p:sp>
    </p:spTree>
    <p:extLst>
      <p:ext uri="{BB962C8B-B14F-4D97-AF65-F5344CB8AC3E}">
        <p14:creationId xmlns:p14="http://schemas.microsoft.com/office/powerpoint/2010/main" val="409594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3" grpId="0"/>
      <p:bldP spid="6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36F55-1409-D545-B4CD-72558B8A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9696"/>
            <a:ext cx="7244419" cy="480131"/>
          </a:xfrm>
        </p:spPr>
        <p:txBody>
          <a:bodyPr/>
          <a:lstStyle/>
          <a:p>
            <a:r>
              <a:rPr lang="en-US" dirty="0"/>
              <a:t>IRR – NEW ACCOUNTING PROCESS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CEC4871-E63C-CF1E-D06F-5C9337089C03}"/>
              </a:ext>
            </a:extLst>
          </p:cNvPr>
          <p:cNvSpPr txBox="1">
            <a:spLocks/>
          </p:cNvSpPr>
          <p:nvPr/>
        </p:nvSpPr>
        <p:spPr>
          <a:xfrm>
            <a:off x="1993045" y="6246591"/>
            <a:ext cx="4056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914377" rtl="0" eaLnBrk="1" fontAlgn="auto" hangingPunct="1">
              <a:spcBef>
                <a:spcPts val="0"/>
              </a:spcBef>
              <a:spcAft>
                <a:spcPts val="0"/>
              </a:spcAft>
              <a:defRPr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28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00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72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Finance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149AB-39CC-00E2-91BE-19F6F1B4F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920" y="1299845"/>
            <a:ext cx="9871710" cy="1544955"/>
          </a:xfrm>
        </p:spPr>
        <p:txBody>
          <a:bodyPr/>
          <a:lstStyle/>
          <a:p>
            <a:r>
              <a:rPr lang="en-US" dirty="0"/>
              <a:t>Implementation of new Common Chart of Accounts required by UCOP starting July 2023 now allows for accounting entries that will result in more transparency on ledgers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65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36F55-1409-D545-B4CD-72558B8A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9696"/>
            <a:ext cx="7244419" cy="480131"/>
          </a:xfrm>
        </p:spPr>
        <p:txBody>
          <a:bodyPr/>
          <a:lstStyle/>
          <a:p>
            <a:r>
              <a:rPr lang="en-US" dirty="0"/>
              <a:t>IRR – NEW ACCOUNTING PROCESS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CEC4871-E63C-CF1E-D06F-5C9337089C03}"/>
              </a:ext>
            </a:extLst>
          </p:cNvPr>
          <p:cNvSpPr txBox="1">
            <a:spLocks/>
          </p:cNvSpPr>
          <p:nvPr/>
        </p:nvSpPr>
        <p:spPr>
          <a:xfrm>
            <a:off x="1993045" y="6246591"/>
            <a:ext cx="4056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914377" rtl="0" eaLnBrk="1" fontAlgn="auto" hangingPunct="1">
              <a:spcBef>
                <a:spcPts val="0"/>
              </a:spcBef>
              <a:spcAft>
                <a:spcPts val="0"/>
              </a:spcAft>
              <a:defRPr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28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00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72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Finance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4D0C2AF-B816-81E4-9D23-26493B7714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4238" y="2193355"/>
            <a:ext cx="9871075" cy="2650677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C2AB3BB-5C4C-A5D9-EF4F-3ABDFBC929E2}"/>
              </a:ext>
            </a:extLst>
          </p:cNvPr>
          <p:cNvSpPr/>
          <p:nvPr/>
        </p:nvSpPr>
        <p:spPr>
          <a:xfrm>
            <a:off x="4168393" y="4023782"/>
            <a:ext cx="5255007" cy="1953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C95FCF-679D-D78E-4621-7B94314403B5}"/>
              </a:ext>
            </a:extLst>
          </p:cNvPr>
          <p:cNvSpPr txBox="1"/>
          <p:nvPr/>
        </p:nvSpPr>
        <p:spPr>
          <a:xfrm>
            <a:off x="1056443" y="1429305"/>
            <a:ext cx="2689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FIS DS-55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0D19DB-03AF-FED7-EA46-3F2A5297BD38}"/>
              </a:ext>
            </a:extLst>
          </p:cNvPr>
          <p:cNvSpPr txBox="1"/>
          <p:nvPr/>
        </p:nvSpPr>
        <p:spPr>
          <a:xfrm>
            <a:off x="505098" y="5360645"/>
            <a:ext cx="8251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is from the test system….just pretend there’s money in the Appropriation column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2DF2AB9-8B2C-9B75-7836-F47FE73C1B95}"/>
              </a:ext>
            </a:extLst>
          </p:cNvPr>
          <p:cNvCxnSpPr/>
          <p:nvPr/>
        </p:nvCxnSpPr>
        <p:spPr>
          <a:xfrm flipV="1">
            <a:off x="6444343" y="4728754"/>
            <a:ext cx="1759131" cy="6318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74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36F55-1409-D545-B4CD-72558B8A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9696"/>
            <a:ext cx="7244419" cy="480131"/>
          </a:xfrm>
        </p:spPr>
        <p:txBody>
          <a:bodyPr/>
          <a:lstStyle/>
          <a:p>
            <a:r>
              <a:rPr lang="en-US" dirty="0"/>
              <a:t>IRR – NEW ACCOUNTING PROCESS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CEC4871-E63C-CF1E-D06F-5C9337089C03}"/>
              </a:ext>
            </a:extLst>
          </p:cNvPr>
          <p:cNvSpPr txBox="1">
            <a:spLocks/>
          </p:cNvSpPr>
          <p:nvPr/>
        </p:nvSpPr>
        <p:spPr>
          <a:xfrm>
            <a:off x="1993045" y="6246591"/>
            <a:ext cx="4056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914377" rtl="0" eaLnBrk="1" fontAlgn="auto" hangingPunct="1">
              <a:spcBef>
                <a:spcPts val="0"/>
              </a:spcBef>
              <a:spcAft>
                <a:spcPts val="0"/>
              </a:spcAft>
              <a:defRPr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28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00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72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Finance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2AB3BB-5C4C-A5D9-EF4F-3ABDFBC929E2}"/>
              </a:ext>
            </a:extLst>
          </p:cNvPr>
          <p:cNvSpPr/>
          <p:nvPr/>
        </p:nvSpPr>
        <p:spPr>
          <a:xfrm>
            <a:off x="4168393" y="4023782"/>
            <a:ext cx="5255007" cy="1953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2F33D8-219B-B571-6552-E1CC4B0C2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3" y="1874014"/>
            <a:ext cx="11517297" cy="29640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8E9A1B-A4D4-45BA-9857-C845EC67F8BA}"/>
              </a:ext>
            </a:extLst>
          </p:cNvPr>
          <p:cNvSpPr txBox="1"/>
          <p:nvPr/>
        </p:nvSpPr>
        <p:spPr>
          <a:xfrm>
            <a:off x="727969" y="1244639"/>
            <a:ext cx="2689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FIS DS-2</a:t>
            </a:r>
          </a:p>
        </p:txBody>
      </p:sp>
    </p:spTree>
    <p:extLst>
      <p:ext uri="{BB962C8B-B14F-4D97-AF65-F5344CB8AC3E}">
        <p14:creationId xmlns:p14="http://schemas.microsoft.com/office/powerpoint/2010/main" val="345637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36F55-1409-D545-B4CD-72558B8A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9696"/>
            <a:ext cx="7244419" cy="480131"/>
          </a:xfrm>
        </p:spPr>
        <p:txBody>
          <a:bodyPr/>
          <a:lstStyle/>
          <a:p>
            <a:r>
              <a:rPr lang="en-US" dirty="0"/>
              <a:t>IRR – NEW ACCOUNTING PROCESS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CEC4871-E63C-CF1E-D06F-5C9337089C03}"/>
              </a:ext>
            </a:extLst>
          </p:cNvPr>
          <p:cNvSpPr txBox="1">
            <a:spLocks/>
          </p:cNvSpPr>
          <p:nvPr/>
        </p:nvSpPr>
        <p:spPr>
          <a:xfrm>
            <a:off x="1993045" y="6246591"/>
            <a:ext cx="4056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914377" rtl="0" eaLnBrk="1" fontAlgn="auto" hangingPunct="1">
              <a:spcBef>
                <a:spcPts val="0"/>
              </a:spcBef>
              <a:spcAft>
                <a:spcPts val="0"/>
              </a:spcAft>
              <a:defRPr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28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00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72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Finance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8E9A1B-A4D4-45BA-9857-C845EC67F8BA}"/>
              </a:ext>
            </a:extLst>
          </p:cNvPr>
          <p:cNvSpPr txBox="1"/>
          <p:nvPr/>
        </p:nvSpPr>
        <p:spPr>
          <a:xfrm>
            <a:off x="727968" y="1244639"/>
            <a:ext cx="3941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FIS DS-19 (DRILL FROM DS-2)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6ED6A9-1449-EFD1-7159-466CCB6CE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72" y="2164424"/>
            <a:ext cx="11934548" cy="247574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C2AB3BB-5C4C-A5D9-EF4F-3ABDFBC929E2}"/>
              </a:ext>
            </a:extLst>
          </p:cNvPr>
          <p:cNvSpPr/>
          <p:nvPr/>
        </p:nvSpPr>
        <p:spPr>
          <a:xfrm>
            <a:off x="168673" y="4278419"/>
            <a:ext cx="6149270" cy="1953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8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022850"/>
      </a:dk1>
      <a:lt1>
        <a:srgbClr val="FFBE00"/>
      </a:lt1>
      <a:dk2>
        <a:srgbClr val="0046B9"/>
      </a:dk2>
      <a:lt2>
        <a:srgbClr val="FFCC00"/>
      </a:lt2>
      <a:accent1>
        <a:srgbClr val="00C4B2"/>
      </a:accent1>
      <a:accent2>
        <a:srgbClr val="AADA91"/>
      </a:accent2>
      <a:accent3>
        <a:srgbClr val="FFFF3A"/>
      </a:accent3>
      <a:accent4>
        <a:srgbClr val="022850"/>
      </a:accent4>
      <a:accent5>
        <a:srgbClr val="FFBE00"/>
      </a:accent5>
      <a:accent6>
        <a:srgbClr val="F08A00"/>
      </a:accent6>
      <a:hlink>
        <a:srgbClr val="C1022F"/>
      </a:hlink>
      <a:folHlink>
        <a:srgbClr val="48116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8EF9BC2F-9EFD-104F-8E76-F4D01341EFD6}" vid="{E7D301D1-1DD4-4D45-8467-A8D304790232}"/>
    </a:ext>
  </a:extLst>
</a:theme>
</file>

<file path=ppt/theme/theme2.xml><?xml version="1.0" encoding="utf-8"?>
<a:theme xmlns:a="http://schemas.openxmlformats.org/drawingml/2006/main" name="1_Office Theme">
  <a:themeElements>
    <a:clrScheme name="Custom 2">
      <a:dk1>
        <a:srgbClr val="022850"/>
      </a:dk1>
      <a:lt1>
        <a:srgbClr val="FFBE00"/>
      </a:lt1>
      <a:dk2>
        <a:srgbClr val="0046B9"/>
      </a:dk2>
      <a:lt2>
        <a:srgbClr val="FFCC00"/>
      </a:lt2>
      <a:accent1>
        <a:srgbClr val="00C4B2"/>
      </a:accent1>
      <a:accent2>
        <a:srgbClr val="AADA91"/>
      </a:accent2>
      <a:accent3>
        <a:srgbClr val="FFFF3A"/>
      </a:accent3>
      <a:accent4>
        <a:srgbClr val="022850"/>
      </a:accent4>
      <a:accent5>
        <a:srgbClr val="FFBE00"/>
      </a:accent5>
      <a:accent6>
        <a:srgbClr val="F08A00"/>
      </a:accent6>
      <a:hlink>
        <a:srgbClr val="C1022F"/>
      </a:hlink>
      <a:folHlink>
        <a:srgbClr val="48116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8EF9BC2F-9EFD-104F-8E76-F4D01341EFD6}" vid="{8003F287-F45E-2F45-A99A-079A517B90FF}"/>
    </a:ext>
  </a:extLst>
</a:theme>
</file>

<file path=ppt/theme/theme3.xml><?xml version="1.0" encoding="utf-8"?>
<a:theme xmlns:a="http://schemas.openxmlformats.org/drawingml/2006/main" name="Custom Design">
  <a:themeElements>
    <a:clrScheme name="FOA">
      <a:dk1>
        <a:srgbClr val="000000"/>
      </a:dk1>
      <a:lt1>
        <a:srgbClr val="FFFFFF"/>
      </a:lt1>
      <a:dk2>
        <a:srgbClr val="022447"/>
      </a:dk2>
      <a:lt2>
        <a:srgbClr val="6E9AC9"/>
      </a:lt2>
      <a:accent1>
        <a:srgbClr val="6FCFEB"/>
      </a:accent1>
      <a:accent2>
        <a:srgbClr val="4F7093"/>
      </a:accent2>
      <a:accent3>
        <a:srgbClr val="297FD5"/>
      </a:accent3>
      <a:accent4>
        <a:srgbClr val="FFDC00"/>
      </a:accent4>
      <a:accent5>
        <a:srgbClr val="FFFF3B"/>
      </a:accent5>
      <a:accent6>
        <a:srgbClr val="345B85"/>
      </a:accent6>
      <a:hlink>
        <a:srgbClr val="FFBF00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Preso 2022 Watertower</Template>
  <TotalTime>1559</TotalTime>
  <Words>292</Words>
  <Application>Microsoft Office PowerPoint</Application>
  <PresentationFormat>Widescreen</PresentationFormat>
  <Paragraphs>44</Paragraphs>
  <Slides>11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Helvetica</vt:lpstr>
      <vt:lpstr>Open Sans</vt:lpstr>
      <vt:lpstr>Open Sans Light</vt:lpstr>
      <vt:lpstr>Symbol</vt:lpstr>
      <vt:lpstr>Wingdings</vt:lpstr>
      <vt:lpstr>Office Theme</vt:lpstr>
      <vt:lpstr>1_Office Theme</vt:lpstr>
      <vt:lpstr>Custom Design</vt:lpstr>
      <vt:lpstr>PowerPoint Presentation</vt:lpstr>
      <vt:lpstr>Intercampus Reimbursement Request (IRR)</vt:lpstr>
      <vt:lpstr>IRR – OLD ACCOUNTING PROCESS</vt:lpstr>
      <vt:lpstr>MCA FROM UCANR TO UCB  -- LEDGER EXAMPLE</vt:lpstr>
      <vt:lpstr>MCA FROM UCANR TO UCB  -- LEDGER EXAMPLE</vt:lpstr>
      <vt:lpstr>IRR – NEW ACCOUNTING PROCESS</vt:lpstr>
      <vt:lpstr>IRR – NEW ACCOUNTING PROCESS</vt:lpstr>
      <vt:lpstr>IRR – NEW ACCOUNTING PROCESS</vt:lpstr>
      <vt:lpstr>IRR – NEW ACCOUNTING PROCESS</vt:lpstr>
      <vt:lpstr>IRR – NEW ACCOUNTING PROCESS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James Ringo</dc:creator>
  <cp:keywords/>
  <dc:description/>
  <cp:lastModifiedBy>James Ringo</cp:lastModifiedBy>
  <cp:revision>13</cp:revision>
  <dcterms:created xsi:type="dcterms:W3CDTF">2022-10-05T15:20:37Z</dcterms:created>
  <dcterms:modified xsi:type="dcterms:W3CDTF">2023-07-26T01:22:02Z</dcterms:modified>
  <cp:category/>
</cp:coreProperties>
</file>