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3374D542-6E3E-455F-9BFB-B45891911720}">
          <p14:sldIdLst>
            <p14:sldId id="256"/>
            <p14:sldId id="258"/>
            <p14:sldId id="257"/>
            <p14:sldId id="259"/>
          </p14:sldIdLst>
        </p14:section>
        <p14:section name="Search for 3D Models" id="{6844172C-9703-4DC7-908A-C23538616A3C}">
          <p14:sldIdLst/>
        </p14:section>
        <p14:section name="Insert a 3D Model from a File" id="{66737F24-1C36-4DF4-A00F-927A3F1468AC}">
          <p14:sldIdLst/>
        </p14:section>
        <p14:section name="Position and Rotate Your 3D Model" id="{A08F0015-E7F5-4E26-BBAF-AEE4F9A16AD2}">
          <p14:sldIdLst/>
        </p14:section>
        <p14:section name="Animate Your 3D Model" id="{B62868DA-F525-4AC5-9E3E-39ECA0154BBD}">
          <p14:sldIdLst/>
        </p14:section>
        <p14:section name="Learn More" id="{62756D7E-964E-493A-83A1-13BC0B6B5E4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0-25T01:01:01.66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14378 1,'-478'18,"-356"-12,-1018-7,1054-22,-7055 23,7710 6,0 5,-86 22,-109 39,-325 21,364-54,219-27,-1-3,0-4,-80-4,-156 22,289-23,40 0,47-1,2576 1,-2235 67,-64-35,203 35,2863-69,3225 2,-6363-46,-196 39,-41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0-25T01:01:02.6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0,'4'0,"5"0,2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0-25T01:01:04.5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1454 1,'-10'7,"-1"-1,0 0,0-1,0-1,0 1,-1-2,1 1,-1-2,0 0,0 0,0-1,0 0,-10-1,-655-1,103 1,541-4,33 4,1 0,-1 0,0-1,0 1,1 0,-1 0,0 0,0-1,0 1,0 0,1 0,-1-1,0 1,0 0,0-1,0 1,0 0,0 0,0-1,0 1,0 0,0-1,0 1,0 0,0-1,0 1,0 0,0 0,0-1,0 1,0 0,0-1,0 1,0 0,-1 0,1-1,335-9,994 11,-1120-26,-163 25,-26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2659"/>
            <a:ext cx="9144000" cy="1790700"/>
          </a:xfrm>
        </p:spPr>
        <p:txBody>
          <a:bodyPr/>
          <a:lstStyle/>
          <a:p>
            <a:r>
              <a:rPr lang="en-US" dirty="0"/>
              <a:t>SPO Awards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22DE6-C2BE-4B53-BC28-C43EBD0052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26, 2022</a:t>
            </a:r>
          </a:p>
        </p:txBody>
      </p:sp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B1CBA-1C5F-4DC0-9E98-178D292C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620785"/>
            <a:ext cx="11139490" cy="1555487"/>
          </a:xfrm>
        </p:spPr>
        <p:txBody>
          <a:bodyPr>
            <a:normAutofit/>
          </a:bodyPr>
          <a:lstStyle/>
          <a:p>
            <a:r>
              <a:rPr lang="en-US" sz="3200" dirty="0"/>
              <a:t>ATF PI 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11B90-EB81-4043-A5B4-14EEE276D56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rules for PI exception in the after-the-fact stage are the same as when you submit a proposal before receiving the award</a:t>
            </a:r>
          </a:p>
          <a:p>
            <a:pPr marL="573088" lvl="1" indent="-171450">
              <a:buFont typeface="Wingdings" panose="05000000000000000000" pitchFamily="2" charset="2"/>
              <a:buChar char="§"/>
            </a:pPr>
            <a:r>
              <a:rPr lang="en-US" sz="1800" dirty="0"/>
              <a:t>only qualified members of the Academic Senate and appointees in other eligible title groups listed in the UC Academic Senate policy may submit proposals </a:t>
            </a:r>
            <a:r>
              <a:rPr lang="en-US" sz="1800" b="1" dirty="0"/>
              <a:t>without</a:t>
            </a:r>
            <a:r>
              <a:rPr lang="en-US" sz="1800" dirty="0"/>
              <a:t> the need for an exception</a:t>
            </a:r>
          </a:p>
          <a:p>
            <a:pPr marL="573088" lvl="1" indent="-171450">
              <a:buFont typeface="Wingdings" panose="05000000000000000000" pitchFamily="2" charset="2"/>
              <a:buChar char="§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Appointees must be at 50% or more of full time to submit proposals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the need for an exception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82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787F69-B508-42D3-9687-E88650717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58735"/>
            <a:ext cx="10983131" cy="4572752"/>
          </a:xfrm>
        </p:spPr>
        <p:txBody>
          <a:bodyPr>
            <a:normAutofit/>
          </a:bodyPr>
          <a:lstStyle/>
          <a:p>
            <a:pPr lvl="1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Very soon, the IPF certification will look like the below.  See additional certification.</a:t>
            </a:r>
          </a:p>
          <a:p>
            <a:pPr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E986F6-7109-46F7-914F-3AD8EC5C1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n-lt"/>
              </a:rPr>
              <a:t>Russian sanctions added to PI certification in IPF</a:t>
            </a:r>
          </a:p>
        </p:txBody>
      </p:sp>
      <p:pic>
        <p:nvPicPr>
          <p:cNvPr id="1026" name="Picture 1" descr="image002">
            <a:extLst>
              <a:ext uri="{FF2B5EF4-FFF2-40B4-BE49-F238E27FC236}">
                <a16:creationId xmlns:a16="http://schemas.microsoft.com/office/drawing/2014/main" id="{C1ABAE5C-FDE0-4363-88A9-05E328F85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0" y="1946247"/>
            <a:ext cx="11975270" cy="426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68B30DE-B7B5-41A2-8E78-292FD68F844C}"/>
                  </a:ext>
                </a:extLst>
              </p14:cNvPr>
              <p14:cNvContentPartPr/>
              <p14:nvPr/>
            </p14:nvContentPartPr>
            <p14:xfrm>
              <a:off x="402520" y="5401889"/>
              <a:ext cx="5176080" cy="1692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68B30DE-B7B5-41A2-8E78-292FD68F844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8520" y="5294249"/>
                <a:ext cx="5283720" cy="38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62A34B91-4D98-4C13-BDE4-96F90D94266D}"/>
                  </a:ext>
                </a:extLst>
              </p14:cNvPr>
              <p14:cNvContentPartPr/>
              <p14:nvPr/>
            </p14:nvContentPartPr>
            <p14:xfrm>
              <a:off x="880600" y="5385329"/>
              <a:ext cx="900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62A34B91-4D98-4C13-BDE4-96F90D94266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26600" y="5277329"/>
                <a:ext cx="116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33E49A1-1843-40B0-AF10-281C618E444A}"/>
                  </a:ext>
                </a:extLst>
              </p14:cNvPr>
              <p14:cNvContentPartPr/>
              <p14:nvPr/>
            </p14:nvContentPartPr>
            <p14:xfrm>
              <a:off x="374080" y="5384969"/>
              <a:ext cx="698760" cy="176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33E49A1-1843-40B0-AF10-281C618E444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0080" y="5276969"/>
                <a:ext cx="806400" cy="23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220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65F604-C787-41E0-A895-DB99C21FB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2400" dirty="0"/>
              <a:t>If you have prior approval requests* for SPO to submit to the sponsor by the end of the year, please submit those requests to us early.</a:t>
            </a:r>
          </a:p>
          <a:p>
            <a:pPr>
              <a:buNone/>
            </a:pPr>
            <a:r>
              <a:rPr lang="en-US" sz="2400" dirty="0"/>
              <a:t>*Carryforward requests, </a:t>
            </a:r>
            <a:r>
              <a:rPr lang="en-US" sz="2400" dirty="0" err="1"/>
              <a:t>Rebudget</a:t>
            </a:r>
            <a:r>
              <a:rPr lang="en-US" sz="2400" dirty="0"/>
              <a:t> requests, or anything else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661B54-D7EB-440B-8661-C57E808B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End of the year Prior Approval requests</a:t>
            </a:r>
          </a:p>
        </p:txBody>
      </p:sp>
    </p:spTree>
    <p:extLst>
      <p:ext uri="{BB962C8B-B14F-4D97-AF65-F5344CB8AC3E}">
        <p14:creationId xmlns:p14="http://schemas.microsoft.com/office/powerpoint/2010/main" val="639505793"/>
      </p:ext>
    </p:extLst>
  </p:cSld>
  <p:clrMapOvr>
    <a:masterClrMapping/>
  </p:clrMapOvr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M16411177_Bring Your Presentations_win32_mlw - v3" id="{DE0A717D-0B12-4D44-8613-A03A4CD6D7EE}" vid="{30B64ACD-7D47-478C-8DC1-E97D1D0752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9b747185-35e8-4f5d-819c-e91201d9f84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6896EA00736548BB1007787BCA2FBA" ma:contentTypeVersion="10" ma:contentTypeDescription="Create a new document." ma:contentTypeScope="" ma:versionID="78fda299c3760f0daee99f5e959a1f97">
  <xsd:schema xmlns:xsd="http://www.w3.org/2001/XMLSchema" xmlns:xs="http://www.w3.org/2001/XMLSchema" xmlns:p="http://schemas.microsoft.com/office/2006/metadata/properties" xmlns:ns3="9b747185-35e8-4f5d-819c-e91201d9f843" targetNamespace="http://schemas.microsoft.com/office/2006/metadata/properties" ma:root="true" ma:fieldsID="3ca497dce8d98473f4c2d8def673891b" ns3:_="">
    <xsd:import namespace="9b747185-35e8-4f5d-819c-e91201d9f8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747185-35e8-4f5d-819c-e91201d9f8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A56FF6-92BD-46DE-9059-01B9F08E88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0717D-CB20-4004-8DD0-01756D9D039A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9b747185-35e8-4f5d-819c-e91201d9f843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F6F22EF-9419-4C49-8262-E2BEAF6DF6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747185-35e8-4f5d-819c-e91201d9f8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Bring your presentations to life with 3D</Template>
  <TotalTime>0</TotalTime>
  <Words>151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Segoe UI Light</vt:lpstr>
      <vt:lpstr>Wingdings</vt:lpstr>
      <vt:lpstr>Get Started with 3D</vt:lpstr>
      <vt:lpstr>SPO Awards</vt:lpstr>
      <vt:lpstr>ATF PI Exception</vt:lpstr>
      <vt:lpstr>Russian sanctions added to PI certification in IPF</vt:lpstr>
      <vt:lpstr>End of the year Prior Approval requests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2022-10-25T00:50:39Z</dcterms:created>
  <dcterms:modified xsi:type="dcterms:W3CDTF">2022-10-25T01:04:24Z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0x010100656896EA00736548BB1007787BCA2FBA</vt:lpwstr>
  </property>
</Properties>
</file>