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69" r:id="rId5"/>
    <p:sldId id="2144867146" r:id="rId6"/>
    <p:sldId id="2144867145" r:id="rId7"/>
    <p:sldId id="2144867147" r:id="rId8"/>
    <p:sldId id="2144867148" r:id="rId9"/>
    <p:sldId id="2144867149" r:id="rId10"/>
    <p:sldId id="2144867151" r:id="rId11"/>
    <p:sldId id="2144867150" r:id="rId12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don A Huling" initials="LAH" lastIdx="1" clrIdx="0">
    <p:extLst>
      <p:ext uri="{19B8F6BF-5375-455C-9EA6-DF929625EA0E}">
        <p15:presenceInfo xmlns:p15="http://schemas.microsoft.com/office/powerpoint/2012/main" userId="S::lahuling@ucdavis.edu::1f023c2c-20d2-4647-bf75-8d412435806d" providerId="AD"/>
      </p:ext>
    </p:extLst>
  </p:cmAuthor>
  <p:cmAuthor id="2" name="Debra Henn" initials="DH" lastIdx="8" clrIdx="1">
    <p:extLst>
      <p:ext uri="{19B8F6BF-5375-455C-9EA6-DF929625EA0E}">
        <p15:presenceInfo xmlns:p15="http://schemas.microsoft.com/office/powerpoint/2012/main" userId="S-1-5-21-3516884288-2819916808-3028616173-5668" providerId="AD"/>
      </p:ext>
    </p:extLst>
  </p:cmAuthor>
  <p:cmAuthor id="3" name="Francisco Andrade" initials="FA" lastIdx="2" clrIdx="2">
    <p:extLst>
      <p:ext uri="{19B8F6BF-5375-455C-9EA6-DF929625EA0E}">
        <p15:presenceInfo xmlns:p15="http://schemas.microsoft.com/office/powerpoint/2012/main" userId="S-1-5-21-3516884288-2819916808-3028616173-100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7F"/>
    <a:srgbClr val="FFCC00"/>
    <a:srgbClr val="FFFFFF"/>
    <a:srgbClr val="221D00"/>
    <a:srgbClr val="463C00"/>
    <a:srgbClr val="022851"/>
    <a:srgbClr val="9AA4B5"/>
    <a:srgbClr val="124DA1"/>
    <a:srgbClr val="0C488B"/>
    <a:srgbClr val="FCF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93" autoAdjust="0"/>
    <p:restoredTop sz="93792" autoAdjust="0"/>
  </p:normalViewPr>
  <p:slideViewPr>
    <p:cSldViewPr>
      <p:cViewPr varScale="1">
        <p:scale>
          <a:sx n="107" d="100"/>
          <a:sy n="107" d="100"/>
        </p:scale>
        <p:origin x="13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howGuides="1">
      <p:cViewPr varScale="1">
        <p:scale>
          <a:sx n="72" d="100"/>
          <a:sy n="72" d="100"/>
        </p:scale>
        <p:origin x="3090" y="54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F1E64CFD-9DC3-4699-951D-BB37826B83DE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615CE11-4A2A-4B9E-A1D2-0A8EA0ACE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7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341" y="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7DEC6-1324-490A-B462-0DB1FFA3112B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247" y="4388086"/>
            <a:ext cx="5559582" cy="415602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195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341" y="877195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2CB3B-880D-4F65-B130-01F7D8DED7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478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75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241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37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503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07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992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1563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05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D40F234-7F3A-094B-8656-CF61951E73D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2000">
                <a:srgbClr val="022851"/>
              </a:gs>
              <a:gs pos="94000">
                <a:schemeClr val="accent2">
                  <a:lumMod val="5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2329" y="3175000"/>
            <a:ext cx="9144000" cy="23876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600" b="1">
                <a:solidFill>
                  <a:srgbClr val="FFFFFF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963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E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AC56BC02-2037-6E4E-B0E4-5723E8C171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89" b="30624"/>
          <a:stretch/>
        </p:blipFill>
        <p:spPr>
          <a:xfrm>
            <a:off x="0" y="6133763"/>
            <a:ext cx="12192000" cy="7191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284045" cy="1237262"/>
          </a:xfrm>
          <a:prstGeom prst="rect">
            <a:avLst/>
          </a:prstGeom>
          <a:solidFill>
            <a:srgbClr val="022851"/>
          </a:solidFill>
        </p:spPr>
        <p:txBody>
          <a:bodyPr wrap="none" lIns="457200" tIns="365760" rIns="457200" bIns="365760" anchor="ctr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9677400" cy="435133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060C5-3258-E844-B6A0-009691DEB1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726708" y="645002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0A20463-723C-D349-AEDE-84E0C7F9D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32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E dar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7AC901-62E8-5C4E-8AC8-C40D794F3C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2000">
                <a:srgbClr val="022851"/>
              </a:gs>
              <a:gs pos="94000">
                <a:schemeClr val="accent2">
                  <a:lumMod val="5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95978784-EFEB-844A-BDB7-C56BFFF69AC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19" b="30624"/>
          <a:stretch/>
        </p:blipFill>
        <p:spPr>
          <a:xfrm>
            <a:off x="0" y="6176963"/>
            <a:ext cx="12192000" cy="67595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BAAFEA9-3806-4D42-B97D-044DD3C6D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284045" cy="1237262"/>
          </a:xfrm>
          <a:prstGeom prst="rect">
            <a:avLst/>
          </a:prstGeom>
          <a:solidFill>
            <a:srgbClr val="00497F"/>
          </a:solidFill>
        </p:spPr>
        <p:txBody>
          <a:bodyPr wrap="none" lIns="457200" tIns="365760" rIns="457200" bIns="365760" anchor="ctr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CE05B9-1198-EE4C-A2DC-91F8E9DAF5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9677400" cy="3965575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C2D529-B505-9F48-9EE1-EF4ECC6D3FF8}"/>
              </a:ext>
            </a:extLst>
          </p:cNvPr>
          <p:cNvSpPr txBox="1">
            <a:spLocks/>
          </p:cNvSpPr>
          <p:nvPr userDrawn="1"/>
        </p:nvSpPr>
        <p:spPr>
          <a:xfrm>
            <a:off x="11726708" y="6450027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0A20463-723C-D349-AEDE-84E0C7F9D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52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Slide Number Placeholder 11">
            <a:extLst>
              <a:ext uri="{FF2B5EF4-FFF2-40B4-BE49-F238E27FC236}">
                <a16:creationId xmlns:a16="http://schemas.microsoft.com/office/drawing/2014/main" id="{68F5C4FE-5EC6-8547-B59C-CB35417AA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897" y="6492875"/>
            <a:ext cx="5277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20463-723C-D349-AEDE-84E0C7F9D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33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7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t" latinLnBrk="0" hangingPunct="1">
        <a:lnSpc>
          <a:spcPct val="100000"/>
        </a:lnSpc>
        <a:spcBef>
          <a:spcPts val="1000"/>
        </a:spcBef>
        <a:spcAft>
          <a:spcPts val="600"/>
        </a:spcAft>
        <a:buClr>
          <a:srgbClr val="FFBF00"/>
        </a:buClr>
        <a:buFont typeface="Wingdings" pitchFamily="2" charset="2"/>
        <a:buChar char="§"/>
        <a:defRPr sz="2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fontAlgn="t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/>
        <a:buChar char="•"/>
        <a:defRPr sz="24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lur&#10;&#10;Description automatically generated">
            <a:extLst>
              <a:ext uri="{FF2B5EF4-FFF2-40B4-BE49-F238E27FC236}">
                <a16:creationId xmlns:a16="http://schemas.microsoft.com/office/drawing/2014/main" id="{B78D0593-C194-E54A-B38A-1D0E2D2143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4"/>
            <a:ext cx="12219710" cy="74676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0EB9D5E-601B-5142-B906-E86ABA6E5F49}"/>
              </a:ext>
            </a:extLst>
          </p:cNvPr>
          <p:cNvSpPr txBox="1">
            <a:spLocks/>
          </p:cNvSpPr>
          <p:nvPr/>
        </p:nvSpPr>
        <p:spPr>
          <a:xfrm>
            <a:off x="1219199" y="3124200"/>
            <a:ext cx="10058401" cy="23876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FFFFFF"/>
                </a:solidFill>
                <a:latin typeface="Proxima Nova" panose="02000506030000020004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6600" dirty="0">
                <a:latin typeface="Proxima Nova"/>
                <a:cs typeface="Arial"/>
              </a:rPr>
              <a:t>UB Account</a:t>
            </a:r>
            <a:endParaRPr lang="en-US" dirty="0">
              <a:latin typeface="Proxima Nova"/>
              <a:cs typeface="Arial"/>
            </a:endParaRPr>
          </a:p>
          <a:p>
            <a:r>
              <a:rPr lang="en-US" dirty="0">
                <a:latin typeface="Proxima Nova"/>
                <a:cs typeface="Arial"/>
              </a:rPr>
              <a:t>A casualty of the new chart of accounts</a:t>
            </a:r>
            <a:endParaRPr lang="en-US" dirty="0"/>
          </a:p>
          <a:p>
            <a:endParaRPr lang="en-US" sz="2000" b="0" dirty="0"/>
          </a:p>
          <a:p>
            <a:r>
              <a:rPr lang="en-US" sz="2000" b="0" dirty="0"/>
              <a:t>March 2023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97927E-6BB6-3F4C-8043-044046C27C5C}"/>
              </a:ext>
            </a:extLst>
          </p:cNvPr>
          <p:cNvSpPr/>
          <p:nvPr/>
        </p:nvSpPr>
        <p:spPr>
          <a:xfrm rot="10800000">
            <a:off x="914400" y="2286000"/>
            <a:ext cx="76200" cy="2895600"/>
          </a:xfrm>
          <a:prstGeom prst="rect">
            <a:avLst/>
          </a:prstGeom>
          <a:solidFill>
            <a:srgbClr val="FFB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75AD2776-9213-9F42-B826-197392C3BA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184400"/>
            <a:ext cx="26162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56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4950073" cy="1237262"/>
          </a:xfrm>
        </p:spPr>
        <p:txBody>
          <a:bodyPr/>
          <a:lstStyle/>
          <a:p>
            <a:r>
              <a:rPr lang="en-US" dirty="0"/>
              <a:t> Basic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3A51EF1-D7D6-4C77-8A31-908C4326CF16}"/>
              </a:ext>
            </a:extLst>
          </p:cNvPr>
          <p:cNvGrpSpPr/>
          <p:nvPr/>
        </p:nvGrpSpPr>
        <p:grpSpPr>
          <a:xfrm>
            <a:off x="457200" y="1524000"/>
            <a:ext cx="10553699" cy="887487"/>
            <a:chOff x="457200" y="1169913"/>
            <a:chExt cx="10553699" cy="887487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0D179AF-2654-406A-B938-55C9948C6625}"/>
                </a:ext>
              </a:extLst>
            </p:cNvPr>
            <p:cNvGrpSpPr/>
            <p:nvPr/>
          </p:nvGrpSpPr>
          <p:grpSpPr>
            <a:xfrm>
              <a:off x="1181100" y="1169913"/>
              <a:ext cx="9829799" cy="887487"/>
              <a:chOff x="1181100" y="1169913"/>
              <a:chExt cx="9829799" cy="887487"/>
            </a:xfrm>
          </p:grpSpPr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CEC7C623-5B02-48F4-B153-1561C05F38AE}"/>
                  </a:ext>
                </a:extLst>
              </p:cNvPr>
              <p:cNvSpPr/>
              <p:nvPr/>
            </p:nvSpPr>
            <p:spPr>
              <a:xfrm>
                <a:off x="4719827" y="1277238"/>
                <a:ext cx="6291072" cy="627762"/>
              </a:xfrm>
              <a:custGeom>
                <a:avLst/>
                <a:gdLst>
                  <a:gd name="connsiteX0" fmla="*/ 195681 w 1174062"/>
                  <a:gd name="connsiteY0" fmla="*/ 0 h 6291072"/>
                  <a:gd name="connsiteX1" fmla="*/ 978381 w 1174062"/>
                  <a:gd name="connsiteY1" fmla="*/ 0 h 6291072"/>
                  <a:gd name="connsiteX2" fmla="*/ 1174062 w 1174062"/>
                  <a:gd name="connsiteY2" fmla="*/ 195681 h 6291072"/>
                  <a:gd name="connsiteX3" fmla="*/ 1174062 w 1174062"/>
                  <a:gd name="connsiteY3" fmla="*/ 6291072 h 6291072"/>
                  <a:gd name="connsiteX4" fmla="*/ 1174062 w 1174062"/>
                  <a:gd name="connsiteY4" fmla="*/ 6291072 h 6291072"/>
                  <a:gd name="connsiteX5" fmla="*/ 0 w 1174062"/>
                  <a:gd name="connsiteY5" fmla="*/ 6291072 h 6291072"/>
                  <a:gd name="connsiteX6" fmla="*/ 0 w 1174062"/>
                  <a:gd name="connsiteY6" fmla="*/ 6291072 h 6291072"/>
                  <a:gd name="connsiteX7" fmla="*/ 0 w 1174062"/>
                  <a:gd name="connsiteY7" fmla="*/ 195681 h 6291072"/>
                  <a:gd name="connsiteX8" fmla="*/ 195681 w 1174062"/>
                  <a:gd name="connsiteY8" fmla="*/ 0 h 6291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74062" h="6291072">
                    <a:moveTo>
                      <a:pt x="1174062" y="1048535"/>
                    </a:moveTo>
                    <a:lnTo>
                      <a:pt x="1174062" y="5242537"/>
                    </a:lnTo>
                    <a:cubicBezTo>
                      <a:pt x="1174062" y="5821627"/>
                      <a:pt x="1157712" y="6291069"/>
                      <a:pt x="1137543" y="6291069"/>
                    </a:cubicBezTo>
                    <a:lnTo>
                      <a:pt x="0" y="6291069"/>
                    </a:lnTo>
                    <a:lnTo>
                      <a:pt x="0" y="6291069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1137543" y="3"/>
                    </a:lnTo>
                    <a:cubicBezTo>
                      <a:pt x="1157712" y="3"/>
                      <a:pt x="1174062" y="469445"/>
                      <a:pt x="1174062" y="1048535"/>
                    </a:cubicBezTo>
                    <a:close/>
                  </a:path>
                </a:pathLst>
              </a:custGeom>
            </p:spPr>
            <p:style>
              <a:lnRef idx="2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47651" tIns="181137" rIns="304962" bIns="181139" numCol="1" spcCol="1270" anchor="ctr" anchorCtr="0">
                <a:noAutofit/>
              </a:bodyPr>
              <a:lstStyle/>
              <a:p>
                <a:pPr marL="114300" lvl="1" indent="-114300" algn="l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 typeface="Arial" panose="020B0604020202020204" pitchFamily="34" charset="0"/>
                  <a:buChar char="•"/>
                </a:pPr>
                <a:r>
                  <a:rPr lang="en-US" sz="1400" dirty="0"/>
                  <a:t>In the new chart of accounts, the UB account will be converted to several natural account</a:t>
                </a:r>
                <a:endParaRPr lang="en-US" sz="1400" kern="1200" dirty="0"/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D8826240-0B91-4901-980C-8CDF446F537F}"/>
                  </a:ext>
                </a:extLst>
              </p:cNvPr>
              <p:cNvSpPr/>
              <p:nvPr/>
            </p:nvSpPr>
            <p:spPr>
              <a:xfrm>
                <a:off x="1181100" y="1169913"/>
                <a:ext cx="3538728" cy="887487"/>
              </a:xfrm>
              <a:custGeom>
                <a:avLst/>
                <a:gdLst>
                  <a:gd name="connsiteX0" fmla="*/ 0 w 3538728"/>
                  <a:gd name="connsiteY0" fmla="*/ 244601 h 1467577"/>
                  <a:gd name="connsiteX1" fmla="*/ 244601 w 3538728"/>
                  <a:gd name="connsiteY1" fmla="*/ 0 h 1467577"/>
                  <a:gd name="connsiteX2" fmla="*/ 3294127 w 3538728"/>
                  <a:gd name="connsiteY2" fmla="*/ 0 h 1467577"/>
                  <a:gd name="connsiteX3" fmla="*/ 3538728 w 3538728"/>
                  <a:gd name="connsiteY3" fmla="*/ 244601 h 1467577"/>
                  <a:gd name="connsiteX4" fmla="*/ 3538728 w 3538728"/>
                  <a:gd name="connsiteY4" fmla="*/ 1222976 h 1467577"/>
                  <a:gd name="connsiteX5" fmla="*/ 3294127 w 3538728"/>
                  <a:gd name="connsiteY5" fmla="*/ 1467577 h 1467577"/>
                  <a:gd name="connsiteX6" fmla="*/ 244601 w 3538728"/>
                  <a:gd name="connsiteY6" fmla="*/ 1467577 h 1467577"/>
                  <a:gd name="connsiteX7" fmla="*/ 0 w 3538728"/>
                  <a:gd name="connsiteY7" fmla="*/ 1222976 h 1467577"/>
                  <a:gd name="connsiteX8" fmla="*/ 0 w 3538728"/>
                  <a:gd name="connsiteY8" fmla="*/ 244601 h 1467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538728" h="1467577">
                    <a:moveTo>
                      <a:pt x="0" y="244601"/>
                    </a:moveTo>
                    <a:cubicBezTo>
                      <a:pt x="0" y="109512"/>
                      <a:pt x="109512" y="0"/>
                      <a:pt x="244601" y="0"/>
                    </a:cubicBezTo>
                    <a:lnTo>
                      <a:pt x="3294127" y="0"/>
                    </a:lnTo>
                    <a:cubicBezTo>
                      <a:pt x="3429216" y="0"/>
                      <a:pt x="3538728" y="109512"/>
                      <a:pt x="3538728" y="244601"/>
                    </a:cubicBezTo>
                    <a:lnTo>
                      <a:pt x="3538728" y="1222976"/>
                    </a:lnTo>
                    <a:cubicBezTo>
                      <a:pt x="3538728" y="1358065"/>
                      <a:pt x="3429216" y="1467577"/>
                      <a:pt x="3294127" y="1467577"/>
                    </a:cubicBezTo>
                    <a:lnTo>
                      <a:pt x="244601" y="1467577"/>
                    </a:lnTo>
                    <a:cubicBezTo>
                      <a:pt x="109512" y="1467577"/>
                      <a:pt x="0" y="1358065"/>
                      <a:pt x="0" y="1222976"/>
                    </a:cubicBezTo>
                    <a:lnTo>
                      <a:pt x="0" y="244601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08801" tIns="140221" rIns="208801" bIns="140221" numCol="1" spcCol="1270" anchor="ctr" anchorCtr="0">
                <a:noAutofit/>
              </a:bodyPr>
              <a:lstStyle/>
              <a:p>
                <a:pPr marL="0" lvl="0" indent="0" algn="ctr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3600" b="1" kern="1200" dirty="0"/>
                  <a:t>UB Account</a:t>
                </a:r>
              </a:p>
            </p:txBody>
          </p:sp>
        </p:grpSp>
        <p:pic>
          <p:nvPicPr>
            <p:cNvPr id="8" name="Picture 10" descr="https://asbestosawareness.training/wp-content/uploads/2015/07/award.png">
              <a:extLst>
                <a:ext uri="{FF2B5EF4-FFF2-40B4-BE49-F238E27FC236}">
                  <a16:creationId xmlns:a16="http://schemas.microsoft.com/office/drawing/2014/main" id="{7DBCAE04-FC7D-4807-8158-EF60BCF90B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1295400"/>
              <a:ext cx="440744" cy="5889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6E9700D-8689-46C1-806C-7FE9403945DD}"/>
              </a:ext>
            </a:extLst>
          </p:cNvPr>
          <p:cNvGrpSpPr/>
          <p:nvPr/>
        </p:nvGrpSpPr>
        <p:grpSpPr>
          <a:xfrm>
            <a:off x="400381" y="2592098"/>
            <a:ext cx="10610518" cy="1549615"/>
            <a:chOff x="400381" y="2695212"/>
            <a:chExt cx="10610518" cy="1174062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23103A9-C50E-44BA-AE4B-C25416506716}"/>
                </a:ext>
              </a:extLst>
            </p:cNvPr>
            <p:cNvSpPr/>
            <p:nvPr/>
          </p:nvSpPr>
          <p:spPr>
            <a:xfrm>
              <a:off x="4719827" y="2841969"/>
              <a:ext cx="6291072" cy="887487"/>
            </a:xfrm>
            <a:custGeom>
              <a:avLst/>
              <a:gdLst>
                <a:gd name="connsiteX0" fmla="*/ 195681 w 1174062"/>
                <a:gd name="connsiteY0" fmla="*/ 0 h 6291072"/>
                <a:gd name="connsiteX1" fmla="*/ 978381 w 1174062"/>
                <a:gd name="connsiteY1" fmla="*/ 0 h 6291072"/>
                <a:gd name="connsiteX2" fmla="*/ 1174062 w 1174062"/>
                <a:gd name="connsiteY2" fmla="*/ 195681 h 6291072"/>
                <a:gd name="connsiteX3" fmla="*/ 1174062 w 1174062"/>
                <a:gd name="connsiteY3" fmla="*/ 6291072 h 6291072"/>
                <a:gd name="connsiteX4" fmla="*/ 1174062 w 1174062"/>
                <a:gd name="connsiteY4" fmla="*/ 6291072 h 6291072"/>
                <a:gd name="connsiteX5" fmla="*/ 0 w 1174062"/>
                <a:gd name="connsiteY5" fmla="*/ 6291072 h 6291072"/>
                <a:gd name="connsiteX6" fmla="*/ 0 w 1174062"/>
                <a:gd name="connsiteY6" fmla="*/ 6291072 h 6291072"/>
                <a:gd name="connsiteX7" fmla="*/ 0 w 1174062"/>
                <a:gd name="connsiteY7" fmla="*/ 195681 h 6291072"/>
                <a:gd name="connsiteX8" fmla="*/ 195681 w 1174062"/>
                <a:gd name="connsiteY8" fmla="*/ 0 h 6291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4062" h="6291072">
                  <a:moveTo>
                    <a:pt x="1174062" y="1048535"/>
                  </a:moveTo>
                  <a:lnTo>
                    <a:pt x="1174062" y="5242537"/>
                  </a:lnTo>
                  <a:cubicBezTo>
                    <a:pt x="1174062" y="5821627"/>
                    <a:pt x="1157712" y="6291069"/>
                    <a:pt x="1137543" y="6291069"/>
                  </a:cubicBezTo>
                  <a:lnTo>
                    <a:pt x="0" y="6291069"/>
                  </a:lnTo>
                  <a:lnTo>
                    <a:pt x="0" y="6291069"/>
                  </a:lnTo>
                  <a:lnTo>
                    <a:pt x="0" y="3"/>
                  </a:lnTo>
                  <a:lnTo>
                    <a:pt x="0" y="3"/>
                  </a:lnTo>
                  <a:lnTo>
                    <a:pt x="1137543" y="3"/>
                  </a:lnTo>
                  <a:cubicBezTo>
                    <a:pt x="1157712" y="3"/>
                    <a:pt x="1174062" y="469445"/>
                    <a:pt x="1174062" y="1048535"/>
                  </a:cubicBez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150765"/>
                <a:satOff val="18894"/>
                <a:lumOff val="1559"/>
                <a:alphaOff val="0"/>
              </a:schemeClr>
            </a:lnRef>
            <a:fillRef idx="1">
              <a:schemeClr val="accent2">
                <a:tint val="40000"/>
                <a:alpha val="90000"/>
                <a:hueOff val="150765"/>
                <a:satOff val="18894"/>
                <a:lumOff val="1559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150765"/>
                <a:satOff val="18894"/>
                <a:lumOff val="1559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81137" rIns="304962" bIns="181139" numCol="1" spcCol="1270" anchor="ctr" anchorCtr="0">
              <a:noAutofit/>
            </a:bodyPr>
            <a:lstStyle/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400" dirty="0"/>
                <a:t>From the perspective of UCD, this is income, the entry will post to the GL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400" kern="1200" dirty="0"/>
                <a:t>UCD will continue to process IRR’s for reimbursement of expenses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AADBAD8-59DC-4CDC-A277-F02B627DED34}"/>
                </a:ext>
              </a:extLst>
            </p:cNvPr>
            <p:cNvSpPr/>
            <p:nvPr/>
          </p:nvSpPr>
          <p:spPr>
            <a:xfrm>
              <a:off x="1181100" y="2695212"/>
              <a:ext cx="3538728" cy="1174062"/>
            </a:xfrm>
            <a:custGeom>
              <a:avLst/>
              <a:gdLst>
                <a:gd name="connsiteX0" fmla="*/ 0 w 3538728"/>
                <a:gd name="connsiteY0" fmla="*/ 244601 h 1467577"/>
                <a:gd name="connsiteX1" fmla="*/ 244601 w 3538728"/>
                <a:gd name="connsiteY1" fmla="*/ 0 h 1467577"/>
                <a:gd name="connsiteX2" fmla="*/ 3294127 w 3538728"/>
                <a:gd name="connsiteY2" fmla="*/ 0 h 1467577"/>
                <a:gd name="connsiteX3" fmla="*/ 3538728 w 3538728"/>
                <a:gd name="connsiteY3" fmla="*/ 244601 h 1467577"/>
                <a:gd name="connsiteX4" fmla="*/ 3538728 w 3538728"/>
                <a:gd name="connsiteY4" fmla="*/ 1222976 h 1467577"/>
                <a:gd name="connsiteX5" fmla="*/ 3294127 w 3538728"/>
                <a:gd name="connsiteY5" fmla="*/ 1467577 h 1467577"/>
                <a:gd name="connsiteX6" fmla="*/ 244601 w 3538728"/>
                <a:gd name="connsiteY6" fmla="*/ 1467577 h 1467577"/>
                <a:gd name="connsiteX7" fmla="*/ 0 w 3538728"/>
                <a:gd name="connsiteY7" fmla="*/ 1222976 h 1467577"/>
                <a:gd name="connsiteX8" fmla="*/ 0 w 3538728"/>
                <a:gd name="connsiteY8" fmla="*/ 244601 h 1467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38728" h="1467577">
                  <a:moveTo>
                    <a:pt x="0" y="244601"/>
                  </a:moveTo>
                  <a:cubicBezTo>
                    <a:pt x="0" y="109512"/>
                    <a:pt x="109512" y="0"/>
                    <a:pt x="244601" y="0"/>
                  </a:cubicBezTo>
                  <a:lnTo>
                    <a:pt x="3294127" y="0"/>
                  </a:lnTo>
                  <a:cubicBezTo>
                    <a:pt x="3429216" y="0"/>
                    <a:pt x="3538728" y="109512"/>
                    <a:pt x="3538728" y="244601"/>
                  </a:cubicBezTo>
                  <a:lnTo>
                    <a:pt x="3538728" y="1222976"/>
                  </a:lnTo>
                  <a:cubicBezTo>
                    <a:pt x="3538728" y="1358065"/>
                    <a:pt x="3429216" y="1467577"/>
                    <a:pt x="3294127" y="1467577"/>
                  </a:cubicBezTo>
                  <a:lnTo>
                    <a:pt x="244601" y="1467577"/>
                  </a:lnTo>
                  <a:cubicBezTo>
                    <a:pt x="109512" y="1467577"/>
                    <a:pt x="0" y="1358065"/>
                    <a:pt x="0" y="1222976"/>
                  </a:cubicBezTo>
                  <a:lnTo>
                    <a:pt x="0" y="24460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26498"/>
                <a:satOff val="18815"/>
                <a:lumOff val="2745"/>
                <a:alphaOff val="0"/>
              </a:schemeClr>
            </a:fillRef>
            <a:effectRef idx="0">
              <a:schemeClr val="accent2">
                <a:hueOff val="-26498"/>
                <a:satOff val="18815"/>
                <a:lumOff val="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8801" tIns="140221" rIns="208801" bIns="140221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kern="1200" dirty="0"/>
                <a:t>Subaward from Sister Campuses</a:t>
              </a:r>
            </a:p>
          </p:txBody>
        </p:sp>
        <p:pic>
          <p:nvPicPr>
            <p:cNvPr id="9" name="Picture 6" descr="http://remarkable.org.au/wp-content/uploads/2016/03/icon-nurture.png">
              <a:extLst>
                <a:ext uri="{FF2B5EF4-FFF2-40B4-BE49-F238E27FC236}">
                  <a16:creationId xmlns:a16="http://schemas.microsoft.com/office/drawing/2014/main" id="{1F695D08-766B-4112-AC09-FFD09BB56A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381" y="2971800"/>
              <a:ext cx="552109" cy="4863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AB1AF69-5858-4F3F-9026-551C99A8F49F}"/>
              </a:ext>
            </a:extLst>
          </p:cNvPr>
          <p:cNvGrpSpPr/>
          <p:nvPr/>
        </p:nvGrpSpPr>
        <p:grpSpPr>
          <a:xfrm>
            <a:off x="400381" y="4275535"/>
            <a:ext cx="10610518" cy="1549614"/>
            <a:chOff x="400381" y="4209389"/>
            <a:chExt cx="10610518" cy="1195429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AFB7988-FB69-4460-B878-4AD755C4E27C}"/>
                </a:ext>
              </a:extLst>
            </p:cNvPr>
            <p:cNvSpPr/>
            <p:nvPr/>
          </p:nvSpPr>
          <p:spPr>
            <a:xfrm>
              <a:off x="4719827" y="4382925"/>
              <a:ext cx="6291072" cy="903639"/>
            </a:xfrm>
            <a:custGeom>
              <a:avLst/>
              <a:gdLst>
                <a:gd name="connsiteX0" fmla="*/ 195681 w 1174062"/>
                <a:gd name="connsiteY0" fmla="*/ 0 h 6291072"/>
                <a:gd name="connsiteX1" fmla="*/ 978381 w 1174062"/>
                <a:gd name="connsiteY1" fmla="*/ 0 h 6291072"/>
                <a:gd name="connsiteX2" fmla="*/ 1174062 w 1174062"/>
                <a:gd name="connsiteY2" fmla="*/ 195681 h 6291072"/>
                <a:gd name="connsiteX3" fmla="*/ 1174062 w 1174062"/>
                <a:gd name="connsiteY3" fmla="*/ 6291072 h 6291072"/>
                <a:gd name="connsiteX4" fmla="*/ 1174062 w 1174062"/>
                <a:gd name="connsiteY4" fmla="*/ 6291072 h 6291072"/>
                <a:gd name="connsiteX5" fmla="*/ 0 w 1174062"/>
                <a:gd name="connsiteY5" fmla="*/ 6291072 h 6291072"/>
                <a:gd name="connsiteX6" fmla="*/ 0 w 1174062"/>
                <a:gd name="connsiteY6" fmla="*/ 6291072 h 6291072"/>
                <a:gd name="connsiteX7" fmla="*/ 0 w 1174062"/>
                <a:gd name="connsiteY7" fmla="*/ 195681 h 6291072"/>
                <a:gd name="connsiteX8" fmla="*/ 195681 w 1174062"/>
                <a:gd name="connsiteY8" fmla="*/ 0 h 6291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4062" h="6291072">
                  <a:moveTo>
                    <a:pt x="1174062" y="1048535"/>
                  </a:moveTo>
                  <a:lnTo>
                    <a:pt x="1174062" y="5242537"/>
                  </a:lnTo>
                  <a:cubicBezTo>
                    <a:pt x="1174062" y="5821627"/>
                    <a:pt x="1157712" y="6291069"/>
                    <a:pt x="1137543" y="6291069"/>
                  </a:cubicBezTo>
                  <a:lnTo>
                    <a:pt x="0" y="6291069"/>
                  </a:lnTo>
                  <a:lnTo>
                    <a:pt x="0" y="6291069"/>
                  </a:lnTo>
                  <a:lnTo>
                    <a:pt x="0" y="3"/>
                  </a:lnTo>
                  <a:lnTo>
                    <a:pt x="0" y="3"/>
                  </a:lnTo>
                  <a:lnTo>
                    <a:pt x="1137543" y="3"/>
                  </a:lnTo>
                  <a:cubicBezTo>
                    <a:pt x="1157712" y="3"/>
                    <a:pt x="1174062" y="469445"/>
                    <a:pt x="1174062" y="1048535"/>
                  </a:cubicBez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301531"/>
                <a:satOff val="37789"/>
                <a:lumOff val="3119"/>
                <a:alphaOff val="0"/>
              </a:schemeClr>
            </a:lnRef>
            <a:fillRef idx="1">
              <a:schemeClr val="accent2">
                <a:tint val="40000"/>
                <a:alpha val="90000"/>
                <a:hueOff val="301531"/>
                <a:satOff val="37789"/>
                <a:lumOff val="3119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301531"/>
                <a:satOff val="37789"/>
                <a:lumOff val="3119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81138" rIns="304962" bIns="181138" numCol="1" spcCol="1270" anchor="ctr" anchorCtr="0">
              <a:noAutofit/>
            </a:bodyPr>
            <a:lstStyle/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400" dirty="0"/>
                <a:t>From the perspective of UCD, this is an expense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400" dirty="0"/>
                <a:t>Sister Campuses will submit IRR’s for reimbursement of their expenses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400" dirty="0"/>
                <a:t>Subawards to other campuses will post as a subaward expense to the PPM Project</a:t>
              </a:r>
              <a:endParaRPr lang="en-US" sz="1400" kern="120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580C8B-878C-47E0-82FE-CF2D225441AF}"/>
                </a:ext>
              </a:extLst>
            </p:cNvPr>
            <p:cNvSpPr/>
            <p:nvPr/>
          </p:nvSpPr>
          <p:spPr>
            <a:xfrm>
              <a:off x="1181100" y="4209389"/>
              <a:ext cx="3538728" cy="1195429"/>
            </a:xfrm>
            <a:custGeom>
              <a:avLst/>
              <a:gdLst>
                <a:gd name="connsiteX0" fmla="*/ 0 w 3538728"/>
                <a:gd name="connsiteY0" fmla="*/ 244601 h 1467577"/>
                <a:gd name="connsiteX1" fmla="*/ 244601 w 3538728"/>
                <a:gd name="connsiteY1" fmla="*/ 0 h 1467577"/>
                <a:gd name="connsiteX2" fmla="*/ 3294127 w 3538728"/>
                <a:gd name="connsiteY2" fmla="*/ 0 h 1467577"/>
                <a:gd name="connsiteX3" fmla="*/ 3538728 w 3538728"/>
                <a:gd name="connsiteY3" fmla="*/ 244601 h 1467577"/>
                <a:gd name="connsiteX4" fmla="*/ 3538728 w 3538728"/>
                <a:gd name="connsiteY4" fmla="*/ 1222976 h 1467577"/>
                <a:gd name="connsiteX5" fmla="*/ 3294127 w 3538728"/>
                <a:gd name="connsiteY5" fmla="*/ 1467577 h 1467577"/>
                <a:gd name="connsiteX6" fmla="*/ 244601 w 3538728"/>
                <a:gd name="connsiteY6" fmla="*/ 1467577 h 1467577"/>
                <a:gd name="connsiteX7" fmla="*/ 0 w 3538728"/>
                <a:gd name="connsiteY7" fmla="*/ 1222976 h 1467577"/>
                <a:gd name="connsiteX8" fmla="*/ 0 w 3538728"/>
                <a:gd name="connsiteY8" fmla="*/ 244601 h 1467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38728" h="1467577">
                  <a:moveTo>
                    <a:pt x="0" y="244601"/>
                  </a:moveTo>
                  <a:cubicBezTo>
                    <a:pt x="0" y="109512"/>
                    <a:pt x="109512" y="0"/>
                    <a:pt x="244601" y="0"/>
                  </a:cubicBezTo>
                  <a:lnTo>
                    <a:pt x="3294127" y="0"/>
                  </a:lnTo>
                  <a:cubicBezTo>
                    <a:pt x="3429216" y="0"/>
                    <a:pt x="3538728" y="109512"/>
                    <a:pt x="3538728" y="244601"/>
                  </a:cubicBezTo>
                  <a:lnTo>
                    <a:pt x="3538728" y="1222976"/>
                  </a:lnTo>
                  <a:cubicBezTo>
                    <a:pt x="3538728" y="1358065"/>
                    <a:pt x="3429216" y="1467577"/>
                    <a:pt x="3294127" y="1467577"/>
                  </a:cubicBezTo>
                  <a:lnTo>
                    <a:pt x="244601" y="1467577"/>
                  </a:lnTo>
                  <a:cubicBezTo>
                    <a:pt x="109512" y="1467577"/>
                    <a:pt x="0" y="1358065"/>
                    <a:pt x="0" y="1222976"/>
                  </a:cubicBezTo>
                  <a:lnTo>
                    <a:pt x="0" y="24460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52995"/>
                <a:satOff val="37631"/>
                <a:lumOff val="5489"/>
                <a:alphaOff val="0"/>
              </a:schemeClr>
            </a:fillRef>
            <a:effectRef idx="0">
              <a:schemeClr val="accent2">
                <a:hueOff val="-52995"/>
                <a:satOff val="37631"/>
                <a:lumOff val="548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8801" tIns="140221" rIns="208801" bIns="140221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dirty="0"/>
                <a:t>Subaward to Sister Campuses</a:t>
              </a:r>
            </a:p>
          </p:txBody>
        </p:sp>
        <p:pic>
          <p:nvPicPr>
            <p:cNvPr id="10" name="Picture 8" descr="http://image.flaticon.com/icons/png/512/48/48609.png">
              <a:extLst>
                <a:ext uri="{FF2B5EF4-FFF2-40B4-BE49-F238E27FC236}">
                  <a16:creationId xmlns:a16="http://schemas.microsoft.com/office/drawing/2014/main" id="{4E3194AD-3216-4B03-AA04-30B9713465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381" y="4495800"/>
              <a:ext cx="554381" cy="5543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6774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B548567-E02C-4B22-A3F7-06CA42B3DD19}"/>
              </a:ext>
            </a:extLst>
          </p:cNvPr>
          <p:cNvSpPr/>
          <p:nvPr/>
        </p:nvSpPr>
        <p:spPr>
          <a:xfrm>
            <a:off x="533400" y="959735"/>
            <a:ext cx="5399314" cy="51103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152D22-A6E2-4F8C-954B-671EB0C6572E}"/>
              </a:ext>
            </a:extLst>
          </p:cNvPr>
          <p:cNvSpPr txBox="1"/>
          <p:nvPr/>
        </p:nvSpPr>
        <p:spPr>
          <a:xfrm>
            <a:off x="685800" y="1066800"/>
            <a:ext cx="4041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Payment of IRR by sister campus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8DFA21A-E678-49BE-BFD2-53A3FB1E56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607093"/>
              </p:ext>
            </p:extLst>
          </p:nvPr>
        </p:nvGraphicFramePr>
        <p:xfrm>
          <a:off x="570390" y="1436132"/>
          <a:ext cx="5362324" cy="463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0257">
                  <a:extLst>
                    <a:ext uri="{9D8B030D-6E8A-4147-A177-3AD203B41FA5}">
                      <a16:colId xmlns:a16="http://schemas.microsoft.com/office/drawing/2014/main" val="606037562"/>
                    </a:ext>
                  </a:extLst>
                </a:gridCol>
                <a:gridCol w="3982067">
                  <a:extLst>
                    <a:ext uri="{9D8B030D-6E8A-4147-A177-3AD203B41FA5}">
                      <a16:colId xmlns:a16="http://schemas.microsoft.com/office/drawing/2014/main" val="3929635959"/>
                    </a:ext>
                  </a:extLst>
                </a:gridCol>
              </a:tblGrid>
              <a:tr h="662000">
                <a:tc>
                  <a:txBody>
                    <a:bodyPr/>
                    <a:lstStyle/>
                    <a:p>
                      <a:pPr marL="2286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Natural Account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Description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2851326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724010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3894798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724020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UCSF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52988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724030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78596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724040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UCLA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281216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724050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2784755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724060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UCSD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1504318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724070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UCSC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46925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724080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UCSB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3264384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724090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496739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724100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125690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724110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UCOP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2648870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724120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Subcontract Revenue Awarded from ANR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70876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4727769" cy="1237262"/>
          </a:xfrm>
        </p:spPr>
        <p:txBody>
          <a:bodyPr/>
          <a:lstStyle/>
          <a:p>
            <a:r>
              <a:rPr lang="en-US" dirty="0"/>
              <a:t>Natural Accounts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F24B27-065E-4DD5-B4C5-CD6469067B3C}"/>
              </a:ext>
            </a:extLst>
          </p:cNvPr>
          <p:cNvSpPr/>
          <p:nvPr/>
        </p:nvSpPr>
        <p:spPr>
          <a:xfrm>
            <a:off x="6324600" y="959735"/>
            <a:ext cx="5402108" cy="51103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958643-21DE-47F5-B921-AB0B8CA8842E}"/>
              </a:ext>
            </a:extLst>
          </p:cNvPr>
          <p:cNvSpPr txBox="1"/>
          <p:nvPr/>
        </p:nvSpPr>
        <p:spPr>
          <a:xfrm>
            <a:off x="6473631" y="1066800"/>
            <a:ext cx="4041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Payment of IRR to sister campus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574AD91-79C0-49F3-B0A7-349D9CBC4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936361"/>
              </p:ext>
            </p:extLst>
          </p:nvPr>
        </p:nvGraphicFramePr>
        <p:xfrm>
          <a:off x="6364384" y="1462004"/>
          <a:ext cx="5362324" cy="4543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0257">
                  <a:extLst>
                    <a:ext uri="{9D8B030D-6E8A-4147-A177-3AD203B41FA5}">
                      <a16:colId xmlns:a16="http://schemas.microsoft.com/office/drawing/2014/main" val="606037562"/>
                    </a:ext>
                  </a:extLst>
                </a:gridCol>
                <a:gridCol w="3982067">
                  <a:extLst>
                    <a:ext uri="{9D8B030D-6E8A-4147-A177-3AD203B41FA5}">
                      <a16:colId xmlns:a16="http://schemas.microsoft.com/office/drawing/2014/main" val="3929635959"/>
                    </a:ext>
                  </a:extLst>
                </a:gridCol>
              </a:tblGrid>
              <a:tr h="649037">
                <a:tc>
                  <a:txBody>
                    <a:bodyPr/>
                    <a:lstStyle/>
                    <a:p>
                      <a:pPr marL="2286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Natural Account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Description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2851326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725010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Expense UCB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3894798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725020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UCSF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52988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725030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78596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725040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UCLA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281216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725050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2784755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725060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Expense UCSD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1504318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725070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UCSC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46925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725080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UCSB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3264384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725090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496739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725100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125690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725110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UCOP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2648870"/>
                  </a:ext>
                </a:extLst>
              </a:tr>
              <a:tr h="32451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725120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Expense ANR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708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457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9079409" cy="1237262"/>
          </a:xfrm>
        </p:spPr>
        <p:txBody>
          <a:bodyPr/>
          <a:lstStyle/>
          <a:p>
            <a:r>
              <a:rPr lang="en-US" dirty="0"/>
              <a:t>PPM – Subaward to Sister Campuses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D32CA1E-86AB-424B-BD45-8F5667EBF1AC}"/>
              </a:ext>
            </a:extLst>
          </p:cNvPr>
          <p:cNvGrpSpPr/>
          <p:nvPr/>
        </p:nvGrpSpPr>
        <p:grpSpPr>
          <a:xfrm>
            <a:off x="400381" y="1066800"/>
            <a:ext cx="11620500" cy="1569660"/>
            <a:chOff x="1181100" y="1372898"/>
            <a:chExt cx="11620500" cy="156966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351EA79-3802-44CF-A21E-6348752471C5}"/>
                </a:ext>
              </a:extLst>
            </p:cNvPr>
            <p:cNvSpPr/>
            <p:nvPr/>
          </p:nvSpPr>
          <p:spPr>
            <a:xfrm>
              <a:off x="1181100" y="1449098"/>
              <a:ext cx="3498901" cy="1467577"/>
            </a:xfrm>
            <a:custGeom>
              <a:avLst/>
              <a:gdLst>
                <a:gd name="connsiteX0" fmla="*/ 0 w 3538728"/>
                <a:gd name="connsiteY0" fmla="*/ 244601 h 1467577"/>
                <a:gd name="connsiteX1" fmla="*/ 244601 w 3538728"/>
                <a:gd name="connsiteY1" fmla="*/ 0 h 1467577"/>
                <a:gd name="connsiteX2" fmla="*/ 3294127 w 3538728"/>
                <a:gd name="connsiteY2" fmla="*/ 0 h 1467577"/>
                <a:gd name="connsiteX3" fmla="*/ 3538728 w 3538728"/>
                <a:gd name="connsiteY3" fmla="*/ 244601 h 1467577"/>
                <a:gd name="connsiteX4" fmla="*/ 3538728 w 3538728"/>
                <a:gd name="connsiteY4" fmla="*/ 1222976 h 1467577"/>
                <a:gd name="connsiteX5" fmla="*/ 3294127 w 3538728"/>
                <a:gd name="connsiteY5" fmla="*/ 1467577 h 1467577"/>
                <a:gd name="connsiteX6" fmla="*/ 244601 w 3538728"/>
                <a:gd name="connsiteY6" fmla="*/ 1467577 h 1467577"/>
                <a:gd name="connsiteX7" fmla="*/ 0 w 3538728"/>
                <a:gd name="connsiteY7" fmla="*/ 1222976 h 1467577"/>
                <a:gd name="connsiteX8" fmla="*/ 0 w 3538728"/>
                <a:gd name="connsiteY8" fmla="*/ 244601 h 1467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38728" h="1467577">
                  <a:moveTo>
                    <a:pt x="0" y="244601"/>
                  </a:moveTo>
                  <a:cubicBezTo>
                    <a:pt x="0" y="109512"/>
                    <a:pt x="109512" y="0"/>
                    <a:pt x="244601" y="0"/>
                  </a:cubicBezTo>
                  <a:lnTo>
                    <a:pt x="3294127" y="0"/>
                  </a:lnTo>
                  <a:cubicBezTo>
                    <a:pt x="3429216" y="0"/>
                    <a:pt x="3538728" y="109512"/>
                    <a:pt x="3538728" y="244601"/>
                  </a:cubicBezTo>
                  <a:lnTo>
                    <a:pt x="3538728" y="1222976"/>
                  </a:lnTo>
                  <a:cubicBezTo>
                    <a:pt x="3538728" y="1358065"/>
                    <a:pt x="3429216" y="1467577"/>
                    <a:pt x="3294127" y="1467577"/>
                  </a:cubicBezTo>
                  <a:lnTo>
                    <a:pt x="244601" y="1467577"/>
                  </a:lnTo>
                  <a:cubicBezTo>
                    <a:pt x="109512" y="1467577"/>
                    <a:pt x="0" y="1358065"/>
                    <a:pt x="0" y="1222976"/>
                  </a:cubicBezTo>
                  <a:lnTo>
                    <a:pt x="0" y="24460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26498"/>
                <a:satOff val="18815"/>
                <a:lumOff val="2745"/>
                <a:alphaOff val="0"/>
              </a:schemeClr>
            </a:fillRef>
            <a:effectRef idx="0">
              <a:schemeClr val="accent2">
                <a:hueOff val="-26498"/>
                <a:satOff val="18815"/>
                <a:lumOff val="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8801" tIns="140221" rIns="208801" bIns="140221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kern="1200" dirty="0"/>
                <a:t>Budget Category</a:t>
              </a:r>
            </a:p>
          </p:txBody>
        </p:sp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6DEA075E-614C-45E2-9AE9-449C39512A77}"/>
                </a:ext>
              </a:extLst>
            </p:cNvPr>
            <p:cNvSpPr/>
            <p:nvPr/>
          </p:nvSpPr>
          <p:spPr>
            <a:xfrm>
              <a:off x="4800600" y="1740976"/>
              <a:ext cx="1447800" cy="58894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03D3201-BBFD-4613-8A8C-D6CC4A053B16}"/>
                </a:ext>
              </a:extLst>
            </p:cNvPr>
            <p:cNvSpPr txBox="1"/>
            <p:nvPr/>
          </p:nvSpPr>
          <p:spPr>
            <a:xfrm>
              <a:off x="6221908" y="1372898"/>
              <a:ext cx="657969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00497F"/>
                  </a:solidFill>
                </a:rPr>
                <a:t>06 – UC Multi-Campus Participation</a:t>
              </a:r>
              <a:endParaRPr lang="en-US" sz="44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68594FD-9A53-4389-A0A9-5AE3A4A4636C}"/>
              </a:ext>
            </a:extLst>
          </p:cNvPr>
          <p:cNvSpPr txBox="1"/>
          <p:nvPr/>
        </p:nvSpPr>
        <p:spPr>
          <a:xfrm>
            <a:off x="400381" y="2759095"/>
            <a:ext cx="108885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Budget can be appropriated to this category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expenses will post to this category.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category will also appear in the invoices if there are expenditures.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256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079409" cy="1237262"/>
          </a:xfrm>
        </p:spPr>
        <p:txBody>
          <a:bodyPr/>
          <a:lstStyle/>
          <a:p>
            <a:r>
              <a:rPr lang="en-US" dirty="0"/>
              <a:t>PPM – Subaward to Sister Campuses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7EE32A-CCD3-4035-8E39-955F4A9A83A9}"/>
              </a:ext>
            </a:extLst>
          </p:cNvPr>
          <p:cNvSpPr txBox="1"/>
          <p:nvPr/>
        </p:nvSpPr>
        <p:spPr>
          <a:xfrm>
            <a:off x="693892" y="1600200"/>
            <a:ext cx="1088850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 Requisition will be set up by CGA for each subaward to a sister campus.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requisition will become a P/O, once the requisition is approved by the Project Manager.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System will generate the commitment associated to the PO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When an IRR is received from a sister campus, it will be processed against the P/O. </a:t>
            </a:r>
          </a:p>
        </p:txBody>
      </p:sp>
    </p:spTree>
    <p:extLst>
      <p:ext uri="{BB962C8B-B14F-4D97-AF65-F5344CB8AC3E}">
        <p14:creationId xmlns:p14="http://schemas.microsoft.com/office/powerpoint/2010/main" val="3227709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079409" cy="1237262"/>
          </a:xfrm>
        </p:spPr>
        <p:txBody>
          <a:bodyPr/>
          <a:lstStyle/>
          <a:p>
            <a:r>
              <a:rPr lang="en-US" dirty="0"/>
              <a:t>PPM – Subaward to Sister Campuses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7EE32A-CCD3-4035-8E39-955F4A9A83A9}"/>
              </a:ext>
            </a:extLst>
          </p:cNvPr>
          <p:cNvSpPr txBox="1"/>
          <p:nvPr/>
        </p:nvSpPr>
        <p:spPr>
          <a:xfrm>
            <a:off x="693892" y="1600200"/>
            <a:ext cx="108885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IRR and its attachments will route to the Project Manager and PI for approval.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The amount in commitments will be adjusted to reflect the amount that posted to expenditures.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When the work is completed and a final invoice is processed, the P/O can be closed.</a:t>
            </a:r>
          </a:p>
        </p:txBody>
      </p:sp>
    </p:spTree>
    <p:extLst>
      <p:ext uri="{BB962C8B-B14F-4D97-AF65-F5344CB8AC3E}">
        <p14:creationId xmlns:p14="http://schemas.microsoft.com/office/powerpoint/2010/main" val="585090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079409" cy="1237262"/>
          </a:xfrm>
        </p:spPr>
        <p:txBody>
          <a:bodyPr/>
          <a:lstStyle/>
          <a:p>
            <a:r>
              <a:rPr lang="en-US" dirty="0"/>
              <a:t>PPM – Subaward to Sister Campuses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AE2413-436F-49C2-8EB6-77E7ACC372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295400"/>
            <a:ext cx="8185975" cy="458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7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B548567-E02C-4B22-A3F7-06CA42B3DD19}"/>
              </a:ext>
            </a:extLst>
          </p:cNvPr>
          <p:cNvSpPr/>
          <p:nvPr/>
        </p:nvSpPr>
        <p:spPr>
          <a:xfrm>
            <a:off x="609600" y="959735"/>
            <a:ext cx="5257800" cy="51103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152D22-A6E2-4F8C-954B-671EB0C6572E}"/>
              </a:ext>
            </a:extLst>
          </p:cNvPr>
          <p:cNvSpPr txBox="1"/>
          <p:nvPr/>
        </p:nvSpPr>
        <p:spPr>
          <a:xfrm>
            <a:off x="762000" y="10668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Other recharges credit of sister campus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8DFA21A-E678-49BE-BFD2-53A3FB1E56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33344"/>
              </p:ext>
            </p:extLst>
          </p:nvPr>
        </p:nvGraphicFramePr>
        <p:xfrm>
          <a:off x="646590" y="1436132"/>
          <a:ext cx="5220810" cy="463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3831">
                  <a:extLst>
                    <a:ext uri="{9D8B030D-6E8A-4147-A177-3AD203B41FA5}">
                      <a16:colId xmlns:a16="http://schemas.microsoft.com/office/drawing/2014/main" val="606037562"/>
                    </a:ext>
                  </a:extLst>
                </a:gridCol>
                <a:gridCol w="3876979">
                  <a:extLst>
                    <a:ext uri="{9D8B030D-6E8A-4147-A177-3AD203B41FA5}">
                      <a16:colId xmlns:a16="http://schemas.microsoft.com/office/drawing/2014/main" val="3929635959"/>
                    </a:ext>
                  </a:extLst>
                </a:gridCol>
              </a:tblGrid>
              <a:tr h="662000">
                <a:tc>
                  <a:txBody>
                    <a:bodyPr/>
                    <a:lstStyle/>
                    <a:p>
                      <a:pPr marL="2286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Natural Account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Description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2851326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785010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3894798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785020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UCSF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52988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785030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78596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785040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UCLA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281216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785050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2784755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785060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UCSD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1504318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785070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UCSC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46925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785080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UCSB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3264384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785090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496739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785100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125690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785110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UCOP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2648870"/>
                  </a:ext>
                </a:extLst>
              </a:tr>
              <a:tr h="33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785120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Credit ANR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70876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4856009" cy="1237262"/>
          </a:xfrm>
        </p:spPr>
        <p:txBody>
          <a:bodyPr/>
          <a:lstStyle/>
          <a:p>
            <a:r>
              <a:rPr lang="en-US" dirty="0"/>
              <a:t>Natural Accounts 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F24B27-065E-4DD5-B4C5-CD6469067B3C}"/>
              </a:ext>
            </a:extLst>
          </p:cNvPr>
          <p:cNvSpPr/>
          <p:nvPr/>
        </p:nvSpPr>
        <p:spPr>
          <a:xfrm>
            <a:off x="6324600" y="959735"/>
            <a:ext cx="5402108" cy="51103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958643-21DE-47F5-B921-AB0B8CA8842E}"/>
              </a:ext>
            </a:extLst>
          </p:cNvPr>
          <p:cNvSpPr txBox="1"/>
          <p:nvPr/>
        </p:nvSpPr>
        <p:spPr>
          <a:xfrm>
            <a:off x="6473631" y="1066800"/>
            <a:ext cx="4880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Other recharges expense from sister campus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574AD91-79C0-49F3-B0A7-349D9CBC4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586806"/>
              </p:ext>
            </p:extLst>
          </p:nvPr>
        </p:nvGraphicFramePr>
        <p:xfrm>
          <a:off x="6364384" y="1462004"/>
          <a:ext cx="5362324" cy="4608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0257">
                  <a:extLst>
                    <a:ext uri="{9D8B030D-6E8A-4147-A177-3AD203B41FA5}">
                      <a16:colId xmlns:a16="http://schemas.microsoft.com/office/drawing/2014/main" val="606037562"/>
                    </a:ext>
                  </a:extLst>
                </a:gridCol>
                <a:gridCol w="3982067">
                  <a:extLst>
                    <a:ext uri="{9D8B030D-6E8A-4147-A177-3AD203B41FA5}">
                      <a16:colId xmlns:a16="http://schemas.microsoft.com/office/drawing/2014/main" val="3929635959"/>
                    </a:ext>
                  </a:extLst>
                </a:gridCol>
              </a:tblGrid>
              <a:tr h="658303">
                <a:tc>
                  <a:txBody>
                    <a:bodyPr/>
                    <a:lstStyle/>
                    <a:p>
                      <a:pPr marL="2286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Natural Account</a:t>
                      </a:r>
                      <a:endParaRPr lang="en-US" sz="140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Description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2851326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780010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Expense UCB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3894798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780020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Expense UCSF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52988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780030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78596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780040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Expense UCLA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281216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780050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2784755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780060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Expense UCSD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1504318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780070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UCSC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46925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780080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UCSB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3264384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780090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496739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780100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125690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780110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Intercampus Recharges Expense UCOP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2648870"/>
                  </a:ext>
                </a:extLst>
              </a:tr>
              <a:tr h="329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</a:rPr>
                        <a:t>780120</a:t>
                      </a:r>
                      <a:endParaRPr lang="en-US" sz="14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Intercampus Recharges Expense ANR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708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514641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FOA">
      <a:dk1>
        <a:srgbClr val="000000"/>
      </a:dk1>
      <a:lt1>
        <a:srgbClr val="FFFFFF"/>
      </a:lt1>
      <a:dk2>
        <a:srgbClr val="022447"/>
      </a:dk2>
      <a:lt2>
        <a:srgbClr val="6E9AC9"/>
      </a:lt2>
      <a:accent1>
        <a:srgbClr val="6FCFEB"/>
      </a:accent1>
      <a:accent2>
        <a:srgbClr val="4F7093"/>
      </a:accent2>
      <a:accent3>
        <a:srgbClr val="297FD5"/>
      </a:accent3>
      <a:accent4>
        <a:srgbClr val="FFDC00"/>
      </a:accent4>
      <a:accent5>
        <a:srgbClr val="FFFF3B"/>
      </a:accent5>
      <a:accent6>
        <a:srgbClr val="345B85"/>
      </a:accent6>
      <a:hlink>
        <a:srgbClr val="FFBF00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38CE40F65B2B42A7E33871D2946281" ma:contentTypeVersion="12" ma:contentTypeDescription="Create a new document." ma:contentTypeScope="" ma:versionID="f8608e4e9fba0a6c6a0112f81f810323">
  <xsd:schema xmlns:xsd="http://www.w3.org/2001/XMLSchema" xmlns:xs="http://www.w3.org/2001/XMLSchema" xmlns:p="http://schemas.microsoft.com/office/2006/metadata/properties" xmlns:ns2="38d737e0-1bef-4beb-86b6-1fee74323ab0" xmlns:ns3="a7c4482b-11cc-4cf4-8bcc-97bedeb413ce" targetNamespace="http://schemas.microsoft.com/office/2006/metadata/properties" ma:root="true" ma:fieldsID="01b86893f9dd91c1bcaf9150a0babcad" ns2:_="" ns3:_="">
    <xsd:import namespace="38d737e0-1bef-4beb-86b6-1fee74323ab0"/>
    <xsd:import namespace="a7c4482b-11cc-4cf4-8bcc-97bedeb413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d737e0-1bef-4beb-86b6-1fee74323a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c4482b-11cc-4cf4-8bcc-97bedeb413c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EF7A94-DCF0-4895-A1C1-E7E63B4F0695}">
  <ds:schemaRefs>
    <ds:schemaRef ds:uri="http://schemas.microsoft.com/office/2006/documentManagement/types"/>
    <ds:schemaRef ds:uri="38d737e0-1bef-4beb-86b6-1fee74323ab0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7c4482b-11cc-4cf4-8bcc-97bedeb413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3CEEDB1-B5B5-4A9C-A61F-401E2097ED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CB9352-79F7-4F8F-9928-A7E6DAE659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d737e0-1bef-4beb-86b6-1fee74323ab0"/>
    <ds:schemaRef ds:uri="a7c4482b-11cc-4cf4-8bcc-97bedeb413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36964</TotalTime>
  <Words>587</Words>
  <Application>Microsoft Office PowerPoint</Application>
  <PresentationFormat>Widescreen</PresentationFormat>
  <Paragraphs>157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Proxima Nova</vt:lpstr>
      <vt:lpstr>Wingdings</vt:lpstr>
      <vt:lpstr>Custom Design</vt:lpstr>
      <vt:lpstr>PowerPoint Presentation</vt:lpstr>
      <vt:lpstr> Basic Information</vt:lpstr>
      <vt:lpstr>Natural Accounts</vt:lpstr>
      <vt:lpstr>PPM – Subaward to Sister Campuses</vt:lpstr>
      <vt:lpstr>PPM – Subaward to Sister Campuses</vt:lpstr>
      <vt:lpstr>PPM – Subaward to Sister Campuses</vt:lpstr>
      <vt:lpstr>PPM – Subaward to Sister Campuses</vt:lpstr>
      <vt:lpstr>Natural Accounts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Attracting, Selecting, and Hiring Diverse Talent</dc:title>
  <dc:creator>Lyndon A Huling</dc:creator>
  <cp:lastModifiedBy>Francisco Andrade</cp:lastModifiedBy>
  <cp:revision>682</cp:revision>
  <dcterms:created xsi:type="dcterms:W3CDTF">2020-03-05T16:27:43Z</dcterms:created>
  <dcterms:modified xsi:type="dcterms:W3CDTF">2023-03-22T04:05:41Z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0x0101000338CE40F65B2B42A7E33871D2946281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2021-05-26T15:36:03Z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02d99e23-79e6-4b7e-b525-3575f46287ab</vt:lpwstr>
  </property>
  <property fmtid="{D5CDD505-2E9C-101B-9397-08002B2CF9AE}" pid="9" name="MSIP_Label_ea60d57e-af5b-4752-ac57-3e4f28ca11dc_ContentBits">
    <vt:lpwstr>0</vt:lpwstr>
  </property>
</Properties>
</file>