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7" r:id="rId5"/>
    <p:sldId id="290" r:id="rId6"/>
    <p:sldId id="259" r:id="rId7"/>
    <p:sldId id="308" r:id="rId8"/>
    <p:sldId id="282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36" userDrawn="1">
          <p15:clr>
            <a:srgbClr val="A4A3A4"/>
          </p15:clr>
        </p15:guide>
        <p15:guide id="4" pos="6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0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1224"/>
        <p:guide pos="3840"/>
        <p:guide orient="horz" pos="1536"/>
        <p:guide pos="6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9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06DA1-7254-4F83-B1E4-BF5F76CF7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8C967-1BD9-490C-B0D9-862040818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B13C-E24E-4D8B-B1C2-CE80D9872803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FE8E8-087F-468F-A82E-B9C86AEB6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55752-D1FE-4251-80C6-AF69BCEDD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1243-E346-4AF8-A8BE-A00B651C5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2031-6297-4D45-B38B-29B38A09B924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A8F8-ADC6-401C-83FE-1703170D9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5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814306"/>
            <a:ext cx="11430000" cy="914400"/>
          </a:xfrm>
        </p:spPr>
        <p:txBody>
          <a:bodyPr anchor="b" anchorCtr="0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for Product 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842" y="2115954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9163" y="2111548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1C09E-D15F-45A5-B238-7BCA8F4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484" y="2129173"/>
            <a:ext cx="1828800" cy="2743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nline Image Placeholder 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Online Image Placeholder 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Online Image Placeholder 28">
            <a:extLst>
              <a:ext uri="{FF2B5EF4-FFF2-40B4-BE49-F238E27FC236}">
                <a16:creationId xmlns:a16="http://schemas.microsoft.com/office/drawing/2014/main" id="{4E80734C-00E1-4859-9CBC-72F685ED3ECA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7515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2BCDF99A-2A2D-450C-A2EC-855BF8CF3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6944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9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Online Image Placeholder 28">
            <a:extLst>
              <a:ext uri="{FF2B5EF4-FFF2-40B4-BE49-F238E27FC236}">
                <a16:creationId xmlns:a16="http://schemas.microsoft.com/office/drawing/2014/main" id="{A4C3FC1B-B692-43CB-A148-E1C8F5215715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7964424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F67F147-F73B-41A8-BDE9-C0362A249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32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2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Online Image Placeholder 28">
            <a:extLst>
              <a:ext uri="{FF2B5EF4-FFF2-40B4-BE49-F238E27FC236}">
                <a16:creationId xmlns:a16="http://schemas.microsoft.com/office/drawing/2014/main" id="{FE385F6E-CA59-470E-B2EE-A9275BD02513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0085832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ED597C6A-309C-4388-AD51-3CA4C7D322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0344" y="33593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4FAEDD7A-7EFF-4683-B485-0E7C891E8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03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3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4448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800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Bottom Right">
            <a:extLst>
              <a:ext uri="{FF2B5EF4-FFF2-40B4-BE49-F238E27FC236}">
                <a16:creationId xmlns:a16="http://schemas.microsoft.com/office/drawing/2014/main" id="{1667A1E8-3018-4001-B0FE-0B4326132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13" name="Graphic 157">
              <a:extLst>
                <a:ext uri="{FF2B5EF4-FFF2-40B4-BE49-F238E27FC236}">
                  <a16:creationId xmlns:a16="http://schemas.microsoft.com/office/drawing/2014/main" id="{5AFF63E6-DC17-46C3-B823-1137AE86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5" name="Freeform: Shape 24">
                <a:extLst>
                  <a:ext uri="{FF2B5EF4-FFF2-40B4-BE49-F238E27FC236}">
                    <a16:creationId xmlns:a16="http://schemas.microsoft.com/office/drawing/2014/main" id="{337E26D2-F396-484E-B772-EDD11744E222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:a16="http://schemas.microsoft.com/office/drawing/2014/main" id="{7BD51612-9C68-492F-8EDA-AC9CD665B42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:a16="http://schemas.microsoft.com/office/drawing/2014/main" id="{E200DEED-F771-4E37-B642-842E84B1043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BBD781A-81EA-4C52-B45D-365CF3F5138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731704AC-9126-464E-93BF-913A8724D55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E9C4B9D4-017F-48C9-83EE-067D4C23D56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1" name="Freeform: Shape 36">
                <a:extLst>
                  <a:ext uri="{FF2B5EF4-FFF2-40B4-BE49-F238E27FC236}">
                    <a16:creationId xmlns:a16="http://schemas.microsoft.com/office/drawing/2014/main" id="{A2549C88-4C09-431B-A746-6BB8F330F56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09360BE-E702-4312-BDC3-0EE6422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78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2963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963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156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7350" y="170021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77350" y="252412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82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anchor="b" anchorCtr="0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8272" y="2084832"/>
            <a:ext cx="4572000" cy="4134993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8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4105656"/>
            <a:ext cx="2552700" cy="206607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23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 Right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4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2"/>
            <a:ext cx="4572000" cy="416651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42432"/>
            <a:ext cx="10515600" cy="3657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9B4D6141-35CF-451D-BD01-FA735BAA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B322DFCF-90C7-4DBE-B29A-947503AA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F48A038F-FA3F-4515-8D04-97EF22E6581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8155636C-869C-4098-B5E6-7A6B4DB8B61D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0E4F1004-DF67-4659-A9F6-7B088CCA24A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DE817514-787F-46B1-BA14-6DC30B01333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19517BB1-651A-4460-87CD-207F8060759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9C651D90-C3D5-4EDB-BE84-CFAF352CB56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8" name="Freeform: Shape 36">
                <a:extLst>
                  <a:ext uri="{FF2B5EF4-FFF2-40B4-BE49-F238E27FC236}">
                    <a16:creationId xmlns:a16="http://schemas.microsoft.com/office/drawing/2014/main" id="{DD986C4F-FAF9-4E46-AC0A-06859698AD6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4338AACE-9CB3-4730-AE6B-8898D1E4D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1829525"/>
            <a:ext cx="10505786" cy="4337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2060002"/>
            <a:ext cx="10515311" cy="32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4848" y="4864608"/>
            <a:ext cx="470916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2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38" name="Bottom Right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2" name="Freeform: Shape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3" name="Freeform: Shape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8" name="Freeform: Shape 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0" r:id="rId3"/>
    <p:sldLayoutId id="2147483651" r:id="rId4"/>
    <p:sldLayoutId id="2147483654" r:id="rId5"/>
    <p:sldLayoutId id="2147483673" r:id="rId6"/>
    <p:sldLayoutId id="2147483663" r:id="rId7"/>
    <p:sldLayoutId id="2147483667" r:id="rId8"/>
    <p:sldLayoutId id="2147483664" r:id="rId9"/>
    <p:sldLayoutId id="2147483671" r:id="rId10"/>
    <p:sldLayoutId id="2147483672" r:id="rId11"/>
    <p:sldLayoutId id="2147483662" r:id="rId12"/>
    <p:sldLayoutId id="2147483666" r:id="rId13"/>
    <p:sldLayoutId id="2147483660" r:id="rId14"/>
    <p:sldLayoutId id="2147483661" r:id="rId15"/>
    <p:sldLayoutId id="2147483652" r:id="rId16"/>
    <p:sldLayoutId id="2147483653" r:id="rId17"/>
    <p:sldLayoutId id="2147483655" r:id="rId18"/>
    <p:sldLayoutId id="2147483656" r:id="rId19"/>
    <p:sldLayoutId id="214748365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15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0" pos="1920" userDrawn="1">
          <p15:clr>
            <a:srgbClr val="547EBF"/>
          </p15:clr>
        </p15:guide>
        <p15:guide id="12" pos="5736" userDrawn="1">
          <p15:clr>
            <a:srgbClr val="547EBF"/>
          </p15:clr>
        </p15:guide>
        <p15:guide id="15" pos="5112" userDrawn="1">
          <p15:clr>
            <a:srgbClr val="9FCC3B"/>
          </p15:clr>
        </p15:guide>
        <p15:guide id="16" pos="254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3-161.html" TargetMode="External"/><Relationship Id="rId2" Type="http://schemas.openxmlformats.org/officeDocument/2006/relationships/hyperlink" Target="https://grants.nih.gov/grants/how-to-apply-application-guide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814306"/>
            <a:ext cx="11430000" cy="914400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Research administration Forum</a:t>
            </a:r>
            <a:br>
              <a:rPr lang="en-US" dirty="0"/>
            </a:br>
            <a:r>
              <a:rPr lang="en-US" dirty="0"/>
              <a:t>Proposals &amp; Subawards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 anchor="ctr">
            <a:normAutofit/>
          </a:bodyPr>
          <a:lstStyle/>
          <a:p>
            <a:r>
              <a:rPr lang="en-US" dirty="0"/>
              <a:t>August 2023</a:t>
            </a:r>
          </a:p>
        </p:txBody>
      </p:sp>
      <p:pic>
        <p:nvPicPr>
          <p:cNvPr id="52" name="Picture Placeholder 51" descr="photo of dandelion&#10;">
            <a:extLst>
              <a:ext uri="{FF2B5EF4-FFF2-40B4-BE49-F238E27FC236}">
                <a16:creationId xmlns:a16="http://schemas.microsoft.com/office/drawing/2014/main" id="{8EDF030D-0F90-44EF-AF67-0F560DA783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71800" cy="4498848"/>
          </a:xfrm>
        </p:spPr>
      </p:pic>
      <p:pic>
        <p:nvPicPr>
          <p:cNvPr id="13" name="Picture Placeholder 12" descr="photo of bright orange coral in ocean&#10;&#10;">
            <a:extLst>
              <a:ext uri="{FF2B5EF4-FFF2-40B4-BE49-F238E27FC236}">
                <a16:creationId xmlns:a16="http://schemas.microsoft.com/office/drawing/2014/main" id="{F4F60189-7D15-4E60-B5B7-058D99C22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8640" y="0"/>
            <a:ext cx="2971800" cy="4498848"/>
          </a:xfrm>
        </p:spPr>
      </p:pic>
      <p:pic>
        <p:nvPicPr>
          <p:cNvPr id="26" name="Picture Placeholder 25" descr="photo of blue and yellow coral&#10;">
            <a:extLst>
              <a:ext uri="{FF2B5EF4-FFF2-40B4-BE49-F238E27FC236}">
                <a16:creationId xmlns:a16="http://schemas.microsoft.com/office/drawing/2014/main" id="{A2BF176F-5FF4-4E1E-83AA-20C41123AB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7280" y="0"/>
            <a:ext cx="2971800" cy="4498848"/>
          </a:xfrm>
        </p:spPr>
      </p:pic>
      <p:pic>
        <p:nvPicPr>
          <p:cNvPr id="30" name="Picture Placeholder 29" descr="A picture containing invertebrate, coelenterate, jellyfish&#10;&#10;">
            <a:extLst>
              <a:ext uri="{FF2B5EF4-FFF2-40B4-BE49-F238E27FC236}">
                <a16:creationId xmlns:a16="http://schemas.microsoft.com/office/drawing/2014/main" id="{F0222DCB-44D7-40F7-8D5E-6EDA8F1429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5920" y="0"/>
            <a:ext cx="2971800" cy="4498848"/>
          </a:xfrm>
        </p:spPr>
      </p:pic>
    </p:spTree>
    <p:extLst>
      <p:ext uri="{BB962C8B-B14F-4D97-AF65-F5344CB8AC3E}">
        <p14:creationId xmlns:p14="http://schemas.microsoft.com/office/powerpoint/2010/main" val="138606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4572000" cy="1325563"/>
          </a:xfrm>
        </p:spPr>
        <p:txBody>
          <a:bodyPr>
            <a:normAutofit/>
          </a:bodyPr>
          <a:lstStyle/>
          <a:p>
            <a:r>
              <a:rPr lang="en-US" dirty="0"/>
              <a:t>Recruitment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2"/>
            <a:ext cx="4572000" cy="4166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Proposals: 1 RA2 Vacancy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Status: Reference checks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r>
              <a:rPr lang="en-US" sz="2800" dirty="0"/>
              <a:t>Subawards: 1 RA3 Vacancy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Status: Tentative start date of 9/1/23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E3E635E-1A96-4CA0-98A4-32D3261A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 b="442"/>
          <a:stretch/>
        </p:blipFill>
        <p:spPr>
          <a:xfrm>
            <a:off x="8132064" y="0"/>
            <a:ext cx="4059936" cy="6858000"/>
          </a:xfrm>
        </p:spPr>
      </p:pic>
      <p:pic>
        <p:nvPicPr>
          <p:cNvPr id="6" name="Picture Placeholder 5" descr="photo of bright orange Leafy sea dragon in water">
            <a:extLst>
              <a:ext uri="{FF2B5EF4-FFF2-40B4-BE49-F238E27FC236}">
                <a16:creationId xmlns:a16="http://schemas.microsoft.com/office/drawing/2014/main" id="{9F161216-1E36-45AD-A0BD-FF3668FD0C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471" y="1412748"/>
            <a:ext cx="4041648" cy="4032504"/>
          </a:xfr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67CD47-A77F-4265-8D9F-C8B4E2693D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9DDEF8-5D32-4A49-B52A-68EB851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74920"/>
            <a:ext cx="10515600" cy="603504"/>
          </a:xfrm>
        </p:spPr>
        <p:txBody>
          <a:bodyPr/>
          <a:lstStyle/>
          <a:p>
            <a:r>
              <a:rPr lang="en-US" dirty="0"/>
              <a:t>NIH Data management &amp; sharing (DMS) costs</a:t>
            </a:r>
          </a:p>
        </p:txBody>
      </p:sp>
      <p:pic>
        <p:nvPicPr>
          <p:cNvPr id="6" name="Picture Placeholder 5" descr="photo of turtle swimming in the water&#10;">
            <a:extLst>
              <a:ext uri="{FF2B5EF4-FFF2-40B4-BE49-F238E27FC236}">
                <a16:creationId xmlns:a16="http://schemas.microsoft.com/office/drawing/2014/main" id="{93F567A5-7724-4FF8-AD69-76577425A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6F3F-8675-4D22-9718-56ADFFEC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55DB-8782-9909-3AD5-131E92E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72800" cy="1325563"/>
          </a:xfrm>
        </p:spPr>
        <p:txBody>
          <a:bodyPr/>
          <a:lstStyle/>
          <a:p>
            <a:r>
              <a:rPr lang="en-US" dirty="0"/>
              <a:t>Update: budgeting for </a:t>
            </a:r>
            <a:r>
              <a:rPr lang="en-US" dirty="0" err="1"/>
              <a:t>dms</a:t>
            </a:r>
            <a:r>
              <a:rPr lang="en-US" dirty="0"/>
              <a:t> costs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D4C58-0CB7-DA85-D896-FA391C8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CE530-366D-BE35-85B3-F29F69FCE4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014" y="1093801"/>
            <a:ext cx="10505786" cy="4873666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Effective for applications submitted for due dates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on or after October 5, 2023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, NIH will no longer require the use of the single DMS cost line item.</a:t>
            </a:r>
          </a:p>
          <a:p>
            <a:pPr marL="0" indent="0" algn="l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 </a:t>
            </a:r>
            <a:endParaRPr lang="en-US" sz="2600" dirty="0">
              <a:solidFill>
                <a:srgbClr val="333333"/>
              </a:solidFill>
              <a:latin typeface="Avenir Next LT Pro Light" panose="020B03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DMS costs must be requested in the appropriate cost category (e.g., personnel, equipment, etc</a:t>
            </a:r>
            <a:r>
              <a:rPr lang="en-US" sz="2600" dirty="0">
                <a:solidFill>
                  <a:srgbClr val="333333"/>
                </a:solidFill>
                <a:latin typeface="Avenir Next LT Pro Light" panose="020B0304020202020204" pitchFamily="34" charset="0"/>
              </a:rPr>
              <a:t>.).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 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2600" b="0" i="0" dirty="0">
              <a:solidFill>
                <a:srgbClr val="333333"/>
              </a:solidFill>
              <a:effectLst/>
              <a:latin typeface="Avenir Next LT Pro Light" panose="020B03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NIH will require applicants to specify estimated DMS cost details within the “Budget Justification” (R&amp;R Budget Form) or “Additional Narrative Justification” (Modular Budget Form), pursuant to the instructions.</a:t>
            </a: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Avenir Next LT Pro Light" panose="020B0304020202020204" pitchFamily="34" charset="0"/>
            </a:endParaRPr>
          </a:p>
          <a:p>
            <a:pPr marL="0" indent="0" algn="l">
              <a:buNone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Updates to the </a:t>
            </a:r>
            <a:r>
              <a:rPr lang="en-US" sz="2600" b="0" i="0" u="none" strike="noStrike" dirty="0">
                <a:solidFill>
                  <a:srgbClr val="428BCA"/>
                </a:solidFill>
                <a:effectLst/>
                <a:latin typeface="Avenir Next LT Pro Light" panose="020B0304020202020204" pitchFamily="34" charset="0"/>
                <a:hlinkClick r:id="rId2"/>
              </a:rPr>
              <a:t>NIH How to Apply – Application Guide </a:t>
            </a:r>
            <a:r>
              <a:rPr lang="en-US" sz="2600" b="0" i="0" dirty="0">
                <a:solidFill>
                  <a:srgbClr val="333333"/>
                </a:solidFill>
                <a:effectLst/>
                <a:latin typeface="Avenir Next LT Pro Light" panose="020B0304020202020204" pitchFamily="34" charset="0"/>
              </a:rPr>
              <a:t>will be published prior to the October 5, 2023, effective date. </a:t>
            </a:r>
          </a:p>
          <a:p>
            <a:pPr marL="0" indent="0" algn="l">
              <a:buNone/>
            </a:pPr>
            <a:endParaRPr lang="en-US" sz="2600" b="0" i="0" dirty="0">
              <a:solidFill>
                <a:srgbClr val="333333"/>
              </a:solidFill>
              <a:effectLst/>
              <a:latin typeface="Avenir Next LT Pro Light" panose="020B0304020202020204" pitchFamily="34" charset="0"/>
            </a:endParaRPr>
          </a:p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Avenir Next LT Pro Light" panose="020B0304020202020204" pitchFamily="34" charset="0"/>
              </a:rPr>
              <a:t>Source: </a:t>
            </a:r>
            <a:r>
              <a:rPr lang="en-US" sz="1600" dirty="0">
                <a:hlinkClick r:id="rId3"/>
              </a:rPr>
              <a:t>NOT-OD-23-161: NIH Application Instruction Updates Data Management and Sharing (DMS) Costs</a:t>
            </a:r>
            <a:endParaRPr lang="en-US" sz="2600" b="0" i="0" dirty="0">
              <a:solidFill>
                <a:srgbClr val="333333"/>
              </a:solidFill>
              <a:effectLst/>
              <a:latin typeface="Avenir Next LT Pro Light" panose="020B03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1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hoto of blue and yellow coral&#10;">
            <a:extLst>
              <a:ext uri="{FF2B5EF4-FFF2-40B4-BE49-F238E27FC236}">
                <a16:creationId xmlns:a16="http://schemas.microsoft.com/office/drawing/2014/main" id="{7E4E530D-5C66-4115-949E-45737E68F1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059936" cy="6858000"/>
          </a:xfrm>
        </p:spPr>
      </p:pic>
      <p:pic>
        <p:nvPicPr>
          <p:cNvPr id="10" name="Picture Placeholder 9" descr="photo of a clown fish in an anemone&#10;">
            <a:extLst>
              <a:ext uri="{FF2B5EF4-FFF2-40B4-BE49-F238E27FC236}">
                <a16:creationId xmlns:a16="http://schemas.microsoft.com/office/drawing/2014/main" id="{2D97A15A-39A2-41E9-B6D0-6D666F881A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8256" y="1412748"/>
            <a:ext cx="4041648" cy="4032504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8272" y="2084832"/>
            <a:ext cx="4572000" cy="4134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6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6600" b="1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8B7A5A4-3AD8-472D-A4E3-F536ED1A96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9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606040"/>
            <a:ext cx="39243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16" name="Picture Placeholder 15" descr="photo of jellyfish&#10;">
            <a:extLst>
              <a:ext uri="{FF2B5EF4-FFF2-40B4-BE49-F238E27FC236}">
                <a16:creationId xmlns:a16="http://schemas.microsoft.com/office/drawing/2014/main" id="{25EA4ABC-3336-4483-8A9F-6A60796E1E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2952" y="0"/>
            <a:ext cx="6099048" cy="6858000"/>
          </a:xfrm>
        </p:spPr>
      </p:pic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98B9A687-A26D-4845-9173-E163BFB84A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1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2A828C"/>
      </a:accent1>
      <a:accent2>
        <a:srgbClr val="41A6A6"/>
      </a:accent2>
      <a:accent3>
        <a:srgbClr val="D99B77"/>
      </a:accent3>
      <a:accent4>
        <a:srgbClr val="D9B6A3"/>
      </a:accent4>
      <a:accent5>
        <a:srgbClr val="F2A74B"/>
      </a:accent5>
      <a:accent6>
        <a:srgbClr val="4D748C"/>
      </a:accent6>
      <a:hlink>
        <a:srgbClr val="0563C1"/>
      </a:hlink>
      <a:folHlink>
        <a:srgbClr val="954F72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resentation_tm89715846_Win32_JB_SL_v3" id="{FF20A971-F564-4CBD-8D9A-6CD4D6C5EAE2}" vid="{A8C690A1-1652-4BD3-A3B8-8D03220F2B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45E2D-EE5B-40BD-B8EB-1CD549F414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340800-6004-42FD-A042-AAA261C103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B2B5C00-D108-4E13-8A78-1AA312E16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27</TotalTime>
  <Words>189</Words>
  <Application>Microsoft Office PowerPoint</Application>
  <PresentationFormat>Widescreen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 LT Pro Light</vt:lpstr>
      <vt:lpstr>AvenirNext LT Pro Medium</vt:lpstr>
      <vt:lpstr>Calibri</vt:lpstr>
      <vt:lpstr>Century Gothic</vt:lpstr>
      <vt:lpstr>Wingdings</vt:lpstr>
      <vt:lpstr>Office Theme</vt:lpstr>
      <vt:lpstr>Research administration Forum Proposals &amp; Subawards</vt:lpstr>
      <vt:lpstr>Recruitment update</vt:lpstr>
      <vt:lpstr>NIH Data management &amp; sharing (DMS) costs</vt:lpstr>
      <vt:lpstr>Update: budgeting for dms costs</vt:lpstr>
      <vt:lpstr>PowerPoint Presentation</vt:lpstr>
      <vt:lpstr>THANK YOU</vt:lpstr>
    </vt:vector>
  </TitlesOfParts>
  <Company>University of California,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administration Forum Proposals &amp; Subawards</dc:title>
  <dc:creator>Kelly Gilmore</dc:creator>
  <cp:lastModifiedBy>Kelly Gilmore</cp:lastModifiedBy>
  <cp:revision>2</cp:revision>
  <dcterms:created xsi:type="dcterms:W3CDTF">2023-08-18T20:26:42Z</dcterms:created>
  <dcterms:modified xsi:type="dcterms:W3CDTF">2023-08-18T20:55:14Z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