
<file path=[Content_Types].xml><?xml version="1.0" encoding="utf-8"?>
<Types xmlns="http://schemas.openxmlformats.org/package/2006/content-types">
  <Default Extension="jfif"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62" r:id="rId2"/>
    <p:sldId id="685" r:id="rId3"/>
    <p:sldId id="686" r:id="rId4"/>
    <p:sldId id="825" r:id="rId5"/>
    <p:sldId id="826" r:id="rId6"/>
    <p:sldId id="829" r:id="rId7"/>
    <p:sldId id="831" r:id="rId8"/>
    <p:sldId id="833" r:id="rId9"/>
    <p:sldId id="835" r:id="rId10"/>
    <p:sldId id="822" r:id="rId11"/>
    <p:sldId id="837" r:id="rId12"/>
    <p:sldId id="838" r:id="rId13"/>
    <p:sldId id="839" r:id="rId14"/>
    <p:sldId id="840" r:id="rId15"/>
    <p:sldId id="841" r:id="rId16"/>
    <p:sldId id="844" r:id="rId17"/>
    <p:sldId id="843" r:id="rId18"/>
    <p:sldId id="852" r:id="rId19"/>
    <p:sldId id="846" r:id="rId20"/>
    <p:sldId id="847" r:id="rId21"/>
    <p:sldId id="849" r:id="rId22"/>
    <p:sldId id="848" r:id="rId23"/>
    <p:sldId id="851" r:id="rId24"/>
    <p:sldId id="850" r:id="rId2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0253F"/>
    <a:srgbClr val="FFFFCC"/>
    <a:srgbClr val="FFC000"/>
    <a:srgbClr val="70B5F9"/>
    <a:srgbClr val="ED5B5B"/>
    <a:srgbClr val="008000"/>
    <a:srgbClr val="1D1717"/>
    <a:srgbClr val="A40000"/>
    <a:srgbClr val="00FF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39" autoAdjust="0"/>
    <p:restoredTop sz="96433" autoAdjust="0"/>
  </p:normalViewPr>
  <p:slideViewPr>
    <p:cSldViewPr snapToGrid="0" snapToObjects="1">
      <p:cViewPr varScale="1">
        <p:scale>
          <a:sx n="77" d="100"/>
          <a:sy n="77" d="100"/>
        </p:scale>
        <p:origin x="10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23DDD19-34AF-4387-BEE1-A56BA075A2F3}" type="datetimeFigureOut">
              <a:rPr lang="en-US" smtClean="0"/>
              <a:t>7/28/2023</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63464DC-B478-4981-8E03-F0CFB675AC66}" type="slidenum">
              <a:rPr lang="en-US" smtClean="0"/>
              <a:t>‹#›</a:t>
            </a:fld>
            <a:endParaRPr lang="en-US" dirty="0"/>
          </a:p>
        </p:txBody>
      </p:sp>
    </p:spTree>
    <p:extLst>
      <p:ext uri="{BB962C8B-B14F-4D97-AF65-F5344CB8AC3E}">
        <p14:creationId xmlns:p14="http://schemas.microsoft.com/office/powerpoint/2010/main" val="299605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E032A9A-F5A8-4CC5-B547-B0AB8837A7EB}" type="datetimeFigureOut">
              <a:rPr lang="en-US" smtClean="0"/>
              <a:t>7/28/2023</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1702BB1-9950-440D-BA85-F36FDBFFA10B}" type="slidenum">
              <a:rPr lang="en-US" smtClean="0"/>
              <a:t>‹#›</a:t>
            </a:fld>
            <a:endParaRPr lang="en-US" dirty="0"/>
          </a:p>
        </p:txBody>
      </p:sp>
    </p:spTree>
    <p:extLst>
      <p:ext uri="{BB962C8B-B14F-4D97-AF65-F5344CB8AC3E}">
        <p14:creationId xmlns:p14="http://schemas.microsoft.com/office/powerpoint/2010/main" val="3349461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2810475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389926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99142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311226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168845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133431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3492922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12556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4231771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2033308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7D5E8-FCAD-FC44-B5E5-7B27CCAA2348}" type="datetimeFigureOut">
              <a:rPr lang="en-US" smtClean="0"/>
              <a:t>7/28/2023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8DB20F-D3E7-0B48-B2B0-110630EC4E5F}" type="slidenum">
              <a:rPr lang="en-US" smtClean="0"/>
              <a:t>‹#›</a:t>
            </a:fld>
            <a:endParaRPr lang="en-US" dirty="0"/>
          </a:p>
        </p:txBody>
      </p:sp>
    </p:spTree>
    <p:extLst>
      <p:ext uri="{BB962C8B-B14F-4D97-AF65-F5344CB8AC3E}">
        <p14:creationId xmlns:p14="http://schemas.microsoft.com/office/powerpoint/2010/main" val="700655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57D5E8-FCAD-FC44-B5E5-7B27CCAA2348}" type="datetimeFigureOut">
              <a:rPr lang="en-US" smtClean="0"/>
              <a:t>7/28/2023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8DB20F-D3E7-0B48-B2B0-110630EC4E5F}" type="slidenum">
              <a:rPr lang="en-US" smtClean="0"/>
              <a:t>‹#›</a:t>
            </a:fld>
            <a:endParaRPr lang="en-US" dirty="0"/>
          </a:p>
        </p:txBody>
      </p:sp>
    </p:spTree>
    <p:extLst>
      <p:ext uri="{BB962C8B-B14F-4D97-AF65-F5344CB8AC3E}">
        <p14:creationId xmlns:p14="http://schemas.microsoft.com/office/powerpoint/2010/main" val="939485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0211" y="788502"/>
            <a:ext cx="9163050" cy="5236028"/>
          </a:xfrm>
          <a:prstGeom prst="rect">
            <a:avLst/>
          </a:prstGeom>
        </p:spPr>
      </p:pic>
      <p:sp>
        <p:nvSpPr>
          <p:cNvPr id="2" name="Title 1"/>
          <p:cNvSpPr>
            <a:spLocks noGrp="1"/>
          </p:cNvSpPr>
          <p:nvPr>
            <p:ph type="ctrTitle"/>
          </p:nvPr>
        </p:nvSpPr>
        <p:spPr>
          <a:xfrm>
            <a:off x="137652" y="3758581"/>
            <a:ext cx="8865045" cy="1470025"/>
          </a:xfrm>
        </p:spPr>
        <p:txBody>
          <a:bodyPr>
            <a:noAutofit/>
          </a:bodyPr>
          <a:lstStyle/>
          <a:p>
            <a:pPr>
              <a:spcBef>
                <a:spcPts val="0"/>
              </a:spcBef>
            </a:pPr>
            <a:r>
              <a:rPr lang="en-US" sz="6000" b="1" cap="all" dirty="0">
                <a:latin typeface="Arial" panose="020B0604020202020204" pitchFamily="34" charset="0"/>
                <a:cs typeface="Arial" panose="020B0604020202020204" pitchFamily="34" charset="0"/>
              </a:rPr>
              <a:t>Research Ethics and Compliance OFFICE HOT TOPICS</a:t>
            </a:r>
            <a:br>
              <a:rPr lang="en-US" sz="7200" b="1" cap="all" dirty="0">
                <a:latin typeface="Arial" panose="020B0604020202020204" pitchFamily="34" charset="0"/>
                <a:cs typeface="Arial" panose="020B0604020202020204" pitchFamily="34" charset="0"/>
              </a:rPr>
            </a:br>
            <a:br>
              <a:rPr lang="en-US" sz="1400" b="1" cap="all" dirty="0">
                <a:latin typeface="Arial" panose="020B0604020202020204" pitchFamily="34" charset="0"/>
                <a:cs typeface="Arial" panose="020B0604020202020204" pitchFamily="34" charset="0"/>
              </a:rPr>
            </a:br>
            <a:r>
              <a:rPr lang="en-US" sz="2800" b="1" cap="all" dirty="0">
                <a:latin typeface="Arial" panose="020B0604020202020204" pitchFamily="34" charset="0"/>
                <a:cs typeface="Arial" panose="020B0604020202020204" pitchFamily="34" charset="0"/>
              </a:rPr>
              <a:t>ALAISHA </a:t>
            </a:r>
            <a:r>
              <a:rPr lang="en-US" sz="2800" b="1" cap="all" dirty="0" err="1">
                <a:latin typeface="Arial" panose="020B0604020202020204" pitchFamily="34" charset="0"/>
                <a:cs typeface="Arial" panose="020B0604020202020204" pitchFamily="34" charset="0"/>
              </a:rPr>
              <a:t>m.Hellman</a:t>
            </a:r>
            <a:r>
              <a:rPr lang="en-US" sz="2800" b="1" cap="all" dirty="0">
                <a:latin typeface="Arial" panose="020B0604020202020204" pitchFamily="34" charset="0"/>
                <a:cs typeface="Arial" panose="020B0604020202020204" pitchFamily="34" charset="0"/>
              </a:rPr>
              <a:t>, Director</a:t>
            </a:r>
            <a:br>
              <a:rPr lang="en-US" sz="5400" b="1"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9" name="Rectangle 8"/>
          <p:cNvSpPr/>
          <p:nvPr/>
        </p:nvSpPr>
        <p:spPr>
          <a:xfrm>
            <a:off x="-40422" y="5819539"/>
            <a:ext cx="9183261" cy="776288"/>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txBox="1">
            <a:spLocks/>
          </p:cNvSpPr>
          <p:nvPr/>
        </p:nvSpPr>
        <p:spPr>
          <a:xfrm>
            <a:off x="97469" y="5943360"/>
            <a:ext cx="8927690" cy="5025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dirty="0">
                <a:solidFill>
                  <a:schemeClr val="bg1"/>
                </a:solidFill>
                <a:latin typeface="Arial" panose="020B0604020202020204" pitchFamily="34" charset="0"/>
                <a:cs typeface="Arial" panose="020B0604020202020204" pitchFamily="34" charset="0"/>
              </a:rPr>
              <a:t>July 26,2023</a:t>
            </a:r>
          </a:p>
        </p:txBody>
      </p:sp>
      <p:sp>
        <p:nvSpPr>
          <p:cNvPr id="8" name="Rectangle 7"/>
          <p:cNvSpPr/>
          <p:nvPr/>
        </p:nvSpPr>
        <p:spPr>
          <a:xfrm>
            <a:off x="-21457" y="274722"/>
            <a:ext cx="9183261" cy="1623090"/>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2296" y="428494"/>
            <a:ext cx="4488457" cy="1314040"/>
          </a:xfrm>
          <a:prstGeom prst="rect">
            <a:avLst/>
          </a:prstGeom>
        </p:spPr>
      </p:pic>
    </p:spTree>
    <p:extLst>
      <p:ext uri="{BB962C8B-B14F-4D97-AF65-F5344CB8AC3E}">
        <p14:creationId xmlns:p14="http://schemas.microsoft.com/office/powerpoint/2010/main" val="3597244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2" y="3758581"/>
            <a:ext cx="8865045" cy="1470025"/>
          </a:xfrm>
        </p:spPr>
        <p:txBody>
          <a:bodyPr>
            <a:noAutofit/>
          </a:bodyPr>
          <a:lstStyle/>
          <a:p>
            <a:pPr>
              <a:spcBef>
                <a:spcPts val="0"/>
              </a:spcBef>
            </a:pPr>
            <a:r>
              <a:rPr lang="en-US" sz="7200" b="1" cap="all" dirty="0">
                <a:latin typeface="Arial" panose="020B0604020202020204" pitchFamily="34" charset="0"/>
                <a:cs typeface="Arial" panose="020B0604020202020204" pitchFamily="34" charset="0"/>
              </a:rPr>
              <a:t>Summer Research Travel Tips</a:t>
            </a:r>
            <a:br>
              <a:rPr lang="en-US" sz="5400" b="1"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9" name="Rectangle 8"/>
          <p:cNvSpPr/>
          <p:nvPr/>
        </p:nvSpPr>
        <p:spPr>
          <a:xfrm>
            <a:off x="-20211" y="5819539"/>
            <a:ext cx="9183261" cy="776288"/>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txBox="1">
            <a:spLocks/>
          </p:cNvSpPr>
          <p:nvPr/>
        </p:nvSpPr>
        <p:spPr>
          <a:xfrm>
            <a:off x="97469" y="5943360"/>
            <a:ext cx="8927690" cy="5025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dirty="0">
                <a:solidFill>
                  <a:schemeClr val="bg1"/>
                </a:solidFill>
                <a:latin typeface="Arial" panose="020B0604020202020204" pitchFamily="34" charset="0"/>
                <a:cs typeface="Arial" panose="020B0604020202020204" pitchFamily="34" charset="0"/>
              </a:rPr>
              <a:t>INSERT DATE</a:t>
            </a:r>
          </a:p>
        </p:txBody>
      </p:sp>
      <p:sp>
        <p:nvSpPr>
          <p:cNvPr id="8" name="Rectangle 7"/>
          <p:cNvSpPr/>
          <p:nvPr/>
        </p:nvSpPr>
        <p:spPr>
          <a:xfrm>
            <a:off x="-21457" y="274722"/>
            <a:ext cx="9183261" cy="1623090"/>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296" y="428494"/>
            <a:ext cx="4488457" cy="1314040"/>
          </a:xfrm>
          <a:prstGeom prst="rect">
            <a:avLst/>
          </a:prstGeom>
        </p:spPr>
      </p:pic>
    </p:spTree>
    <p:extLst>
      <p:ext uri="{BB962C8B-B14F-4D97-AF65-F5344CB8AC3E}">
        <p14:creationId xmlns:p14="http://schemas.microsoft.com/office/powerpoint/2010/main" val="1445615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7346301" cy="3539430"/>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summer approaches, when important international travel, research, and collaborations take place, the Research Ethics and Compliance Office (RECO), which serves as the UC Davis export control office, would like you to keep in mind that when faculty and staff travel abroad, everything they take is an export.</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4220589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1408" y="1656715"/>
            <a:ext cx="7919879" cy="2985433"/>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endParaRPr lang="en-US" sz="2800" dirty="0">
              <a:solidFill>
                <a:prstClr val="black"/>
              </a:solidFill>
              <a:latin typeface="Arial" panose="020B0604020202020204" pitchFamily="34" charset="0"/>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should you think about when engaging internationally and how can RECO help? The government has regulations around who, what, where, and why. </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4245097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277326" cy="2246769"/>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“who” can be individuals in or from a sanctioned or embargoed country or an individual or entity on one of the sanctioned lists. RECO can check those lists for you.</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672593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027944" cy="3539430"/>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“what” is the export of specific items, software, or technology. This can be the transporting of specialized equipment, substances, materials, toxins, and/or biologics, unpublished or proprietary information or data. RECO can help you determine the export classification of an item. </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2381438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7753624" cy="397031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“where” are countries facing embargoes and sanctions. There are specific economic and trade sanctions administered against Iran, Cuba, Russia, Belarus, Syria, Venezuela, and North Korea. If you plan to travel, research, attend a conference, or participate in other engagements in an embargoed and sanctioned country, RECO will help you navigate the regulations and requirements. </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2770106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7886628" cy="3970318"/>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“why” is due to concerns around national security, foreign policy, and trade protection. A license may be required depending on the destination, individual receiving/using, or application/function. Please contact RECO as soon as possible for assistance in determining if you will need an export license which can take several months.</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655875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Summer Research Travel Tips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19" y="1931035"/>
            <a:ext cx="8185950" cy="4431983"/>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else should I know? </a:t>
            </a:r>
          </a:p>
          <a:p>
            <a:pPr marR="0" lvl="0" algn="l" defTabSz="457200" rtl="0" eaLnBrk="1" fontAlgn="auto" latinLnBrk="0" hangingPunct="1">
              <a:lnSpc>
                <a:spcPct val="100000"/>
              </a:lnSpc>
              <a:spcBef>
                <a:spcPts val="0"/>
              </a:spcBef>
              <a:spcAft>
                <a:spcPts val="0"/>
              </a:spcAft>
              <a:buClrTx/>
              <a:buSzTx/>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some cases, the export of encryption software requires a license. Bringing your laptop with encryption software to certain countries or using USD’s VPN software, DUO, in certain countries without proper authorization could violate U.S. export law or the import regulations of the country to which you are traveling. There are several countries that restrict the import, export, or use of encrypted devices and software. </a:t>
            </a:r>
          </a:p>
          <a:p>
            <a:pPr marR="0" lvl="0" algn="l" defTabSz="457200" rtl="0" eaLnBrk="1" fontAlgn="auto" latinLnBrk="0" hangingPunct="1">
              <a:lnSpc>
                <a:spcPct val="100000"/>
              </a:lnSpc>
              <a:spcBef>
                <a:spcPts val="0"/>
              </a:spcBef>
              <a:spcAft>
                <a:spcPts val="0"/>
              </a:spcAft>
              <a:buClrTx/>
              <a:buSzTx/>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Please check with the US Department of State before traveling internationally to ensure that you have the most up-to-date information or contact the RECO office for assistance.</a:t>
            </a:r>
          </a:p>
          <a:p>
            <a:pPr marR="0" lvl="0" algn="l" defTabSz="457200" rtl="0" eaLnBrk="1" fontAlgn="auto" latinLnBrk="0" hangingPunct="1">
              <a:lnSpc>
                <a:spcPct val="100000"/>
              </a:lnSpc>
              <a:spcBef>
                <a:spcPts val="0"/>
              </a:spcBef>
              <a:spcAft>
                <a:spcPts val="0"/>
              </a:spcAft>
              <a:buClrTx/>
              <a:buSzTx/>
              <a:tabLst/>
              <a:defRPr/>
            </a:pPr>
            <a:endParaRPr lang="en-US" sz="2000" dirty="0">
              <a:solidFill>
                <a:prstClr val="black"/>
              </a:solidFill>
              <a:latin typeface="Arial" panose="020B0604020202020204" pitchFamily="34" charset="0"/>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2107242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Export Control Questions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6506778" cy="169277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Questions?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Email or_export@ou.ad3.ucdavis.edu</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419438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2" y="3758581"/>
            <a:ext cx="8865045" cy="1470025"/>
          </a:xfrm>
        </p:spPr>
        <p:txBody>
          <a:bodyPr>
            <a:noAutofit/>
          </a:bodyPr>
          <a:lstStyle/>
          <a:p>
            <a:pPr>
              <a:spcBef>
                <a:spcPts val="0"/>
              </a:spcBef>
            </a:pPr>
            <a:r>
              <a:rPr lang="en-US" sz="4800" b="1" cap="all" dirty="0">
                <a:latin typeface="Arial" panose="020B0604020202020204" pitchFamily="34" charset="0"/>
                <a:cs typeface="Arial" panose="020B0604020202020204" pitchFamily="34" charset="0"/>
              </a:rPr>
              <a:t>DoD Policy on Countering Unwanted Foreign Influence in Fundamental Research</a:t>
            </a:r>
            <a:br>
              <a:rPr lang="en-US" sz="7200" b="1" cap="all" dirty="0">
                <a:latin typeface="Arial" panose="020B0604020202020204" pitchFamily="34" charset="0"/>
                <a:cs typeface="Arial" panose="020B0604020202020204" pitchFamily="34" charset="0"/>
              </a:rPr>
            </a:br>
            <a:br>
              <a:rPr lang="en-US" sz="5400" b="1"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9" name="Rectangle 8"/>
          <p:cNvSpPr/>
          <p:nvPr/>
        </p:nvSpPr>
        <p:spPr>
          <a:xfrm>
            <a:off x="-20211" y="5819539"/>
            <a:ext cx="9183261" cy="776288"/>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txBox="1">
            <a:spLocks/>
          </p:cNvSpPr>
          <p:nvPr/>
        </p:nvSpPr>
        <p:spPr>
          <a:xfrm>
            <a:off x="97469" y="5943360"/>
            <a:ext cx="8927690" cy="5025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INSERT DATE</a:t>
            </a:r>
          </a:p>
        </p:txBody>
      </p:sp>
      <p:sp>
        <p:nvSpPr>
          <p:cNvPr id="8" name="Rectangle 7"/>
          <p:cNvSpPr/>
          <p:nvPr/>
        </p:nvSpPr>
        <p:spPr>
          <a:xfrm>
            <a:off x="-21457" y="274722"/>
            <a:ext cx="9183261" cy="1623090"/>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296" y="428494"/>
            <a:ext cx="4488457" cy="1314040"/>
          </a:xfrm>
          <a:prstGeom prst="rect">
            <a:avLst/>
          </a:prstGeom>
        </p:spPr>
      </p:pic>
    </p:spTree>
    <p:extLst>
      <p:ext uri="{BB962C8B-B14F-4D97-AF65-F5344CB8AC3E}">
        <p14:creationId xmlns:p14="http://schemas.microsoft.com/office/powerpoint/2010/main" val="1737267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latin typeface="Arial" panose="020B0604020202020204" pitchFamily="34" charset="0"/>
                <a:cs typeface="Arial" panose="020B0604020202020204" pitchFamily="34" charset="0"/>
              </a:rPr>
              <a:t>WELCOME TO ORA / RAS: DISCOVER YOUR PATH</a:t>
            </a:r>
            <a:br>
              <a:rPr lang="en-US" sz="2800" dirty="0">
                <a:solidFill>
                  <a:schemeClr val="bg1"/>
                </a:solidFill>
                <a:latin typeface="Arial" panose="020B0604020202020204" pitchFamily="34" charset="0"/>
                <a:cs typeface="Arial" panose="020B0604020202020204" pitchFamily="34" charset="0"/>
              </a:rPr>
            </a:br>
            <a:r>
              <a:rPr lang="en-US" sz="2800" dirty="0">
                <a:solidFill>
                  <a:schemeClr val="bg1"/>
                </a:solidFill>
                <a:latin typeface="Arial" panose="020B0604020202020204" pitchFamily="34" charset="0"/>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a:spLocks noGrp="1"/>
          </p:cNvSpPr>
          <p:nvPr>
            <p:ph type="ctrTitle"/>
          </p:nvPr>
        </p:nvSpPr>
        <p:spPr>
          <a:xfrm>
            <a:off x="0" y="512476"/>
            <a:ext cx="9168774" cy="502549"/>
          </a:xfrm>
        </p:spPr>
        <p:txBody>
          <a:bodyPr>
            <a:noAutofit/>
          </a:bodyPr>
          <a:lstStyle/>
          <a:p>
            <a:pPr algn="l"/>
            <a:r>
              <a:rPr lang="en-US" sz="2800" dirty="0">
                <a:solidFill>
                  <a:schemeClr val="bg1"/>
                </a:solidFill>
                <a:latin typeface="Arial" panose="020B0604020202020204" pitchFamily="34" charset="0"/>
                <a:cs typeface="Arial" panose="020B0604020202020204" pitchFamily="34" charset="0"/>
              </a:rPr>
              <a:t>Research Administration Forum</a:t>
            </a:r>
            <a:br>
              <a:rPr lang="en-US" sz="2800" dirty="0">
                <a:solidFill>
                  <a:schemeClr val="bg1"/>
                </a:solidFill>
                <a:latin typeface="Arial" panose="020B0604020202020204" pitchFamily="34" charset="0"/>
                <a:cs typeface="Arial" panose="020B0604020202020204" pitchFamily="34" charset="0"/>
              </a:rPr>
            </a:br>
            <a:r>
              <a:rPr lang="en-US" sz="2800" dirty="0">
                <a:solidFill>
                  <a:schemeClr val="bg1"/>
                </a:solidFill>
                <a:latin typeface="Arial" panose="020B0604020202020204" pitchFamily="34" charset="0"/>
                <a:cs typeface="Arial" panose="020B0604020202020204" pitchFamily="34" charset="0"/>
              </a:rPr>
              <a:t>Research Ethics and Compliance Office Hot Topics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108154" y="1440584"/>
            <a:ext cx="8927690" cy="3616375"/>
          </a:xfrm>
          <a:prstGeom prst="rect">
            <a:avLst/>
          </a:prstGeom>
          <a:noFill/>
        </p:spPr>
        <p:txBody>
          <a:bodyPr wrap="square" rtlCol="0">
            <a:spAutoFit/>
          </a:bodyPr>
          <a:lstStyle/>
          <a:p>
            <a:pPr marL="457200" indent="-457200">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marL="457200"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RCR Updates</a:t>
            </a:r>
          </a:p>
          <a:p>
            <a:pPr marL="914400"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NSF Changes</a:t>
            </a:r>
          </a:p>
          <a:p>
            <a:pPr marL="914400" lvl="1"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Updated Certificate Program</a:t>
            </a:r>
          </a:p>
          <a:p>
            <a:pPr marL="457200"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Summer Travel Compliance tips</a:t>
            </a:r>
          </a:p>
          <a:p>
            <a:pPr marL="457200"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DoD Policy on Countering Unwanted Foreign Influence in Fundamental Research</a:t>
            </a:r>
          </a:p>
          <a:p>
            <a:pPr marL="457200" indent="-457200">
              <a:spcBef>
                <a:spcPts val="600"/>
              </a:spcBef>
              <a:spcAft>
                <a:spcPts val="600"/>
              </a:spcAft>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4257211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DoD Countering Foreign Influence</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8576647" cy="2985433"/>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Due to concerns of foreign government influence, beginning August 9, 2024, the DoD is prohibited from providing funding or awarding individuals who are participating in a malign foreign government-sponsored talent recruitment program or who fail to have a policy addressing such programs.</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669219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DoD Countering Foreign Influence</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6506778" cy="298543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Why?</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Ensure security of research</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Ensure full disclosure by covered individuals</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Clear messaging on acceptable behavior </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270609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DoD Countering Foreign Influence</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6506778" cy="255454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Arial" panose="020B0604020202020204" pitchFamily="34" charset="0"/>
                <a:cs typeface="Arial" panose="020B0604020202020204" pitchFamily="34" charset="0"/>
              </a:rPr>
              <a:t>New strategies to mitigate risk:</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Risk Awareness Training</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Increased Reporting</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Review and Clarify Relationships</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Require to resign</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492608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DoD Countering Foreign Influence</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6506778" cy="34163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Arial" panose="020B0604020202020204" pitchFamily="34" charset="0"/>
                <a:cs typeface="Arial" panose="020B0604020202020204" pitchFamily="34" charset="0"/>
              </a:rPr>
              <a:t>Risk Matrix showing risk factors and </a:t>
            </a:r>
            <a:r>
              <a:rPr lang="en-US" sz="2800">
                <a:solidFill>
                  <a:prstClr val="black"/>
                </a:solidFill>
                <a:latin typeface="Arial" panose="020B0604020202020204" pitchFamily="34" charset="0"/>
                <a:cs typeface="Arial" panose="020B0604020202020204" pitchFamily="34" charset="0"/>
              </a:rPr>
              <a:t>mitigation measures</a:t>
            </a:r>
            <a:endParaRPr lang="en-US" sz="2800" dirty="0">
              <a:solidFill>
                <a:prstClr val="black"/>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Factors:</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Talent Program</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Funding Sources</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Patents</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Entity List</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572995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DoD Countering Foreign Influence</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284720" y="1656715"/>
            <a:ext cx="6506778" cy="169277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Questions?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800" dirty="0">
              <a:solidFill>
                <a:prstClr val="black"/>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Email </a:t>
            </a:r>
            <a:r>
              <a:rPr lang="en-US" sz="2800" dirty="0">
                <a:solidFill>
                  <a:prstClr val="black"/>
                </a:solidFill>
                <a:latin typeface="Arial" panose="020B0604020202020204" pitchFamily="34" charset="0"/>
                <a:cs typeface="Arial" panose="020B0604020202020204" pitchFamily="34" charset="0"/>
              </a:rPr>
              <a:t>o</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r_export@ou.ad3.ucdavis.edu</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740859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2" y="3758581"/>
            <a:ext cx="8865045" cy="1470025"/>
          </a:xfrm>
        </p:spPr>
        <p:txBody>
          <a:bodyPr>
            <a:noAutofit/>
          </a:bodyPr>
          <a:lstStyle/>
          <a:p>
            <a:pPr>
              <a:spcBef>
                <a:spcPts val="0"/>
              </a:spcBef>
            </a:pPr>
            <a:r>
              <a:rPr lang="en-US" sz="7200" b="1" cap="all" dirty="0">
                <a:latin typeface="Arial" panose="020B0604020202020204" pitchFamily="34" charset="0"/>
                <a:cs typeface="Arial" panose="020B0604020202020204" pitchFamily="34" charset="0"/>
              </a:rPr>
              <a:t>RCR Updates</a:t>
            </a:r>
            <a:br>
              <a:rPr lang="en-US" sz="5400" b="1"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9" name="Rectangle 8"/>
          <p:cNvSpPr/>
          <p:nvPr/>
        </p:nvSpPr>
        <p:spPr>
          <a:xfrm>
            <a:off x="-20211" y="5819539"/>
            <a:ext cx="9183261" cy="776288"/>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txBox="1">
            <a:spLocks/>
          </p:cNvSpPr>
          <p:nvPr/>
        </p:nvSpPr>
        <p:spPr>
          <a:xfrm>
            <a:off x="97469" y="5943360"/>
            <a:ext cx="8927690" cy="5025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dirty="0">
                <a:solidFill>
                  <a:schemeClr val="bg1"/>
                </a:solidFill>
                <a:latin typeface="Arial" panose="020B0604020202020204" pitchFamily="34" charset="0"/>
                <a:cs typeface="Arial" panose="020B0604020202020204" pitchFamily="34" charset="0"/>
              </a:rPr>
              <a:t>INSERT DATE</a:t>
            </a:r>
          </a:p>
        </p:txBody>
      </p:sp>
      <p:sp>
        <p:nvSpPr>
          <p:cNvPr id="8" name="Rectangle 7"/>
          <p:cNvSpPr/>
          <p:nvPr/>
        </p:nvSpPr>
        <p:spPr>
          <a:xfrm>
            <a:off x="-21457" y="274722"/>
            <a:ext cx="9183261" cy="1623090"/>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296" y="428494"/>
            <a:ext cx="4488457" cy="1314040"/>
          </a:xfrm>
          <a:prstGeom prst="rect">
            <a:avLst/>
          </a:prstGeom>
        </p:spPr>
      </p:pic>
    </p:spTree>
    <p:extLst>
      <p:ext uri="{BB962C8B-B14F-4D97-AF65-F5344CB8AC3E}">
        <p14:creationId xmlns:p14="http://schemas.microsoft.com/office/powerpoint/2010/main" val="2153926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Responsible Conduct of Research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9332952" cy="3616375"/>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NSF Changes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Who</a:t>
            </a:r>
            <a:r>
              <a:rPr lang="en-US" sz="2800" dirty="0">
                <a:solidFill>
                  <a:prstClr val="black"/>
                </a:solidFill>
                <a:latin typeface="Arial" panose="020B0604020202020204" pitchFamily="34" charset="0"/>
                <a:cs typeface="Arial" panose="020B0604020202020204" pitchFamily="34" charset="0"/>
              </a:rPr>
              <a:t> is required?</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What is newly required?</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800" dirty="0">
                <a:solidFill>
                  <a:prstClr val="black"/>
                </a:solidFill>
                <a:latin typeface="Arial" panose="020B0604020202020204" pitchFamily="34" charset="0"/>
                <a:cs typeface="Arial" panose="020B0604020202020204" pitchFamily="34" charset="0"/>
              </a:rPr>
              <a:t>Updated Certificate Program</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Changes to address the concerns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Updated live Zoom series topics</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600"/>
              </a:spcBef>
              <a:spcAft>
                <a:spcPts val="60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254212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Responsible Conduct of Research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862596"/>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NSF expanded who is required to take the RCR Training</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NSF has expanded who is required to take the RCR training. It will soon be required for Principal Investigators and for senior personnel (i.e., faculty and other academic appointees), as well as postdoctoral scholars and students, who are supported on new NSF grant proposals submitted on or after July 31, 2023.</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163859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Responsible Conduct of Research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3108543"/>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NSF RCR new requirements: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rPr>
              <a:t>N</a:t>
            </a:r>
            <a:r>
              <a:rPr kumimoji="0" lang="en-US"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ew</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requirements specify that training is required on the topics of mentor training and mentorship; research security threats awareness training; and federal export control, disclosure, and reporting requirements.</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249786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Responsible Conduct of Research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2677656"/>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 updated RCR Program Updates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CITI training includes topics of mentor training and mentorship; research security threats awareness training; and federal export control, disclosure, and reporting requirements.</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116236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Responsible Conduct of Research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2246769"/>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2800" dirty="0">
              <a:solidFill>
                <a:prstClr val="black"/>
              </a:solidFill>
              <a:latin typeface="Arial" panose="020B0604020202020204" pitchFamily="34" charset="0"/>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 updated RCR Program Updates</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New updated live Zoom series to include new topics. </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3390944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8923140-13C2-4465-B3C5-0D016DB35549}"/>
              </a:ext>
            </a:extLst>
          </p:cNvPr>
          <p:cNvSpPr txBox="1">
            <a:spLocks/>
          </p:cNvSpPr>
          <p:nvPr/>
        </p:nvSpPr>
        <p:spPr>
          <a:xfrm>
            <a:off x="120542" y="253055"/>
            <a:ext cx="8927690" cy="1065495"/>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WELCOME TO ORA / RAS: DISCOVER YOUR PATH</a:t>
            </a:r>
            <a:b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StrengthsFinder</a:t>
            </a:r>
          </a:p>
        </p:txBody>
      </p:sp>
      <p:sp>
        <p:nvSpPr>
          <p:cNvPr id="9" name="Rectangle 8"/>
          <p:cNvSpPr/>
          <p:nvPr/>
        </p:nvSpPr>
        <p:spPr>
          <a:xfrm>
            <a:off x="0" y="169471"/>
            <a:ext cx="9154686" cy="1247775"/>
          </a:xfrm>
          <a:prstGeom prst="rect">
            <a:avLst/>
          </a:prstGeom>
          <a:solidFill>
            <a:schemeClr val="tx2">
              <a:lumMod val="50000"/>
            </a:schemeClr>
          </a:solidFill>
          <a:ln>
            <a:solidFill>
              <a:srgbClr val="00206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itle 1"/>
          <p:cNvSpPr>
            <a:spLocks noGrp="1"/>
          </p:cNvSpPr>
          <p:nvPr>
            <p:ph type="ctrTitle"/>
          </p:nvPr>
        </p:nvSpPr>
        <p:spPr>
          <a:xfrm>
            <a:off x="120542" y="229718"/>
            <a:ext cx="9332952" cy="763836"/>
          </a:xfrm>
        </p:spPr>
        <p:txBody>
          <a:bodyPr>
            <a:noAutofit/>
          </a:bodyPr>
          <a:lstStyle/>
          <a:p>
            <a:pPr algn="l"/>
            <a:br>
              <a:rPr lang="en-US" sz="28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Responsible Conduct of Research Updates</a:t>
            </a: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309721" y="1656715"/>
            <a:ext cx="8393704" cy="2246769"/>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RCR questions </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Please contact the RCR Coordinator Elizabeth Chase at ORRCI@ad3.ucdavis.edu</a:t>
            </a:r>
          </a:p>
        </p:txBody>
      </p:sp>
      <p:cxnSp>
        <p:nvCxnSpPr>
          <p:cNvPr id="12" name="Straight Connector 11"/>
          <p:cNvCxnSpPr/>
          <p:nvPr/>
        </p:nvCxnSpPr>
        <p:spPr>
          <a:xfrm>
            <a:off x="24774" y="5951021"/>
            <a:ext cx="9144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A694857B-959F-4C56-949B-700F9B51C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20" y="6115275"/>
            <a:ext cx="2190470" cy="619247"/>
          </a:xfrm>
          <a:prstGeom prst="rect">
            <a:avLst/>
          </a:prstGeom>
        </p:spPr>
      </p:pic>
    </p:spTree>
    <p:extLst>
      <p:ext uri="{BB962C8B-B14F-4D97-AF65-F5344CB8AC3E}">
        <p14:creationId xmlns:p14="http://schemas.microsoft.com/office/powerpoint/2010/main" val="995343026"/>
      </p:ext>
    </p:extLst>
  </p:cSld>
  <p:clrMapOvr>
    <a:masterClrMapping/>
  </p:clrMapOvr>
</p:sld>
</file>

<file path=ppt/theme/theme1.xml><?xml version="1.0" encoding="utf-8"?>
<a:theme xmlns:a="http://schemas.openxmlformats.org/drawingml/2006/main" name="RAS_R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RAS_RAS_PP_Template</Template>
  <TotalTime>247373</TotalTime>
  <Words>1144</Words>
  <Application>Microsoft Office PowerPoint</Application>
  <PresentationFormat>On-screen Show (4:3)</PresentationFormat>
  <Paragraphs>110</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Wingdings</vt:lpstr>
      <vt:lpstr>RAS_RAS</vt:lpstr>
      <vt:lpstr>Research Ethics and Compliance OFFICE HOT TOPICS  ALAISHA m.Hellman, Director   </vt:lpstr>
      <vt:lpstr>Research Administration Forum Research Ethics and Compliance Office Hot Topics</vt:lpstr>
      <vt:lpstr>RCR Updates   </vt:lpstr>
      <vt:lpstr> Responsible Conduct of Research Updates</vt:lpstr>
      <vt:lpstr> Responsible Conduct of Research Updates</vt:lpstr>
      <vt:lpstr> Responsible Conduct of Research Updates</vt:lpstr>
      <vt:lpstr> Responsible Conduct of Research Updates</vt:lpstr>
      <vt:lpstr> Responsible Conduct of Research Updates</vt:lpstr>
      <vt:lpstr> Responsible Conduct of Research Updates</vt:lpstr>
      <vt:lpstr>Summer Research Travel Tips   </vt:lpstr>
      <vt:lpstr> Summer Research Travel Tips</vt:lpstr>
      <vt:lpstr> Summer Research Travel Tips</vt:lpstr>
      <vt:lpstr> Summer Research Travel Tips</vt:lpstr>
      <vt:lpstr> Summer Research Travel Tips</vt:lpstr>
      <vt:lpstr> Summer Research Travel Tips</vt:lpstr>
      <vt:lpstr> Summer Research Travel Tips</vt:lpstr>
      <vt:lpstr> Summer Research Travel Tips</vt:lpstr>
      <vt:lpstr> Export Control Questions</vt:lpstr>
      <vt:lpstr>DoD Policy on Countering Unwanted Foreign Influence in Fundamental Research    </vt:lpstr>
      <vt:lpstr> DoD Countering Foreign Influence</vt:lpstr>
      <vt:lpstr> DoD Countering Foreign Influence</vt:lpstr>
      <vt:lpstr> DoD Countering Foreign Influence</vt:lpstr>
      <vt:lpstr> DoD Countering Foreign Influence</vt:lpstr>
      <vt:lpstr> DoD Countering Foreign Influence</vt:lpstr>
    </vt:vector>
  </TitlesOfParts>
  <Company>Emory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Bienkowski, Kathleen</dc:creator>
  <cp:lastModifiedBy>Alaisha M Hellman</cp:lastModifiedBy>
  <cp:revision>625</cp:revision>
  <cp:lastPrinted>2020-02-25T00:40:45Z</cp:lastPrinted>
  <dcterms:created xsi:type="dcterms:W3CDTF">2016-11-02T12:01:03Z</dcterms:created>
  <dcterms:modified xsi:type="dcterms:W3CDTF">2023-07-28T22:28:34Z</dcterms:modified>
</cp:coreProperties>
</file>