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69" r:id="rId5"/>
    <p:sldId id="2144867148" r:id="rId6"/>
    <p:sldId id="2144867147" r:id="rId7"/>
    <p:sldId id="2144867165" r:id="rId8"/>
    <p:sldId id="2144867166" r:id="rId9"/>
    <p:sldId id="2144867167" r:id="rId10"/>
    <p:sldId id="2144867168" r:id="rId11"/>
    <p:sldId id="2144867169" r:id="rId12"/>
    <p:sldId id="2144867170" r:id="rId13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don A Huling" initials="LAH" lastIdx="1" clrIdx="0">
    <p:extLst>
      <p:ext uri="{19B8F6BF-5375-455C-9EA6-DF929625EA0E}">
        <p15:presenceInfo xmlns:p15="http://schemas.microsoft.com/office/powerpoint/2012/main" userId="S::lahuling@ucdavis.edu::1f023c2c-20d2-4647-bf75-8d412435806d" providerId="AD"/>
      </p:ext>
    </p:extLst>
  </p:cmAuthor>
  <p:cmAuthor id="2" name="Debra Henn" initials="DH" lastIdx="8" clrIdx="1">
    <p:extLst>
      <p:ext uri="{19B8F6BF-5375-455C-9EA6-DF929625EA0E}">
        <p15:presenceInfo xmlns:p15="http://schemas.microsoft.com/office/powerpoint/2012/main" userId="S-1-5-21-3516884288-2819916808-3028616173-5668" providerId="AD"/>
      </p:ext>
    </p:extLst>
  </p:cmAuthor>
  <p:cmAuthor id="3" name="Francisco Andrade" initials="FA" lastIdx="2" clrIdx="2">
    <p:extLst>
      <p:ext uri="{19B8F6BF-5375-455C-9EA6-DF929625EA0E}">
        <p15:presenceInfo xmlns:p15="http://schemas.microsoft.com/office/powerpoint/2012/main" userId="S-1-5-21-3516884288-2819916808-3028616173-100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7F"/>
    <a:srgbClr val="FFCC00"/>
    <a:srgbClr val="FFFFFF"/>
    <a:srgbClr val="221D00"/>
    <a:srgbClr val="463C00"/>
    <a:srgbClr val="022851"/>
    <a:srgbClr val="9AA4B5"/>
    <a:srgbClr val="124DA1"/>
    <a:srgbClr val="0C488B"/>
    <a:srgbClr val="FC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93" autoAdjust="0"/>
    <p:restoredTop sz="93792" autoAdjust="0"/>
  </p:normalViewPr>
  <p:slideViewPr>
    <p:cSldViewPr>
      <p:cViewPr varScale="1">
        <p:scale>
          <a:sx n="108" d="100"/>
          <a:sy n="108" d="100"/>
        </p:scale>
        <p:origin x="8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3852" y="10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F1E64CFD-9DC3-4699-951D-BB37826B83DE}" type="datetimeFigureOut">
              <a:rPr lang="en-US" smtClean="0"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D615CE11-4A2A-4B9E-A1D2-0A8EA0ACE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7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341" y="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7DEC6-1324-490A-B462-0DB1FFA3112B}" type="datetimeFigureOut">
              <a:rPr lang="en-US" smtClean="0"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247" y="4388086"/>
            <a:ext cx="5559582" cy="415602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195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341" y="8771951"/>
            <a:ext cx="3011540" cy="4620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2CB3B-880D-4F65-B130-01F7D8DED7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7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75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616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503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923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2CB3B-880D-4F65-B130-01F7D8DED70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96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D40F234-7F3A-094B-8656-CF61951E73D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2000">
                <a:srgbClr val="022851"/>
              </a:gs>
              <a:gs pos="94000">
                <a:schemeClr val="accent2">
                  <a:lumMod val="5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2329" y="3175000"/>
            <a:ext cx="9144000" cy="23876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963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E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AC56BC02-2037-6E4E-B0E4-5723E8C171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889" b="30624"/>
          <a:stretch/>
        </p:blipFill>
        <p:spPr>
          <a:xfrm>
            <a:off x="0" y="6133763"/>
            <a:ext cx="12192000" cy="7191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284045" cy="1237262"/>
          </a:xfrm>
          <a:prstGeom prst="rect">
            <a:avLst/>
          </a:prstGeom>
          <a:solidFill>
            <a:srgbClr val="022851"/>
          </a:solidFill>
        </p:spPr>
        <p:txBody>
          <a:bodyPr wrap="none" lIns="457200" tIns="365760" rIns="457200" bIns="365760" anchor="ctr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677400" cy="435133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060C5-3258-E844-B6A0-009691DEB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726708" y="645002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2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E dar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7AC901-62E8-5C4E-8AC8-C40D794F3C4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2000">
                <a:srgbClr val="022851"/>
              </a:gs>
              <a:gs pos="94000">
                <a:schemeClr val="accent2">
                  <a:lumMod val="54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95978784-EFEB-844A-BDB7-C56BFFF69AC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19" b="30624"/>
          <a:stretch/>
        </p:blipFill>
        <p:spPr>
          <a:xfrm>
            <a:off x="0" y="6176963"/>
            <a:ext cx="12192000" cy="67595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BAAFEA9-3806-4D42-B97D-044DD3C6D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284045" cy="1237262"/>
          </a:xfrm>
          <a:prstGeom prst="rect">
            <a:avLst/>
          </a:prstGeom>
          <a:solidFill>
            <a:srgbClr val="00497F"/>
          </a:solidFill>
        </p:spPr>
        <p:txBody>
          <a:bodyPr wrap="none" lIns="457200" tIns="365760" rIns="457200" bIns="365760" anchor="ctr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CE05B9-1198-EE4C-A2DC-91F8E9DAF5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9677400" cy="396557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C2D529-B505-9F48-9EE1-EF4ECC6D3FF8}"/>
              </a:ext>
            </a:extLst>
          </p:cNvPr>
          <p:cNvSpPr txBox="1">
            <a:spLocks/>
          </p:cNvSpPr>
          <p:nvPr userDrawn="1"/>
        </p:nvSpPr>
        <p:spPr>
          <a:xfrm>
            <a:off x="11726708" y="6450027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2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Slide Number Placeholder 11">
            <a:extLst>
              <a:ext uri="{FF2B5EF4-FFF2-40B4-BE49-F238E27FC236}">
                <a16:creationId xmlns:a16="http://schemas.microsoft.com/office/drawing/2014/main" id="{68F5C4FE-5EC6-8547-B59C-CB35417AA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897" y="6492875"/>
            <a:ext cx="5277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20463-723C-D349-AEDE-84E0C7F9D9C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3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7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t" latinLnBrk="0" hangingPunct="1">
        <a:lnSpc>
          <a:spcPct val="100000"/>
        </a:lnSpc>
        <a:spcBef>
          <a:spcPts val="1000"/>
        </a:spcBef>
        <a:spcAft>
          <a:spcPts val="600"/>
        </a:spcAft>
        <a:buClr>
          <a:srgbClr val="FFBF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1pPr>
      <a:lvl2pPr marL="685800" indent="-228600" algn="l" defTabSz="914400" rtl="0" eaLnBrk="1" fontAlgn="t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/>
        <a:buChar char="•"/>
        <a:defRPr sz="2400" kern="1200">
          <a:solidFill>
            <a:schemeClr val="tx1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vjcruz@ucdavis.edu" TargetMode="External"/><Relationship Id="rId2" Type="http://schemas.openxmlformats.org/officeDocument/2006/relationships/hyperlink" Target="mailto:fcoandrade@ucdavis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lur&#10;&#10;Description automatically generated">
            <a:extLst>
              <a:ext uri="{FF2B5EF4-FFF2-40B4-BE49-F238E27FC236}">
                <a16:creationId xmlns:a16="http://schemas.microsoft.com/office/drawing/2014/main" id="{B78D0593-C194-E54A-B38A-1D0E2D2143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4"/>
            <a:ext cx="12219710" cy="74676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0EB9D5E-601B-5142-B906-E86ABA6E5F49}"/>
              </a:ext>
            </a:extLst>
          </p:cNvPr>
          <p:cNvSpPr txBox="1">
            <a:spLocks/>
          </p:cNvSpPr>
          <p:nvPr/>
        </p:nvSpPr>
        <p:spPr>
          <a:xfrm>
            <a:off x="1219200" y="3124200"/>
            <a:ext cx="10896599" cy="23876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FFFFFF"/>
                </a:solidFill>
                <a:latin typeface="Proxima Nova" panose="02000506030000020004" pitchFamily="2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6000" dirty="0">
                <a:latin typeface="Proxima Nova"/>
                <a:cs typeface="Arial"/>
              </a:rPr>
              <a:t>Cutover to Aggie Enterprise</a:t>
            </a:r>
          </a:p>
          <a:p>
            <a:r>
              <a:rPr lang="en-US" dirty="0">
                <a:latin typeface="Proxima Nova"/>
                <a:cs typeface="Arial"/>
              </a:rPr>
              <a:t>Recommendations and Suggestions</a:t>
            </a:r>
            <a:endParaRPr lang="en-US" dirty="0"/>
          </a:p>
          <a:p>
            <a:endParaRPr lang="en-US" sz="2000" b="0" dirty="0"/>
          </a:p>
          <a:p>
            <a:r>
              <a:rPr lang="en-US" sz="2000" b="0" dirty="0"/>
              <a:t>June 2023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97927E-6BB6-3F4C-8043-044046C27C5C}"/>
              </a:ext>
            </a:extLst>
          </p:cNvPr>
          <p:cNvSpPr/>
          <p:nvPr/>
        </p:nvSpPr>
        <p:spPr>
          <a:xfrm rot="10800000">
            <a:off x="914400" y="2286000"/>
            <a:ext cx="76200" cy="2895600"/>
          </a:xfrm>
          <a:prstGeom prst="rect">
            <a:avLst/>
          </a:prstGeom>
          <a:solidFill>
            <a:srgbClr val="FFB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5AD2776-9213-9F42-B826-197392C3BA6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184400"/>
            <a:ext cx="26162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56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65DBD-49CB-43DB-8E33-FD590F7956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F669EF8-7FA6-44E1-824E-DC64FC376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5924699" cy="1237262"/>
          </a:xfrm>
        </p:spPr>
        <p:txBody>
          <a:bodyPr/>
          <a:lstStyle/>
          <a:p>
            <a:r>
              <a:rPr lang="en-US" dirty="0"/>
              <a:t>Presentation Objective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3141EF-25F2-4236-8099-2F6C9D8408DC}"/>
              </a:ext>
            </a:extLst>
          </p:cNvPr>
          <p:cNvSpPr txBox="1"/>
          <p:nvPr/>
        </p:nvSpPr>
        <p:spPr>
          <a:xfrm>
            <a:off x="651746" y="1676400"/>
            <a:ext cx="108885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Communicate to the Research Administration Community some suggestions that will facilitate the transition to Aggie Enterprise.</a:t>
            </a:r>
          </a:p>
        </p:txBody>
      </p:sp>
    </p:spTree>
    <p:extLst>
      <p:ext uri="{BB962C8B-B14F-4D97-AF65-F5344CB8AC3E}">
        <p14:creationId xmlns:p14="http://schemas.microsoft.com/office/powerpoint/2010/main" val="787502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5035546" cy="1237262"/>
          </a:xfrm>
        </p:spPr>
        <p:txBody>
          <a:bodyPr/>
          <a:lstStyle/>
          <a:p>
            <a:r>
              <a:rPr lang="en-US" dirty="0"/>
              <a:t>Expense Accounts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3D3201-BBFD-4613-8A8C-D6CC4A053B16}"/>
              </a:ext>
            </a:extLst>
          </p:cNvPr>
          <p:cNvSpPr txBox="1"/>
          <p:nvPr/>
        </p:nvSpPr>
        <p:spPr>
          <a:xfrm>
            <a:off x="933781" y="1524000"/>
            <a:ext cx="103438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497F"/>
                </a:solidFill>
              </a:rPr>
              <a:t>Create the </a:t>
            </a:r>
            <a:r>
              <a:rPr lang="en-US" sz="3600" b="1" dirty="0" err="1">
                <a:solidFill>
                  <a:srgbClr val="00497F"/>
                </a:solidFill>
              </a:rPr>
              <a:t>Kuali</a:t>
            </a:r>
            <a:r>
              <a:rPr lang="en-US" sz="3600" b="1" dirty="0">
                <a:solidFill>
                  <a:srgbClr val="00497F"/>
                </a:solidFill>
              </a:rPr>
              <a:t> expense accounts of new awards as soon as the award is set up.</a:t>
            </a:r>
          </a:p>
          <a:p>
            <a:endParaRPr lang="en-US" sz="3600" b="1" dirty="0">
              <a:solidFill>
                <a:srgbClr val="00497F"/>
              </a:solidFill>
            </a:endParaRPr>
          </a:p>
          <a:p>
            <a:r>
              <a:rPr lang="en-US" sz="3600" b="1" dirty="0">
                <a:solidFill>
                  <a:srgbClr val="00497F"/>
                </a:solidFill>
              </a:rPr>
              <a:t>The expense account will become a project in Aggie Enterprise (PPM).  If the </a:t>
            </a:r>
            <a:r>
              <a:rPr lang="en-US" sz="3600" b="1" dirty="0" err="1">
                <a:solidFill>
                  <a:srgbClr val="00497F"/>
                </a:solidFill>
              </a:rPr>
              <a:t>Kuali</a:t>
            </a:r>
            <a:r>
              <a:rPr lang="en-US" sz="3600" b="1" dirty="0">
                <a:solidFill>
                  <a:srgbClr val="00497F"/>
                </a:solidFill>
              </a:rPr>
              <a:t> award does not have an expense account, the award and project(s) might not be converted.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2256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5035546" cy="1237262"/>
          </a:xfrm>
        </p:spPr>
        <p:txBody>
          <a:bodyPr/>
          <a:lstStyle/>
          <a:p>
            <a:r>
              <a:rPr lang="en-US" dirty="0"/>
              <a:t>Expense Accounts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3D3201-BBFD-4613-8A8C-D6CC4A053B16}"/>
              </a:ext>
            </a:extLst>
          </p:cNvPr>
          <p:cNvSpPr txBox="1"/>
          <p:nvPr/>
        </p:nvSpPr>
        <p:spPr>
          <a:xfrm>
            <a:off x="933781" y="1524000"/>
            <a:ext cx="103438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497F"/>
                </a:solidFill>
              </a:rPr>
              <a:t>If the award is not converted, it will have to be set up manually in Aggie Enterprise</a:t>
            </a:r>
          </a:p>
          <a:p>
            <a:endParaRPr lang="en-US" sz="3600" b="1" dirty="0">
              <a:solidFill>
                <a:srgbClr val="00497F"/>
              </a:solidFill>
            </a:endParaRPr>
          </a:p>
          <a:p>
            <a:r>
              <a:rPr lang="en-US" sz="3600" b="1" dirty="0">
                <a:solidFill>
                  <a:srgbClr val="00497F"/>
                </a:solidFill>
              </a:rPr>
              <a:t>This will be done, once CGA finishes setting up the awards and processing the amendments that it receives during the cutover period (11/21/23 to 01/03/24).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0978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E7BF0-4BB7-4410-9E57-C4FDAD71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7527"/>
            <a:ext cx="5035546" cy="1237262"/>
          </a:xfrm>
        </p:spPr>
        <p:txBody>
          <a:bodyPr/>
          <a:lstStyle/>
          <a:p>
            <a:r>
              <a:rPr lang="en-US" dirty="0"/>
              <a:t>Expense Accounts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0CB5D-AE08-40F8-B8B2-F3F1E1E64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3D3201-BBFD-4613-8A8C-D6CC4A053B16}"/>
              </a:ext>
            </a:extLst>
          </p:cNvPr>
          <p:cNvSpPr txBox="1"/>
          <p:nvPr/>
        </p:nvSpPr>
        <p:spPr>
          <a:xfrm>
            <a:off x="933781" y="1066086"/>
            <a:ext cx="1034381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Last year during the period 11/21/22 and 01/03/23, CGA received:</a:t>
            </a:r>
          </a:p>
          <a:p>
            <a:pPr marL="1028700" lvl="1" indent="-571500">
              <a:buFontTx/>
              <a:buChar char="-"/>
            </a:pPr>
            <a:r>
              <a:rPr lang="en-US" sz="3600" b="1" dirty="0">
                <a:solidFill>
                  <a:srgbClr val="00497F"/>
                </a:solidFill>
              </a:rPr>
              <a:t>235 new awards</a:t>
            </a:r>
          </a:p>
          <a:p>
            <a:pPr marL="1028700" lvl="1" indent="-571500">
              <a:buFontTx/>
              <a:buChar char="-"/>
            </a:pPr>
            <a:r>
              <a:rPr lang="en-US" sz="3600" b="1" dirty="0">
                <a:solidFill>
                  <a:srgbClr val="00497F"/>
                </a:solidFill>
              </a:rPr>
              <a:t>567 amendments</a:t>
            </a:r>
          </a:p>
          <a:p>
            <a:pPr marL="571500" indent="-5715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It took about 7 weeks to process them.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That implies that those awards that did not migrate will start being set up after February 21.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500303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65FD-21DA-4CAE-BB07-82E8D0FA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231928" cy="1237262"/>
          </a:xfrm>
        </p:spPr>
        <p:txBody>
          <a:bodyPr/>
          <a:lstStyle/>
          <a:p>
            <a:r>
              <a:rPr lang="en-US" dirty="0"/>
              <a:t>Encumbrances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97772-C1A9-43DD-B2E6-642032194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C3D5D-8894-40E9-A4E6-D3E694DCBE0D}"/>
              </a:ext>
            </a:extLst>
          </p:cNvPr>
          <p:cNvSpPr txBox="1"/>
          <p:nvPr/>
        </p:nvSpPr>
        <p:spPr>
          <a:xfrm>
            <a:off x="933781" y="1446074"/>
            <a:ext cx="103438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Request to close all Purchase Orders that still have pending items that will not be received.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If a subaward has ended and the invoices processed, please send a request to the fund manager to close the NPA.</a:t>
            </a:r>
          </a:p>
        </p:txBody>
      </p:sp>
    </p:spTree>
    <p:extLst>
      <p:ext uri="{BB962C8B-B14F-4D97-AF65-F5344CB8AC3E}">
        <p14:creationId xmlns:p14="http://schemas.microsoft.com/office/powerpoint/2010/main" val="1910135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65FD-21DA-4CAE-BB07-82E8D0FA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2410916" cy="1237262"/>
          </a:xfrm>
        </p:spPr>
        <p:txBody>
          <a:bodyPr/>
          <a:lstStyle/>
          <a:p>
            <a:r>
              <a:rPr lang="en-US" dirty="0"/>
              <a:t>Others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97772-C1A9-43DD-B2E6-642032194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C3D5D-8894-40E9-A4E6-D3E694DCBE0D}"/>
              </a:ext>
            </a:extLst>
          </p:cNvPr>
          <p:cNvSpPr txBox="1"/>
          <p:nvPr/>
        </p:nvSpPr>
        <p:spPr>
          <a:xfrm>
            <a:off x="933781" y="1446074"/>
            <a:ext cx="1034381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Clear overdrafts.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If a new expense account will be require during the cutover period or the beginning of 2024, set up the account and have it approved by Nov. 17, 2023.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00497F"/>
                </a:solidFill>
              </a:rPr>
              <a:t>Expire all Contracts and Grants expense accounts that are no longer needed.</a:t>
            </a:r>
          </a:p>
        </p:txBody>
      </p:sp>
    </p:spTree>
    <p:extLst>
      <p:ext uri="{BB962C8B-B14F-4D97-AF65-F5344CB8AC3E}">
        <p14:creationId xmlns:p14="http://schemas.microsoft.com/office/powerpoint/2010/main" val="1299177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65FD-21DA-4CAE-BB07-82E8D0FA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462486" cy="1237262"/>
          </a:xfrm>
        </p:spPr>
        <p:txBody>
          <a:bodyPr/>
          <a:lstStyle/>
          <a:p>
            <a:r>
              <a:rPr lang="en-US" dirty="0"/>
              <a:t>Information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97772-C1A9-43DD-B2E6-642032194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C3D5D-8894-40E9-A4E6-D3E694DCBE0D}"/>
              </a:ext>
            </a:extLst>
          </p:cNvPr>
          <p:cNvSpPr txBox="1"/>
          <p:nvPr/>
        </p:nvSpPr>
        <p:spPr>
          <a:xfrm>
            <a:off x="533401" y="1446074"/>
            <a:ext cx="1119330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497F"/>
                </a:solidFill>
              </a:rPr>
              <a:t>A/P will become the UCD reception center for invoices.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497F"/>
                </a:solidFill>
              </a:rPr>
              <a:t>SPO will start using the following address in new subaward contracts to other institutions:</a:t>
            </a:r>
          </a:p>
          <a:p>
            <a:r>
              <a:rPr lang="en-US" sz="3200" b="1" dirty="0">
                <a:solidFill>
                  <a:srgbClr val="00497F"/>
                </a:solidFill>
              </a:rPr>
              <a:t>	</a:t>
            </a:r>
            <a:r>
              <a:rPr lang="en-US" sz="3200" dirty="0">
                <a:solidFill>
                  <a:srgbClr val="00497F"/>
                </a:solidFill>
              </a:rPr>
              <a:t>1441 Research Park Dr. Suite 170</a:t>
            </a:r>
          </a:p>
          <a:p>
            <a:r>
              <a:rPr lang="en-US" sz="3200" dirty="0">
                <a:solidFill>
                  <a:srgbClr val="00497F"/>
                </a:solidFill>
              </a:rPr>
              <a:t>	Davis, CA 95618</a:t>
            </a:r>
          </a:p>
          <a:p>
            <a:endParaRPr lang="en-US" sz="3200" dirty="0">
              <a:solidFill>
                <a:srgbClr val="00497F"/>
              </a:solidFill>
            </a:endParaRPr>
          </a:p>
          <a:p>
            <a:r>
              <a:rPr lang="en-US" sz="3200" dirty="0">
                <a:solidFill>
                  <a:srgbClr val="00497F"/>
                </a:solidFill>
              </a:rPr>
              <a:t>	</a:t>
            </a:r>
            <a:r>
              <a:rPr lang="en-US" sz="3200" b="1" dirty="0">
                <a:solidFill>
                  <a:srgbClr val="00497F"/>
                </a:solidFill>
              </a:rPr>
              <a:t>For electronic submission</a:t>
            </a:r>
            <a:r>
              <a:rPr lang="en-US" sz="3200" dirty="0">
                <a:solidFill>
                  <a:srgbClr val="00497F"/>
                </a:solidFill>
              </a:rPr>
              <a:t>: invoicing@ucdavis.edu</a:t>
            </a:r>
          </a:p>
        </p:txBody>
      </p:sp>
    </p:spTree>
    <p:extLst>
      <p:ext uri="{BB962C8B-B14F-4D97-AF65-F5344CB8AC3E}">
        <p14:creationId xmlns:p14="http://schemas.microsoft.com/office/powerpoint/2010/main" val="4033017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265FD-21DA-4CAE-BB07-82E8D0FA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3180358" cy="1237262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97772-C1A9-43DD-B2E6-6420321942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20463-723C-D349-AEDE-84E0C7F9D9C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36F0F1-605D-4442-B009-88D2DCCD3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447800"/>
            <a:ext cx="102870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you have questions or commentaries, you can send an email to: </a:t>
            </a:r>
          </a:p>
          <a:p>
            <a:pPr marL="0" indent="0">
              <a:buNone/>
            </a:pPr>
            <a:r>
              <a:rPr lang="en-US" dirty="0"/>
              <a:t>- Francisco Andrade 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fcoandrade@ucdavis.edu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/>
              <a:t>- Valerie Cruz </a:t>
            </a:r>
            <a:r>
              <a:rPr lang="en-US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vjcruz@ucdavis.edu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- Stephanie Mata </a:t>
            </a:r>
            <a:r>
              <a:rPr lang="en-US" u="sng" dirty="0">
                <a:solidFill>
                  <a:srgbClr val="0070C0"/>
                </a:solidFill>
              </a:rPr>
              <a:t>smmata@ucdavis.edu</a:t>
            </a:r>
          </a:p>
        </p:txBody>
      </p:sp>
    </p:spTree>
    <p:extLst>
      <p:ext uri="{BB962C8B-B14F-4D97-AF65-F5344CB8AC3E}">
        <p14:creationId xmlns:p14="http://schemas.microsoft.com/office/powerpoint/2010/main" val="337040255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FOA">
      <a:dk1>
        <a:srgbClr val="000000"/>
      </a:dk1>
      <a:lt1>
        <a:srgbClr val="FFFFFF"/>
      </a:lt1>
      <a:dk2>
        <a:srgbClr val="022447"/>
      </a:dk2>
      <a:lt2>
        <a:srgbClr val="6E9AC9"/>
      </a:lt2>
      <a:accent1>
        <a:srgbClr val="6FCFEB"/>
      </a:accent1>
      <a:accent2>
        <a:srgbClr val="4F7093"/>
      </a:accent2>
      <a:accent3>
        <a:srgbClr val="297FD5"/>
      </a:accent3>
      <a:accent4>
        <a:srgbClr val="FFDC00"/>
      </a:accent4>
      <a:accent5>
        <a:srgbClr val="FFFF3B"/>
      </a:accent5>
      <a:accent6>
        <a:srgbClr val="345B85"/>
      </a:accent6>
      <a:hlink>
        <a:srgbClr val="FFBF00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38CE40F65B2B42A7E33871D2946281" ma:contentTypeVersion="12" ma:contentTypeDescription="Create a new document." ma:contentTypeScope="" ma:versionID="f8608e4e9fba0a6c6a0112f81f810323">
  <xsd:schema xmlns:xsd="http://www.w3.org/2001/XMLSchema" xmlns:xs="http://www.w3.org/2001/XMLSchema" xmlns:p="http://schemas.microsoft.com/office/2006/metadata/properties" xmlns:ns2="38d737e0-1bef-4beb-86b6-1fee74323ab0" xmlns:ns3="a7c4482b-11cc-4cf4-8bcc-97bedeb413ce" targetNamespace="http://schemas.microsoft.com/office/2006/metadata/properties" ma:root="true" ma:fieldsID="01b86893f9dd91c1bcaf9150a0babcad" ns2:_="" ns3:_="">
    <xsd:import namespace="38d737e0-1bef-4beb-86b6-1fee74323ab0"/>
    <xsd:import namespace="a7c4482b-11cc-4cf4-8bcc-97bedeb413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d737e0-1bef-4beb-86b6-1fee74323a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c4482b-11cc-4cf4-8bcc-97bedeb413c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EF7A94-DCF0-4895-A1C1-E7E63B4F0695}">
  <ds:schemaRefs>
    <ds:schemaRef ds:uri="38d737e0-1bef-4beb-86b6-1fee74323ab0"/>
    <ds:schemaRef ds:uri="http://schemas.openxmlformats.org/package/2006/metadata/core-properties"/>
    <ds:schemaRef ds:uri="http://purl.org/dc/terms/"/>
    <ds:schemaRef ds:uri="http://purl.org/dc/dcmitype/"/>
    <ds:schemaRef ds:uri="a7c4482b-11cc-4cf4-8bcc-97bedeb413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3CEEDB1-B5B5-4A9C-A61F-401E2097ED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CB9352-79F7-4F8F-9928-A7E6DAE659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d737e0-1bef-4beb-86b6-1fee74323ab0"/>
    <ds:schemaRef ds:uri="a7c4482b-11cc-4cf4-8bcc-97bedeb413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38701</TotalTime>
  <Words>371</Words>
  <Application>Microsoft Office PowerPoint</Application>
  <PresentationFormat>Widescreen</PresentationFormat>
  <Paragraphs>52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Proxima Nova</vt:lpstr>
      <vt:lpstr>Wingdings</vt:lpstr>
      <vt:lpstr>Custom Design</vt:lpstr>
      <vt:lpstr>PowerPoint Presentation</vt:lpstr>
      <vt:lpstr>Presentation Objective</vt:lpstr>
      <vt:lpstr>Expense Accounts</vt:lpstr>
      <vt:lpstr>Expense Accounts</vt:lpstr>
      <vt:lpstr>Expense Accounts</vt:lpstr>
      <vt:lpstr>Encumbrances</vt:lpstr>
      <vt:lpstr>Others</vt:lpstr>
      <vt:lpstr>Information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Attracting, Selecting, and Hiring Diverse Talent</dc:title>
  <dc:creator>Lyndon A Huling</dc:creator>
  <cp:lastModifiedBy>Francisco Andrade</cp:lastModifiedBy>
  <cp:revision>734</cp:revision>
  <dcterms:created xsi:type="dcterms:W3CDTF">2020-03-05T16:27:43Z</dcterms:created>
  <dcterms:modified xsi:type="dcterms:W3CDTF">2023-06-28T02:48:15Z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0x0101000338CE40F65B2B42A7E33871D2946281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2021-05-26T15:36:03Z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02d99e23-79e6-4b7e-b525-3575f46287ab</vt:lpwstr>
  </property>
  <property fmtid="{D5CDD505-2E9C-101B-9397-08002B2CF9AE}" pid="9" name="MSIP_Label_ea60d57e-af5b-4752-ac57-3e4f28ca11dc_ContentBits">
    <vt:lpwstr>0</vt:lpwstr>
  </property>
</Properties>
</file>