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6"/>
  </p:notesMasterIdLst>
  <p:handoutMasterIdLst>
    <p:handoutMasterId r:id="rId17"/>
  </p:handoutMasterIdLst>
  <p:sldIdLst>
    <p:sldId id="269" r:id="rId5"/>
    <p:sldId id="2144867148" r:id="rId6"/>
    <p:sldId id="2144867147" r:id="rId7"/>
    <p:sldId id="2144867159" r:id="rId8"/>
    <p:sldId id="2144867166" r:id="rId9"/>
    <p:sldId id="2144867167" r:id="rId10"/>
    <p:sldId id="2144867168" r:id="rId11"/>
    <p:sldId id="2144867160" r:id="rId12"/>
    <p:sldId id="2144867162" r:id="rId13"/>
    <p:sldId id="2144867164" r:id="rId14"/>
    <p:sldId id="2144867165" r:id="rId1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don A Huling" initials="LAH" lastIdx="1" clrIdx="0">
    <p:extLst>
      <p:ext uri="{19B8F6BF-5375-455C-9EA6-DF929625EA0E}">
        <p15:presenceInfo xmlns:p15="http://schemas.microsoft.com/office/powerpoint/2012/main" userId="S::lahuling@ucdavis.edu::1f023c2c-20d2-4647-bf75-8d412435806d" providerId="AD"/>
      </p:ext>
    </p:extLst>
  </p:cmAuthor>
  <p:cmAuthor id="2" name="Debra Henn" initials="DH" lastIdx="8" clrIdx="1">
    <p:extLst>
      <p:ext uri="{19B8F6BF-5375-455C-9EA6-DF929625EA0E}">
        <p15:presenceInfo xmlns:p15="http://schemas.microsoft.com/office/powerpoint/2012/main" userId="S-1-5-21-3516884288-2819916808-3028616173-5668" providerId="AD"/>
      </p:ext>
    </p:extLst>
  </p:cmAuthor>
  <p:cmAuthor id="3" name="Francisco Andrade" initials="FA" lastIdx="2" clrIdx="2">
    <p:extLst>
      <p:ext uri="{19B8F6BF-5375-455C-9EA6-DF929625EA0E}">
        <p15:presenceInfo xmlns:p15="http://schemas.microsoft.com/office/powerpoint/2012/main" userId="S-1-5-21-3516884288-2819916808-3028616173-100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97F"/>
    <a:srgbClr val="FFCC00"/>
    <a:srgbClr val="FFFFFF"/>
    <a:srgbClr val="221D00"/>
    <a:srgbClr val="463C00"/>
    <a:srgbClr val="022851"/>
    <a:srgbClr val="9AA4B5"/>
    <a:srgbClr val="124DA1"/>
    <a:srgbClr val="0C488B"/>
    <a:srgbClr val="FCFB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93" autoAdjust="0"/>
    <p:restoredTop sz="93792" autoAdjust="0"/>
  </p:normalViewPr>
  <p:slideViewPr>
    <p:cSldViewPr>
      <p:cViewPr varScale="1">
        <p:scale>
          <a:sx n="108" d="100"/>
          <a:sy n="108" d="100"/>
        </p:scale>
        <p:origin x="858" y="12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notesViewPr>
    <p:cSldViewPr showGuides="1">
      <p:cViewPr varScale="1">
        <p:scale>
          <a:sx n="81" d="100"/>
          <a:sy n="81" d="100"/>
        </p:scale>
        <p:origin x="3852" y="10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F1E64CFD-9DC3-4699-951D-BB37826B83DE}" type="datetimeFigureOut">
              <a:rPr lang="en-US" smtClean="0"/>
              <a:t>8/22/2023</a:t>
            </a:fld>
            <a:endParaRPr lang="en-US"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D615CE11-4A2A-4B9E-A1D2-0A8EA0ACE24E}" type="slidenum">
              <a:rPr lang="en-US" smtClean="0"/>
              <a:t>‹#›</a:t>
            </a:fld>
            <a:endParaRPr lang="en-US" dirty="0"/>
          </a:p>
        </p:txBody>
      </p:sp>
    </p:spTree>
    <p:extLst>
      <p:ext uri="{BB962C8B-B14F-4D97-AF65-F5344CB8AC3E}">
        <p14:creationId xmlns:p14="http://schemas.microsoft.com/office/powerpoint/2010/main" val="1025673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540" cy="46201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7341" y="1"/>
            <a:ext cx="3011540" cy="462015"/>
          </a:xfrm>
          <a:prstGeom prst="rect">
            <a:avLst/>
          </a:prstGeom>
        </p:spPr>
        <p:txBody>
          <a:bodyPr vert="horz" lIns="91440" tIns="45720" rIns="91440" bIns="45720" rtlCol="0"/>
          <a:lstStyle>
            <a:lvl1pPr algn="r">
              <a:defRPr sz="1200"/>
            </a:lvl1pPr>
          </a:lstStyle>
          <a:p>
            <a:fld id="{FC57DEC6-1324-490A-B462-0DB1FFA3112B}" type="datetimeFigureOut">
              <a:rPr lang="en-US" smtClean="0"/>
              <a:t>8/22/2023</a:t>
            </a:fld>
            <a:endParaRPr lang="en-US" dirty="0"/>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247" y="4388086"/>
            <a:ext cx="5559582" cy="415602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1951"/>
            <a:ext cx="3011540" cy="46201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7341" y="8771951"/>
            <a:ext cx="3011540" cy="462015"/>
          </a:xfrm>
          <a:prstGeom prst="rect">
            <a:avLst/>
          </a:prstGeom>
        </p:spPr>
        <p:txBody>
          <a:bodyPr vert="horz" lIns="91440" tIns="45720" rIns="91440" bIns="45720" rtlCol="0" anchor="b"/>
          <a:lstStyle>
            <a:lvl1pPr algn="r">
              <a:defRPr sz="1200"/>
            </a:lvl1pPr>
          </a:lstStyle>
          <a:p>
            <a:fld id="{C0C2CB3B-880D-4F65-B130-01F7D8DED70C}" type="slidenum">
              <a:rPr lang="en-US" smtClean="0"/>
              <a:t>‹#›</a:t>
            </a:fld>
            <a:endParaRPr lang="en-US" dirty="0"/>
          </a:p>
        </p:txBody>
      </p:sp>
    </p:spTree>
    <p:extLst>
      <p:ext uri="{BB962C8B-B14F-4D97-AF65-F5344CB8AC3E}">
        <p14:creationId xmlns:p14="http://schemas.microsoft.com/office/powerpoint/2010/main" val="52447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1</a:t>
            </a:fld>
            <a:endParaRPr lang="en-US" dirty="0"/>
          </a:p>
        </p:txBody>
      </p:sp>
    </p:spTree>
    <p:extLst>
      <p:ext uri="{BB962C8B-B14F-4D97-AF65-F5344CB8AC3E}">
        <p14:creationId xmlns:p14="http://schemas.microsoft.com/office/powerpoint/2010/main" val="1324375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2</a:t>
            </a:fld>
            <a:endParaRPr lang="en-US" dirty="0"/>
          </a:p>
        </p:txBody>
      </p:sp>
    </p:spTree>
    <p:extLst>
      <p:ext uri="{BB962C8B-B14F-4D97-AF65-F5344CB8AC3E}">
        <p14:creationId xmlns:p14="http://schemas.microsoft.com/office/powerpoint/2010/main" val="1115616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3</a:t>
            </a:fld>
            <a:endParaRPr lang="en-US" dirty="0"/>
          </a:p>
        </p:txBody>
      </p:sp>
    </p:spTree>
    <p:extLst>
      <p:ext uri="{BB962C8B-B14F-4D97-AF65-F5344CB8AC3E}">
        <p14:creationId xmlns:p14="http://schemas.microsoft.com/office/powerpoint/2010/main" val="1444503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8</a:t>
            </a:fld>
            <a:endParaRPr lang="en-US" dirty="0"/>
          </a:p>
        </p:txBody>
      </p:sp>
    </p:spTree>
    <p:extLst>
      <p:ext uri="{BB962C8B-B14F-4D97-AF65-F5344CB8AC3E}">
        <p14:creationId xmlns:p14="http://schemas.microsoft.com/office/powerpoint/2010/main" val="3108786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D40F234-7F3A-094B-8656-CF61951E73D7}"/>
              </a:ext>
            </a:extLst>
          </p:cNvPr>
          <p:cNvSpPr/>
          <p:nvPr userDrawn="1"/>
        </p:nvSpPr>
        <p:spPr>
          <a:xfrm>
            <a:off x="0" y="0"/>
            <a:ext cx="12192000" cy="6858000"/>
          </a:xfrm>
          <a:prstGeom prst="rect">
            <a:avLst/>
          </a:prstGeom>
          <a:gradFill>
            <a:gsLst>
              <a:gs pos="32000">
                <a:srgbClr val="022851"/>
              </a:gs>
              <a:gs pos="94000">
                <a:schemeClr val="accent2">
                  <a:lumMod val="5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112329" y="3175000"/>
            <a:ext cx="9144000" cy="2387600"/>
          </a:xfrm>
          <a:prstGeom prst="rect">
            <a:avLst/>
          </a:prstGeom>
        </p:spPr>
        <p:txBody>
          <a:bodyPr lIns="0" tIns="0" rIns="0" bIns="0" anchor="t"/>
          <a:lstStyle>
            <a:lvl1pPr algn="l">
              <a:defRPr sz="3600" b="1">
                <a:solidFill>
                  <a:srgbClr val="FFFFFF"/>
                </a:solidFill>
                <a:latin typeface="+mj-lt"/>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909638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E white background">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AC56BC02-2037-6E4E-B0E4-5723E8C1717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8889" b="30624"/>
          <a:stretch/>
        </p:blipFill>
        <p:spPr>
          <a:xfrm>
            <a:off x="0" y="6133763"/>
            <a:ext cx="12192000" cy="719152"/>
          </a:xfrm>
          <a:prstGeom prst="rect">
            <a:avLst/>
          </a:prstGeom>
        </p:spPr>
      </p:pic>
      <p:sp>
        <p:nvSpPr>
          <p:cNvPr id="2" name="Title 1"/>
          <p:cNvSpPr>
            <a:spLocks noGrp="1"/>
          </p:cNvSpPr>
          <p:nvPr>
            <p:ph type="title"/>
          </p:nvPr>
        </p:nvSpPr>
        <p:spPr>
          <a:xfrm>
            <a:off x="0" y="0"/>
            <a:ext cx="7284045" cy="1237262"/>
          </a:xfrm>
          <a:prstGeom prst="rect">
            <a:avLst/>
          </a:prstGeom>
          <a:solidFill>
            <a:srgbClr val="022851"/>
          </a:solidFill>
        </p:spPr>
        <p:txBody>
          <a:bodyPr wrap="none" lIns="457200" tIns="365760" rIns="457200" bIns="365760" anchor="ctr">
            <a:spAutoFit/>
          </a:bodyPr>
          <a:lstStyle>
            <a:lvl1pPr>
              <a:defRPr sz="3600" b="1">
                <a:solidFill>
                  <a:srgbClr val="FFFFFF"/>
                </a:solidFill>
                <a:latin typeface="+mj-lt"/>
                <a:cs typeface="Arial" panose="020B0604020202020204" pitchFamily="34" charset="0"/>
              </a:defRPr>
            </a:lvl1pPr>
          </a:lstStyle>
          <a:p>
            <a:r>
              <a:rPr lang="en-US" dirty="0"/>
              <a:t>Click to edit Master title style</a:t>
            </a:r>
          </a:p>
        </p:txBody>
      </p:sp>
      <p:sp>
        <p:nvSpPr>
          <p:cNvPr id="3" name="Content Placeholder 2"/>
          <p:cNvSpPr>
            <a:spLocks noGrp="1"/>
          </p:cNvSpPr>
          <p:nvPr>
            <p:ph idx="1" hasCustomPrompt="1"/>
          </p:nvPr>
        </p:nvSpPr>
        <p:spPr>
          <a:xfrm>
            <a:off x="838200" y="1825625"/>
            <a:ext cx="9677400" cy="4351338"/>
          </a:xfrm>
        </p:spPr>
        <p:txBody>
          <a:bodyPr>
            <a:noAutofit/>
          </a:bodyPr>
          <a:lstStyle/>
          <a:p>
            <a:pPr lvl="0"/>
            <a:r>
              <a:rPr lang="en-US" dirty="0"/>
              <a:t>Click to edit Master text styles</a:t>
            </a:r>
          </a:p>
          <a:p>
            <a:pPr lvl="1"/>
            <a:r>
              <a:rPr lang="en-US" dirty="0"/>
              <a:t>Second level</a:t>
            </a:r>
          </a:p>
        </p:txBody>
      </p:sp>
      <p:sp>
        <p:nvSpPr>
          <p:cNvPr id="9" name="Slide Number Placeholder 8">
            <a:extLst>
              <a:ext uri="{FF2B5EF4-FFF2-40B4-BE49-F238E27FC236}">
                <a16:creationId xmlns:a16="http://schemas.microsoft.com/office/drawing/2014/main" id="{ADB060C5-3258-E844-B6A0-009691DEB1F4}"/>
              </a:ext>
            </a:extLst>
          </p:cNvPr>
          <p:cNvSpPr>
            <a:spLocks noGrp="1"/>
          </p:cNvSpPr>
          <p:nvPr>
            <p:ph type="sldNum" sz="quarter" idx="10"/>
          </p:nvPr>
        </p:nvSpPr>
        <p:spPr>
          <a:xfrm>
            <a:off x="11726708" y="6450027"/>
            <a:ext cx="457200" cy="365125"/>
          </a:xfrm>
        </p:spPr>
        <p:txBody>
          <a:bodyPr/>
          <a:lstStyle>
            <a:lvl1pPr>
              <a:defRPr>
                <a:solidFill>
                  <a:schemeClr val="bg1"/>
                </a:solidFill>
              </a:defRPr>
            </a:lvl1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1148324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E dark backgroun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7AC901-62E8-5C4E-8AC8-C40D794F3C42}"/>
              </a:ext>
            </a:extLst>
          </p:cNvPr>
          <p:cNvSpPr/>
          <p:nvPr userDrawn="1"/>
        </p:nvSpPr>
        <p:spPr>
          <a:xfrm>
            <a:off x="0" y="0"/>
            <a:ext cx="12192000" cy="6858000"/>
          </a:xfrm>
          <a:prstGeom prst="rect">
            <a:avLst/>
          </a:prstGeom>
          <a:gradFill>
            <a:gsLst>
              <a:gs pos="32000">
                <a:srgbClr val="022851"/>
              </a:gs>
              <a:gs pos="94000">
                <a:schemeClr val="accent2">
                  <a:lumMod val="5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picture containing text&#10;&#10;Description automatically generated">
            <a:extLst>
              <a:ext uri="{FF2B5EF4-FFF2-40B4-BE49-F238E27FC236}">
                <a16:creationId xmlns:a16="http://schemas.microsoft.com/office/drawing/2014/main" id="{95978784-EFEB-844A-BDB7-C56BFFF69AC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9519" b="30624"/>
          <a:stretch/>
        </p:blipFill>
        <p:spPr>
          <a:xfrm>
            <a:off x="0" y="6176963"/>
            <a:ext cx="12192000" cy="675951"/>
          </a:xfrm>
          <a:prstGeom prst="rect">
            <a:avLst/>
          </a:prstGeom>
        </p:spPr>
      </p:pic>
      <p:sp>
        <p:nvSpPr>
          <p:cNvPr id="5" name="Title 1">
            <a:extLst>
              <a:ext uri="{FF2B5EF4-FFF2-40B4-BE49-F238E27FC236}">
                <a16:creationId xmlns:a16="http://schemas.microsoft.com/office/drawing/2014/main" id="{8BAAFEA9-3806-4D42-B97D-044DD3C6DF6F}"/>
              </a:ext>
            </a:extLst>
          </p:cNvPr>
          <p:cNvSpPr>
            <a:spLocks noGrp="1"/>
          </p:cNvSpPr>
          <p:nvPr>
            <p:ph type="title"/>
          </p:nvPr>
        </p:nvSpPr>
        <p:spPr>
          <a:xfrm>
            <a:off x="0" y="0"/>
            <a:ext cx="7284045" cy="1237262"/>
          </a:xfrm>
          <a:prstGeom prst="rect">
            <a:avLst/>
          </a:prstGeom>
          <a:solidFill>
            <a:srgbClr val="00497F"/>
          </a:solidFill>
        </p:spPr>
        <p:txBody>
          <a:bodyPr wrap="none" lIns="457200" tIns="365760" rIns="457200" bIns="365760" anchor="ctr">
            <a:spAutoFit/>
          </a:bodyPr>
          <a:lstStyle>
            <a:lvl1pPr>
              <a:defRPr sz="3600" b="1">
                <a:solidFill>
                  <a:srgbClr val="FFFFFF"/>
                </a:solidFill>
                <a:latin typeface="+mj-lt"/>
                <a:cs typeface="Arial" panose="020B0604020202020204" pitchFamily="34" charset="0"/>
              </a:defRPr>
            </a:lvl1pPr>
          </a:lstStyle>
          <a:p>
            <a:r>
              <a:rPr lang="en-US" dirty="0"/>
              <a:t>Click to edit Master title style</a:t>
            </a:r>
          </a:p>
        </p:txBody>
      </p:sp>
      <p:sp>
        <p:nvSpPr>
          <p:cNvPr id="6" name="Content Placeholder 2">
            <a:extLst>
              <a:ext uri="{FF2B5EF4-FFF2-40B4-BE49-F238E27FC236}">
                <a16:creationId xmlns:a16="http://schemas.microsoft.com/office/drawing/2014/main" id="{9ACE05B9-1198-EE4C-A2DC-91F8E9DAF531}"/>
              </a:ext>
            </a:extLst>
          </p:cNvPr>
          <p:cNvSpPr>
            <a:spLocks noGrp="1"/>
          </p:cNvSpPr>
          <p:nvPr>
            <p:ph idx="1" hasCustomPrompt="1"/>
          </p:nvPr>
        </p:nvSpPr>
        <p:spPr>
          <a:xfrm>
            <a:off x="838200" y="1825625"/>
            <a:ext cx="9677400" cy="3965575"/>
          </a:xfrm>
        </p:spPr>
        <p:txBody>
          <a:bodyPr>
            <a:noAutofit/>
          </a:bodyPr>
          <a:lstStyle>
            <a:lvl1pPr>
              <a:defRPr>
                <a:solidFill>
                  <a:srgbClr val="FFFFFF"/>
                </a:solidFill>
              </a:defRPr>
            </a:lvl1pPr>
            <a:lvl2pPr>
              <a:defRPr>
                <a:solidFill>
                  <a:srgbClr val="FFFFFF"/>
                </a:solidFill>
              </a:defRPr>
            </a:lvl2pPr>
          </a:lstStyle>
          <a:p>
            <a:pPr lvl="0"/>
            <a:r>
              <a:rPr lang="en-US" dirty="0"/>
              <a:t>Click to edit Master text styles</a:t>
            </a:r>
          </a:p>
          <a:p>
            <a:pPr lvl="1"/>
            <a:r>
              <a:rPr lang="en-US" dirty="0"/>
              <a:t>Second level</a:t>
            </a:r>
          </a:p>
        </p:txBody>
      </p:sp>
      <p:sp>
        <p:nvSpPr>
          <p:cNvPr id="9" name="Slide Number Placeholder 8">
            <a:extLst>
              <a:ext uri="{FF2B5EF4-FFF2-40B4-BE49-F238E27FC236}">
                <a16:creationId xmlns:a16="http://schemas.microsoft.com/office/drawing/2014/main" id="{C9C2D529-B505-9F48-9EE1-EF4ECC6D3FF8}"/>
              </a:ext>
            </a:extLst>
          </p:cNvPr>
          <p:cNvSpPr txBox="1">
            <a:spLocks/>
          </p:cNvSpPr>
          <p:nvPr userDrawn="1"/>
        </p:nvSpPr>
        <p:spPr>
          <a:xfrm>
            <a:off x="11726708" y="6450027"/>
            <a:ext cx="457200"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3073523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p:txBody>
      </p:sp>
      <p:sp>
        <p:nvSpPr>
          <p:cNvPr id="7" name="Slide Number Placeholder 11">
            <a:extLst>
              <a:ext uri="{FF2B5EF4-FFF2-40B4-BE49-F238E27FC236}">
                <a16:creationId xmlns:a16="http://schemas.microsoft.com/office/drawing/2014/main" id="{68F5C4FE-5EC6-8547-B59C-CB35417AA3F3}"/>
              </a:ext>
            </a:extLst>
          </p:cNvPr>
          <p:cNvSpPr>
            <a:spLocks noGrp="1"/>
          </p:cNvSpPr>
          <p:nvPr>
            <p:ph type="sldNum" sz="quarter" idx="4"/>
          </p:nvPr>
        </p:nvSpPr>
        <p:spPr>
          <a:xfrm>
            <a:off x="81897" y="6492875"/>
            <a:ext cx="527703"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1329337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7"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fontAlgn="t" latinLnBrk="0" hangingPunct="1">
        <a:lnSpc>
          <a:spcPct val="100000"/>
        </a:lnSpc>
        <a:spcBef>
          <a:spcPts val="1000"/>
        </a:spcBef>
        <a:spcAft>
          <a:spcPts val="600"/>
        </a:spcAft>
        <a:buClr>
          <a:srgbClr val="FFBF00"/>
        </a:buClr>
        <a:buFont typeface="Wingdings" pitchFamily="2" charset="2"/>
        <a:buChar char="§"/>
        <a:defRPr sz="2800" kern="1200">
          <a:solidFill>
            <a:schemeClr val="tx1"/>
          </a:solidFill>
          <a:latin typeface="+mj-lt"/>
          <a:ea typeface="+mn-ea"/>
          <a:cs typeface="Arial" panose="020B0604020202020204" pitchFamily="34" charset="0"/>
        </a:defRPr>
      </a:lvl1pPr>
      <a:lvl2pPr marL="685800" indent="-228600" algn="l" defTabSz="914400" rtl="0" eaLnBrk="1" fontAlgn="t" latinLnBrk="0" hangingPunct="1">
        <a:lnSpc>
          <a:spcPct val="100000"/>
        </a:lnSpc>
        <a:spcBef>
          <a:spcPts val="500"/>
        </a:spcBef>
        <a:spcAft>
          <a:spcPts val="600"/>
        </a:spcAft>
        <a:buFont typeface="Arial"/>
        <a:buChar char="•"/>
        <a:defRPr sz="2400" kern="1200">
          <a:solidFill>
            <a:schemeClr val="tx1"/>
          </a:solidFill>
          <a:latin typeface="+mj-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vjcruz@ucdavis.edu" TargetMode="External"/><Relationship Id="rId2" Type="http://schemas.openxmlformats.org/officeDocument/2006/relationships/hyperlink" Target="mailto:fcoandrade@ucdavis.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blur&#10;&#10;Description automatically generated">
            <a:extLst>
              <a:ext uri="{FF2B5EF4-FFF2-40B4-BE49-F238E27FC236}">
                <a16:creationId xmlns:a16="http://schemas.microsoft.com/office/drawing/2014/main" id="{B78D0593-C194-E54A-B38A-1D0E2D21435B}"/>
              </a:ext>
            </a:extLst>
          </p:cNvPr>
          <p:cNvPicPr>
            <a:picLocks noChangeAspect="1"/>
          </p:cNvPicPr>
          <p:nvPr/>
        </p:nvPicPr>
        <p:blipFill>
          <a:blip r:embed="rId3" cstate="print">
            <a:alphaModFix amt="24000"/>
            <a:extLst>
              <a:ext uri="{28A0092B-C50C-407E-A947-70E740481C1C}">
                <a14:useLocalDpi xmlns:a14="http://schemas.microsoft.com/office/drawing/2010/main" val="0"/>
              </a:ext>
            </a:extLst>
          </a:blip>
          <a:stretch>
            <a:fillRect/>
          </a:stretch>
        </p:blipFill>
        <p:spPr>
          <a:xfrm>
            <a:off x="0" y="-3464"/>
            <a:ext cx="12219710" cy="7467600"/>
          </a:xfrm>
          <a:prstGeom prst="rect">
            <a:avLst/>
          </a:prstGeom>
        </p:spPr>
      </p:pic>
      <p:sp>
        <p:nvSpPr>
          <p:cNvPr id="9" name="Title 1">
            <a:extLst>
              <a:ext uri="{FF2B5EF4-FFF2-40B4-BE49-F238E27FC236}">
                <a16:creationId xmlns:a16="http://schemas.microsoft.com/office/drawing/2014/main" id="{30EB9D5E-601B-5142-B906-E86ABA6E5F49}"/>
              </a:ext>
            </a:extLst>
          </p:cNvPr>
          <p:cNvSpPr txBox="1">
            <a:spLocks/>
          </p:cNvSpPr>
          <p:nvPr/>
        </p:nvSpPr>
        <p:spPr>
          <a:xfrm>
            <a:off x="1219200" y="3124200"/>
            <a:ext cx="10896599" cy="2387600"/>
          </a:xfrm>
          <a:prstGeom prst="rect">
            <a:avLst/>
          </a:prstGeom>
        </p:spPr>
        <p:txBody>
          <a:bodyPr lIns="0" tIns="0" rIns="0" bIns="0" anchor="t"/>
          <a:lstStyle>
            <a:lvl1pPr algn="l" defTabSz="914400" rtl="0" eaLnBrk="1" latinLnBrk="0" hangingPunct="1">
              <a:lnSpc>
                <a:spcPct val="90000"/>
              </a:lnSpc>
              <a:spcBef>
                <a:spcPct val="0"/>
              </a:spcBef>
              <a:buNone/>
              <a:defRPr sz="3600" b="1" kern="1200">
                <a:solidFill>
                  <a:srgbClr val="FFFFFF"/>
                </a:solidFill>
                <a:latin typeface="Proxima Nova" panose="02000506030000020004" pitchFamily="2" charset="0"/>
                <a:ea typeface="+mj-ea"/>
                <a:cs typeface="Arial" panose="020B0604020202020204" pitchFamily="34" charset="0"/>
              </a:defRPr>
            </a:lvl1pPr>
          </a:lstStyle>
          <a:p>
            <a:r>
              <a:rPr lang="en-US" sz="6000" dirty="0">
                <a:latin typeface="Proxima Nova"/>
                <a:cs typeface="Arial"/>
              </a:rPr>
              <a:t>Cutover to Aggie Enterprise</a:t>
            </a:r>
          </a:p>
          <a:p>
            <a:r>
              <a:rPr lang="en-US" dirty="0">
                <a:latin typeface="Proxima Nova"/>
                <a:cs typeface="Arial"/>
              </a:rPr>
              <a:t>Items of interest</a:t>
            </a:r>
            <a:endParaRPr lang="en-US" dirty="0"/>
          </a:p>
          <a:p>
            <a:endParaRPr lang="en-US" sz="2000" b="0" dirty="0"/>
          </a:p>
          <a:p>
            <a:r>
              <a:rPr lang="en-US" sz="2000" b="0" dirty="0"/>
              <a:t>August 2023</a:t>
            </a:r>
          </a:p>
        </p:txBody>
      </p:sp>
      <p:sp>
        <p:nvSpPr>
          <p:cNvPr id="10" name="Rectangle 9">
            <a:extLst>
              <a:ext uri="{FF2B5EF4-FFF2-40B4-BE49-F238E27FC236}">
                <a16:creationId xmlns:a16="http://schemas.microsoft.com/office/drawing/2014/main" id="{2497927E-6BB6-3F4C-8043-044046C27C5C}"/>
              </a:ext>
            </a:extLst>
          </p:cNvPr>
          <p:cNvSpPr/>
          <p:nvPr/>
        </p:nvSpPr>
        <p:spPr>
          <a:xfrm rot="10800000">
            <a:off x="914400" y="2286000"/>
            <a:ext cx="76200" cy="2895600"/>
          </a:xfrm>
          <a:prstGeom prst="rect">
            <a:avLst/>
          </a:prstGeom>
          <a:solidFill>
            <a:srgbClr val="FF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75AD2776-9213-9F42-B826-197392C3BA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200" y="2184400"/>
            <a:ext cx="2616200" cy="558800"/>
          </a:xfrm>
          <a:prstGeom prst="rect">
            <a:avLst/>
          </a:prstGeom>
        </p:spPr>
      </p:pic>
    </p:spTree>
    <p:extLst>
      <p:ext uri="{BB962C8B-B14F-4D97-AF65-F5344CB8AC3E}">
        <p14:creationId xmlns:p14="http://schemas.microsoft.com/office/powerpoint/2010/main" val="864564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D901-2BC7-4A13-8929-F6697B25A739}"/>
              </a:ext>
            </a:extLst>
          </p:cNvPr>
          <p:cNvSpPr>
            <a:spLocks noGrp="1"/>
          </p:cNvSpPr>
          <p:nvPr>
            <p:ph type="title"/>
          </p:nvPr>
        </p:nvSpPr>
        <p:spPr>
          <a:xfrm>
            <a:off x="0" y="0"/>
            <a:ext cx="3462486" cy="758952"/>
          </a:xfrm>
        </p:spPr>
        <p:txBody>
          <a:bodyPr/>
          <a:lstStyle/>
          <a:p>
            <a:r>
              <a:rPr lang="en-US" dirty="0"/>
              <a:t>Close Code</a:t>
            </a:r>
          </a:p>
        </p:txBody>
      </p:sp>
      <p:sp>
        <p:nvSpPr>
          <p:cNvPr id="3" name="Content Placeholder 2">
            <a:extLst>
              <a:ext uri="{FF2B5EF4-FFF2-40B4-BE49-F238E27FC236}">
                <a16:creationId xmlns:a16="http://schemas.microsoft.com/office/drawing/2014/main" id="{7CE66844-9BC6-4721-9017-D3F8B7F0C825}"/>
              </a:ext>
            </a:extLst>
          </p:cNvPr>
          <p:cNvSpPr>
            <a:spLocks noGrp="1"/>
          </p:cNvSpPr>
          <p:nvPr>
            <p:ph idx="1"/>
          </p:nvPr>
        </p:nvSpPr>
        <p:spPr>
          <a:xfrm>
            <a:off x="381000" y="1121965"/>
            <a:ext cx="11201400" cy="4614069"/>
          </a:xfrm>
        </p:spPr>
        <p:txBody>
          <a:bodyPr/>
          <a:lstStyle/>
          <a:p>
            <a:r>
              <a:rPr lang="en-US" dirty="0"/>
              <a:t>When an award is fully closed, CGA changes the GL Close Code in </a:t>
            </a:r>
            <a:r>
              <a:rPr lang="en-US" dirty="0" err="1"/>
              <a:t>Kuali</a:t>
            </a:r>
            <a:r>
              <a:rPr lang="en-US" dirty="0"/>
              <a:t> from FGDHHS to FGDHHC.</a:t>
            </a:r>
          </a:p>
          <a:p>
            <a:endParaRPr lang="en-US" dirty="0"/>
          </a:p>
          <a:p>
            <a:endParaRPr lang="en-US" dirty="0"/>
          </a:p>
          <a:p>
            <a:endParaRPr lang="en-US" dirty="0"/>
          </a:p>
          <a:p>
            <a:endParaRPr lang="en-US" dirty="0"/>
          </a:p>
          <a:p>
            <a:endParaRPr lang="en-US" dirty="0"/>
          </a:p>
          <a:p>
            <a:r>
              <a:rPr lang="en-US" sz="2400" dirty="0"/>
              <a:t>Awards with GL Close Code FGDHHS as of Fiscal Close 2023 will be migrated with all the associated expense accounts.</a:t>
            </a:r>
          </a:p>
          <a:p>
            <a:pPr marL="0" indent="0">
              <a:buNone/>
            </a:pPr>
            <a:endParaRPr lang="en-US" dirty="0"/>
          </a:p>
        </p:txBody>
      </p:sp>
      <p:sp>
        <p:nvSpPr>
          <p:cNvPr id="4" name="Slide Number Placeholder 3">
            <a:extLst>
              <a:ext uri="{FF2B5EF4-FFF2-40B4-BE49-F238E27FC236}">
                <a16:creationId xmlns:a16="http://schemas.microsoft.com/office/drawing/2014/main" id="{A7B9BA08-7368-4F9F-B75C-E2958097DBF4}"/>
              </a:ext>
            </a:extLst>
          </p:cNvPr>
          <p:cNvSpPr>
            <a:spLocks noGrp="1"/>
          </p:cNvSpPr>
          <p:nvPr>
            <p:ph type="sldNum" sz="quarter" idx="10"/>
          </p:nvPr>
        </p:nvSpPr>
        <p:spPr/>
        <p:txBody>
          <a:bodyPr/>
          <a:lstStyle/>
          <a:p>
            <a:fld id="{A0A20463-723C-D349-AEDE-84E0C7F9D9CF}" type="slidenum">
              <a:rPr lang="en-US" smtClean="0"/>
              <a:pPr/>
              <a:t>10</a:t>
            </a:fld>
            <a:endParaRPr lang="en-US" dirty="0"/>
          </a:p>
        </p:txBody>
      </p:sp>
      <p:pic>
        <p:nvPicPr>
          <p:cNvPr id="5" name="Picture 4">
            <a:extLst>
              <a:ext uri="{FF2B5EF4-FFF2-40B4-BE49-F238E27FC236}">
                <a16:creationId xmlns:a16="http://schemas.microsoft.com/office/drawing/2014/main" id="{86313C00-BF14-44B4-952B-A5159CBB7279}"/>
              </a:ext>
            </a:extLst>
          </p:cNvPr>
          <p:cNvPicPr>
            <a:picLocks noChangeAspect="1"/>
          </p:cNvPicPr>
          <p:nvPr/>
        </p:nvPicPr>
        <p:blipFill>
          <a:blip r:embed="rId2"/>
          <a:stretch>
            <a:fillRect/>
          </a:stretch>
        </p:blipFill>
        <p:spPr>
          <a:xfrm>
            <a:off x="2452179" y="1905000"/>
            <a:ext cx="7287642" cy="3324689"/>
          </a:xfrm>
          <a:prstGeom prst="rect">
            <a:avLst/>
          </a:prstGeom>
        </p:spPr>
      </p:pic>
      <p:sp>
        <p:nvSpPr>
          <p:cNvPr id="6" name="Action Button: Go Back or Previous 5">
            <a:hlinkClick r:id="rId3" action="ppaction://hlinksldjump" highlightClick="1"/>
            <a:extLst>
              <a:ext uri="{FF2B5EF4-FFF2-40B4-BE49-F238E27FC236}">
                <a16:creationId xmlns:a16="http://schemas.microsoft.com/office/drawing/2014/main" id="{09812FB4-70FF-44F0-85B4-1BB1A8B48670}"/>
              </a:ext>
            </a:extLst>
          </p:cNvPr>
          <p:cNvSpPr/>
          <p:nvPr/>
        </p:nvSpPr>
        <p:spPr>
          <a:xfrm>
            <a:off x="11582400" y="5791200"/>
            <a:ext cx="609600" cy="304801"/>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304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E3B6A-8F2F-41A4-B916-097BF5633053}"/>
              </a:ext>
            </a:extLst>
          </p:cNvPr>
          <p:cNvSpPr>
            <a:spLocks noGrp="1"/>
          </p:cNvSpPr>
          <p:nvPr>
            <p:ph type="title"/>
          </p:nvPr>
        </p:nvSpPr>
        <p:spPr>
          <a:xfrm>
            <a:off x="0" y="0"/>
            <a:ext cx="4770537" cy="758952"/>
          </a:xfrm>
        </p:spPr>
        <p:txBody>
          <a:bodyPr/>
          <a:lstStyle/>
          <a:p>
            <a:r>
              <a:rPr lang="en-US" dirty="0"/>
              <a:t>Negative budgets</a:t>
            </a:r>
          </a:p>
        </p:txBody>
      </p:sp>
      <p:graphicFrame>
        <p:nvGraphicFramePr>
          <p:cNvPr id="6" name="Content Placeholder 5">
            <a:extLst>
              <a:ext uri="{FF2B5EF4-FFF2-40B4-BE49-F238E27FC236}">
                <a16:creationId xmlns:a16="http://schemas.microsoft.com/office/drawing/2014/main" id="{8F301175-9F79-4FAD-ADAE-FC77B25F0CA0}"/>
              </a:ext>
            </a:extLst>
          </p:cNvPr>
          <p:cNvGraphicFramePr>
            <a:graphicFrameLocks noGrp="1"/>
          </p:cNvGraphicFramePr>
          <p:nvPr>
            <p:ph idx="1"/>
            <p:extLst>
              <p:ext uri="{D42A27DB-BD31-4B8C-83A1-F6EECF244321}">
                <p14:modId xmlns:p14="http://schemas.microsoft.com/office/powerpoint/2010/main" val="347091723"/>
              </p:ext>
            </p:extLst>
          </p:nvPr>
        </p:nvGraphicFramePr>
        <p:xfrm>
          <a:off x="861297" y="1828800"/>
          <a:ext cx="10469406" cy="3733796"/>
        </p:xfrm>
        <a:graphic>
          <a:graphicData uri="http://schemas.openxmlformats.org/drawingml/2006/table">
            <a:tbl>
              <a:tblPr/>
              <a:tblGrid>
                <a:gridCol w="2354467">
                  <a:extLst>
                    <a:ext uri="{9D8B030D-6E8A-4147-A177-3AD203B41FA5}">
                      <a16:colId xmlns:a16="http://schemas.microsoft.com/office/drawing/2014/main" val="3088039269"/>
                    </a:ext>
                  </a:extLst>
                </a:gridCol>
                <a:gridCol w="1618696">
                  <a:extLst>
                    <a:ext uri="{9D8B030D-6E8A-4147-A177-3AD203B41FA5}">
                      <a16:colId xmlns:a16="http://schemas.microsoft.com/office/drawing/2014/main" val="4104246591"/>
                    </a:ext>
                  </a:extLst>
                </a:gridCol>
                <a:gridCol w="2182788">
                  <a:extLst>
                    <a:ext uri="{9D8B030D-6E8A-4147-A177-3AD203B41FA5}">
                      <a16:colId xmlns:a16="http://schemas.microsoft.com/office/drawing/2014/main" val="913726009"/>
                    </a:ext>
                  </a:extLst>
                </a:gridCol>
                <a:gridCol w="818545">
                  <a:extLst>
                    <a:ext uri="{9D8B030D-6E8A-4147-A177-3AD203B41FA5}">
                      <a16:colId xmlns:a16="http://schemas.microsoft.com/office/drawing/2014/main" val="3320579850"/>
                    </a:ext>
                  </a:extLst>
                </a:gridCol>
                <a:gridCol w="367885">
                  <a:extLst>
                    <a:ext uri="{9D8B030D-6E8A-4147-A177-3AD203B41FA5}">
                      <a16:colId xmlns:a16="http://schemas.microsoft.com/office/drawing/2014/main" val="2875365077"/>
                    </a:ext>
                  </a:extLst>
                </a:gridCol>
                <a:gridCol w="818545">
                  <a:extLst>
                    <a:ext uri="{9D8B030D-6E8A-4147-A177-3AD203B41FA5}">
                      <a16:colId xmlns:a16="http://schemas.microsoft.com/office/drawing/2014/main" val="130326263"/>
                    </a:ext>
                  </a:extLst>
                </a:gridCol>
                <a:gridCol w="367885">
                  <a:extLst>
                    <a:ext uri="{9D8B030D-6E8A-4147-A177-3AD203B41FA5}">
                      <a16:colId xmlns:a16="http://schemas.microsoft.com/office/drawing/2014/main" val="4120044261"/>
                    </a:ext>
                  </a:extLst>
                </a:gridCol>
                <a:gridCol w="1103656">
                  <a:extLst>
                    <a:ext uri="{9D8B030D-6E8A-4147-A177-3AD203B41FA5}">
                      <a16:colId xmlns:a16="http://schemas.microsoft.com/office/drawing/2014/main" val="2129557144"/>
                    </a:ext>
                  </a:extLst>
                </a:gridCol>
                <a:gridCol w="836939">
                  <a:extLst>
                    <a:ext uri="{9D8B030D-6E8A-4147-A177-3AD203B41FA5}">
                      <a16:colId xmlns:a16="http://schemas.microsoft.com/office/drawing/2014/main" val="1249993349"/>
                    </a:ext>
                  </a:extLst>
                </a:gridCol>
              </a:tblGrid>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gridSpan="2">
                  <a:txBody>
                    <a:bodyPr/>
                    <a:lstStyle/>
                    <a:p>
                      <a:pPr algn="l" fontAlgn="t"/>
                      <a:r>
                        <a:rPr lang="en-US" sz="1200" b="1" i="0" u="none" strike="noStrike">
                          <a:solidFill>
                            <a:srgbClr val="000000"/>
                          </a:solidFill>
                          <a:effectLst/>
                          <a:latin typeface="Calibri" panose="020F0502020204030204" pitchFamily="34" charset="0"/>
                        </a:rPr>
                        <a:t>Appropriation</a:t>
                      </a:r>
                    </a:p>
                  </a:txBody>
                  <a:tcPr marL="8499" marR="8499" marT="8499" marB="0">
                    <a:lnL>
                      <a:noFill/>
                    </a:lnL>
                    <a:lnR>
                      <a:noFill/>
                    </a:lnR>
                    <a:lnT>
                      <a:noFill/>
                    </a:lnT>
                    <a:lnB>
                      <a:noFill/>
                    </a:lnB>
                  </a:tcPr>
                </a:tc>
                <a:tc hMerge="1">
                  <a:txBody>
                    <a:bodyPr/>
                    <a:lstStyle/>
                    <a:p>
                      <a:endParaRPr lang="en-US"/>
                    </a:p>
                  </a:txBody>
                  <a:tcPr/>
                </a:tc>
                <a:tc gridSpan="2">
                  <a:txBody>
                    <a:bodyPr/>
                    <a:lstStyle/>
                    <a:p>
                      <a:pPr algn="l" fontAlgn="t"/>
                      <a:r>
                        <a:rPr lang="en-US" sz="1200" b="1" i="0" u="none" strike="noStrike">
                          <a:solidFill>
                            <a:srgbClr val="000000"/>
                          </a:solidFill>
                          <a:effectLst/>
                          <a:latin typeface="Calibri" panose="020F0502020204030204" pitchFamily="34" charset="0"/>
                        </a:rPr>
                        <a:t>Expenditures</a:t>
                      </a:r>
                    </a:p>
                  </a:txBody>
                  <a:tcPr marL="8499" marR="8499" marT="8499" marB="0">
                    <a:lnL>
                      <a:noFill/>
                    </a:lnL>
                    <a:lnR>
                      <a:noFill/>
                    </a:lnR>
                    <a:lnT>
                      <a:noFill/>
                    </a:lnT>
                    <a:lnB>
                      <a:noFill/>
                    </a:lnB>
                  </a:tcPr>
                </a:tc>
                <a:tc hMerge="1">
                  <a:txBody>
                    <a:bodyPr/>
                    <a:lstStyle/>
                    <a:p>
                      <a:endParaRPr lang="en-US"/>
                    </a:p>
                  </a:txBody>
                  <a:tcPr/>
                </a:tc>
                <a:tc>
                  <a:txBody>
                    <a:bodyPr/>
                    <a:lstStyle/>
                    <a:p>
                      <a:pPr algn="l" fontAlgn="t"/>
                      <a:r>
                        <a:rPr lang="en-US" sz="1200" b="1" i="0" u="none" strike="noStrike">
                          <a:solidFill>
                            <a:srgbClr val="000000"/>
                          </a:solidFill>
                          <a:effectLst/>
                          <a:latin typeface="Calibri" panose="020F0502020204030204" pitchFamily="34" charset="0"/>
                        </a:rPr>
                        <a:t> Encumbrance </a:t>
                      </a:r>
                    </a:p>
                  </a:txBody>
                  <a:tcPr marL="8499" marR="8499" marT="8499" marB="0">
                    <a:lnL>
                      <a:noFill/>
                    </a:lnL>
                    <a:lnR>
                      <a:noFill/>
                    </a:lnR>
                    <a:lnT>
                      <a:noFill/>
                    </a:lnT>
                    <a:lnB>
                      <a:noFill/>
                    </a:lnB>
                  </a:tcPr>
                </a:tc>
                <a:tc>
                  <a:txBody>
                    <a:bodyPr/>
                    <a:lstStyle/>
                    <a:p>
                      <a:pPr algn="l" fontAlgn="t"/>
                      <a:r>
                        <a:rPr lang="en-US" sz="1200" b="1" i="0" u="none" strike="noStrike">
                          <a:solidFill>
                            <a:srgbClr val="000000"/>
                          </a:solidFill>
                          <a:effectLst/>
                          <a:latin typeface="Calibri" panose="020F0502020204030204" pitchFamily="34" charset="0"/>
                        </a:rPr>
                        <a:t> Balance </a:t>
                      </a:r>
                    </a:p>
                  </a:txBody>
                  <a:tcPr marL="8499" marR="8499" marT="8499" marB="0">
                    <a:lnL>
                      <a:noFill/>
                    </a:lnL>
                    <a:lnR>
                      <a:noFill/>
                    </a:lnR>
                    <a:lnT>
                      <a:noFill/>
                    </a:lnT>
                    <a:lnB>
                      <a:noFill/>
                    </a:lnB>
                  </a:tcPr>
                </a:tc>
                <a:extLst>
                  <a:ext uri="{0D108BD9-81ED-4DB2-BD59-A6C34878D82A}">
                    <a16:rowId xmlns:a16="http://schemas.microsoft.com/office/drawing/2014/main" val="215932363"/>
                  </a:ext>
                </a:extLst>
              </a:tr>
              <a:tr h="287215">
                <a:tc>
                  <a:txBody>
                    <a:bodyPr/>
                    <a:lstStyle/>
                    <a:p>
                      <a:pPr algn="l" fontAlgn="t"/>
                      <a:r>
                        <a:rPr lang="en-US" sz="1200" b="0" i="0" u="none" strike="noStrike">
                          <a:solidFill>
                            <a:srgbClr val="000000"/>
                          </a:solidFill>
                          <a:effectLst/>
                          <a:latin typeface="Calibri" panose="020F0502020204030204" pitchFamily="34" charset="0"/>
                        </a:rPr>
                        <a:t>3-NGBUDGE</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extLst>
                  <a:ext uri="{0D108BD9-81ED-4DB2-BD59-A6C34878D82A}">
                    <a16:rowId xmlns:a16="http://schemas.microsoft.com/office/drawing/2014/main" val="2721054928"/>
                  </a:ext>
                </a:extLst>
              </a:tr>
              <a:tr h="574431">
                <a:tc>
                  <a:txBody>
                    <a:bodyPr/>
                    <a:lstStyle/>
                    <a:p>
                      <a:pPr algn="l" fontAlgn="t"/>
                      <a:r>
                        <a:rPr lang="en-US" sz="1200" b="0" i="0" u="none" strike="noStrike">
                          <a:solidFill>
                            <a:srgbClr val="000000"/>
                          </a:solidFill>
                          <a:effectLst/>
                          <a:latin typeface="Calibri" panose="020F0502020204030204" pitchFamily="34" charset="0"/>
                        </a:rPr>
                        <a:t>Account Manager: </a:t>
                      </a:r>
                      <a:br>
                        <a:rPr lang="en-US" sz="1200" b="0" i="0" u="none" strike="noStrike">
                          <a:solidFill>
                            <a:srgbClr val="000000"/>
                          </a:solidFill>
                          <a:effectLst/>
                          <a:latin typeface="Calibri" panose="020F0502020204030204" pitchFamily="34" charset="0"/>
                        </a:rPr>
                      </a:br>
                      <a:r>
                        <a:rPr lang="en-US" sz="1200" b="0" i="0" u="none" strike="noStrike">
                          <a:solidFill>
                            <a:srgbClr val="000000"/>
                          </a:solidFill>
                          <a:effectLst/>
                          <a:latin typeface="Calibri" panose="020F0502020204030204" pitchFamily="34" charset="0"/>
                        </a:rPr>
                        <a:t>DAUGHERTY, LEAH M</a:t>
                      </a:r>
                    </a:p>
                  </a:txBody>
                  <a:tcPr marL="8499" marR="8499" marT="8499" marB="0">
                    <a:lnL>
                      <a:noFill/>
                    </a:lnL>
                    <a:lnR>
                      <a:noFill/>
                    </a:lnR>
                    <a:lnT>
                      <a:noFill/>
                    </a:lnT>
                    <a:lnB>
                      <a:noFill/>
                    </a:lnB>
                  </a:tcPr>
                </a:tc>
                <a:tc gridSpan="2">
                  <a:txBody>
                    <a:bodyPr/>
                    <a:lstStyle/>
                    <a:p>
                      <a:pPr algn="l" fontAlgn="t"/>
                      <a:r>
                        <a:rPr lang="en-US" sz="1200" b="0" i="0" u="none" strike="noStrike">
                          <a:solidFill>
                            <a:srgbClr val="000000"/>
                          </a:solidFill>
                          <a:effectLst/>
                          <a:latin typeface="Calibri" panose="020F0502020204030204" pitchFamily="34" charset="0"/>
                        </a:rPr>
                        <a:t>RMS Evaluate Mitochondrian </a:t>
                      </a:r>
                      <a:br>
                        <a:rPr lang="en-US" sz="1200" b="0" i="0" u="none" strike="noStrike">
                          <a:solidFill>
                            <a:srgbClr val="000000"/>
                          </a:solidFill>
                          <a:effectLst/>
                          <a:latin typeface="Calibri" panose="020F0502020204030204" pitchFamily="34" charset="0"/>
                        </a:rPr>
                      </a:br>
                      <a:r>
                        <a:rPr lang="en-US" sz="1200" b="0" i="0" u="none" strike="noStrike">
                          <a:solidFill>
                            <a:srgbClr val="000000"/>
                          </a:solidFill>
                          <a:effectLst/>
                          <a:latin typeface="Calibri" panose="020F0502020204030204" pitchFamily="34" charset="0"/>
                        </a:rPr>
                        <a:t>behavior in Parkinson</a:t>
                      </a:r>
                    </a:p>
                  </a:txBody>
                  <a:tcPr marL="8499" marR="8499" marT="8499" marB="0">
                    <a:lnL>
                      <a:noFill/>
                    </a:lnL>
                    <a:lnR>
                      <a:noFill/>
                    </a:lnR>
                    <a:lnT>
                      <a:noFill/>
                    </a:lnT>
                    <a:lnB>
                      <a:noFill/>
                    </a:lnB>
                  </a:tcPr>
                </a:tc>
                <a:tc hMerge="1">
                  <a:txBody>
                    <a:bodyPr/>
                    <a:lstStyle/>
                    <a:p>
                      <a:endParaRPr lang="en-US"/>
                    </a:p>
                  </a:txBody>
                  <a:tcPr/>
                </a:tc>
                <a:tc gridSpan="4">
                  <a:txBody>
                    <a:bodyPr/>
                    <a:lstStyle/>
                    <a:p>
                      <a:pPr algn="l" fontAlgn="t"/>
                      <a:r>
                        <a:rPr lang="en-US" sz="1200" b="0" i="0" u="none" strike="noStrike">
                          <a:solidFill>
                            <a:srgbClr val="000000"/>
                          </a:solidFill>
                          <a:effectLst/>
                          <a:latin typeface="Calibri" panose="020F0502020204030204" pitchFamily="34" charset="0"/>
                        </a:rPr>
                        <a:t>PI: HATHAWAY, NICOLE E</a:t>
                      </a:r>
                    </a:p>
                  </a:txBody>
                  <a:tcPr marL="152980" marR="8499" marT="8499"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extLst>
                  <a:ext uri="{0D108BD9-81ED-4DB2-BD59-A6C34878D82A}">
                    <a16:rowId xmlns:a16="http://schemas.microsoft.com/office/drawing/2014/main" val="1006705934"/>
                  </a:ext>
                </a:extLst>
              </a:tr>
              <a:tr h="287215">
                <a:tc>
                  <a:txBody>
                    <a:bodyPr/>
                    <a:lstStyle/>
                    <a:p>
                      <a:pPr algn="l" fontAlgn="t"/>
                      <a:r>
                        <a:rPr lang="en-US" sz="1200" b="0" i="0" u="none" strike="noStrike">
                          <a:solidFill>
                            <a:srgbClr val="000000"/>
                          </a:solidFill>
                          <a:effectLst/>
                          <a:latin typeface="Calibri" panose="020F0502020204030204" pitchFamily="34" charset="0"/>
                        </a:rPr>
                        <a:t>Higher Ed.: Emily Dickinson</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Pmt. Method: 10</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ICR: J260</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extLst>
                  <a:ext uri="{0D108BD9-81ED-4DB2-BD59-A6C34878D82A}">
                    <a16:rowId xmlns:a16="http://schemas.microsoft.com/office/drawing/2014/main" val="2958940756"/>
                  </a:ext>
                </a:extLst>
              </a:tr>
              <a:tr h="287215">
                <a:tc>
                  <a:txBody>
                    <a:bodyPr/>
                    <a:lstStyle/>
                    <a:p>
                      <a:pPr algn="l" fontAlgn="t"/>
                      <a:r>
                        <a:rPr lang="en-US" sz="1200" b="0" i="0" u="none" strike="noStrike">
                          <a:solidFill>
                            <a:srgbClr val="000000"/>
                          </a:solidFill>
                          <a:effectLst/>
                          <a:latin typeface="Calibri" panose="020F0502020204030204" pitchFamily="34" charset="0"/>
                        </a:rPr>
                        <a:t>Acct. Award #: A22-9999</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Acct. Award End Date:</a:t>
                      </a: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2/1/2024</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extLst>
                  <a:ext uri="{0D108BD9-81ED-4DB2-BD59-A6C34878D82A}">
                    <a16:rowId xmlns:a16="http://schemas.microsoft.com/office/drawing/2014/main" val="1767596152"/>
                  </a:ext>
                </a:extLst>
              </a:tr>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SUBG</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GENERAL ASSISTANCE</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8,995.02</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7,995.02</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1,000.00 </a:t>
                      </a:r>
                    </a:p>
                  </a:txBody>
                  <a:tcPr marL="8499" marR="8499" marT="8499" marB="0">
                    <a:lnL>
                      <a:noFill/>
                    </a:lnL>
                    <a:lnR>
                      <a:noFill/>
                    </a:lnR>
                    <a:lnT>
                      <a:noFill/>
                    </a:lnT>
                    <a:lnB>
                      <a:noFill/>
                    </a:lnB>
                  </a:tcPr>
                </a:tc>
                <a:extLst>
                  <a:ext uri="{0D108BD9-81ED-4DB2-BD59-A6C34878D82A}">
                    <a16:rowId xmlns:a16="http://schemas.microsoft.com/office/drawing/2014/main" val="2938017044"/>
                  </a:ext>
                </a:extLst>
              </a:tr>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SB28</a:t>
                      </a:r>
                    </a:p>
                  </a:txBody>
                  <a:tcPr marL="8499" marR="8499" marT="8499" marB="0">
                    <a:lnL>
                      <a:noFill/>
                    </a:lnL>
                    <a:lnR>
                      <a:noFill/>
                    </a:lnR>
                    <a:lnT>
                      <a:noFill/>
                    </a:lnT>
                    <a:lnB>
                      <a:noFill/>
                    </a:lnB>
                  </a:tcPr>
                </a:tc>
                <a:tc>
                  <a:txBody>
                    <a:bodyPr/>
                    <a:lstStyle/>
                    <a:p>
                      <a:pPr algn="l" fontAlgn="t"/>
                      <a:r>
                        <a:rPr lang="en-US" sz="1200" b="0" i="0" u="none" strike="noStrike" dirty="0">
                          <a:solidFill>
                            <a:srgbClr val="000000"/>
                          </a:solidFill>
                          <a:effectLst/>
                          <a:latin typeface="Calibri" panose="020F0502020204030204" pitchFamily="34" charset="0"/>
                        </a:rPr>
                        <a:t>LEAVE ASSESSMENT &amp; USAGE</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352.37</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352.37</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extLst>
                  <a:ext uri="{0D108BD9-81ED-4DB2-BD59-A6C34878D82A}">
                    <a16:rowId xmlns:a16="http://schemas.microsoft.com/office/drawing/2014/main" val="151187627"/>
                  </a:ext>
                </a:extLst>
              </a:tr>
              <a:tr h="287215">
                <a:tc>
                  <a:txBody>
                    <a:bodyPr/>
                    <a:lstStyle/>
                    <a:p>
                      <a:pPr algn="l" fontAlgn="t"/>
                      <a:endParaRPr lang="en-US" sz="1200" b="0" i="0" u="none" strike="noStrike" dirty="0">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SUB3</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SUPPLIES AND EXPENSE</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2,352.26</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2,352.26</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extLst>
                  <a:ext uri="{0D108BD9-81ED-4DB2-BD59-A6C34878D82A}">
                    <a16:rowId xmlns:a16="http://schemas.microsoft.com/office/drawing/2014/main" val="4092626913"/>
                  </a:ext>
                </a:extLst>
              </a:tr>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SUB6</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EMPLOYEE BENEFITS</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3,595.01</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effectLst/>
                          <a:latin typeface="Calibri" panose="020F0502020204030204" pitchFamily="34" charset="0"/>
                        </a:rPr>
                        <a:t>3,095.01</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500.00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5738435"/>
                  </a:ext>
                </a:extLst>
              </a:tr>
              <a:tr h="287215">
                <a:tc>
                  <a:txBody>
                    <a:bodyPr/>
                    <a:lstStyle/>
                    <a:p>
                      <a:pPr algn="l" fontAlgn="t"/>
                      <a:r>
                        <a:rPr lang="en-US" sz="1200" b="0" i="0" u="none" strike="noStrike">
                          <a:solidFill>
                            <a:srgbClr val="000000"/>
                          </a:solidFill>
                          <a:effectLst/>
                          <a:latin typeface="Calibri" panose="020F0502020204030204" pitchFamily="34" charset="0"/>
                        </a:rPr>
                        <a:t>Account Direct Costs Sub-Total:</a:t>
                      </a:r>
                    </a:p>
                  </a:txBody>
                  <a:tcPr marL="8499" marR="8499" marT="8499" marB="0">
                    <a:lnL>
                      <a:noFill/>
                    </a:lnL>
                    <a:lnR>
                      <a:noFill/>
                    </a:lnR>
                    <a:lnT>
                      <a:noFill/>
                    </a:lnT>
                    <a:lnB>
                      <a:noFill/>
                    </a:lnB>
                  </a:tcPr>
                </a:tc>
                <a:tc>
                  <a:txBody>
                    <a:bodyPr/>
                    <a:lstStyle/>
                    <a:p>
                      <a:pPr algn="ctr"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9,885.40</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effectLst/>
                          <a:latin typeface="Calibri" panose="020F0502020204030204" pitchFamily="34" charset="0"/>
                        </a:rPr>
                        <a:t>8,385.40</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r>
                        <a:rPr lang="en-US" sz="1200" b="0" i="0" u="none" strike="noStrike">
                          <a:solidFill>
                            <a:srgbClr val="000000"/>
                          </a:solidFill>
                          <a:effectLst/>
                          <a:latin typeface="Calibri" panose="020F0502020204030204" pitchFamily="34" charset="0"/>
                        </a:rPr>
                        <a:t>  1,500.00 </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66959596"/>
                  </a:ext>
                </a:extLst>
              </a:tr>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INDR</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INDIRECT COSTS</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2,570.20</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effectLst/>
                          <a:latin typeface="Calibri" panose="020F0502020204030204" pitchFamily="34" charset="0"/>
                        </a:rPr>
                        <a:t>1,660.60</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909.60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3794534"/>
                  </a:ext>
                </a:extLst>
              </a:tr>
              <a:tr h="287215">
                <a:tc>
                  <a:txBody>
                    <a:bodyPr/>
                    <a:lstStyle/>
                    <a:p>
                      <a:pPr algn="l" fontAlgn="t"/>
                      <a:r>
                        <a:rPr lang="en-US" sz="1200" b="0" i="0" u="none" strike="noStrike">
                          <a:solidFill>
                            <a:srgbClr val="000000"/>
                          </a:solidFill>
                          <a:effectLst/>
                          <a:latin typeface="Calibri" panose="020F0502020204030204" pitchFamily="34" charset="0"/>
                        </a:rPr>
                        <a:t>Total Account:</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12,455.60</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effectLst/>
                          <a:latin typeface="Calibri" panose="020F0502020204030204" pitchFamily="34" charset="0"/>
                        </a:rPr>
                        <a:t>10,046.00</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effectLst/>
                          <a:latin typeface="Calibri" panose="020F0502020204030204" pitchFamily="34" charset="0"/>
                        </a:rPr>
                        <a:t>  2,409.60 </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2365817"/>
                  </a:ext>
                </a:extLst>
              </a:tr>
            </a:tbl>
          </a:graphicData>
        </a:graphic>
      </p:graphicFrame>
      <p:sp>
        <p:nvSpPr>
          <p:cNvPr id="4" name="Slide Number Placeholder 3">
            <a:extLst>
              <a:ext uri="{FF2B5EF4-FFF2-40B4-BE49-F238E27FC236}">
                <a16:creationId xmlns:a16="http://schemas.microsoft.com/office/drawing/2014/main" id="{6EE11451-A65C-4AC0-90A8-9CE92602A6C0}"/>
              </a:ext>
            </a:extLst>
          </p:cNvPr>
          <p:cNvSpPr>
            <a:spLocks noGrp="1"/>
          </p:cNvSpPr>
          <p:nvPr>
            <p:ph type="sldNum" sz="quarter" idx="10"/>
          </p:nvPr>
        </p:nvSpPr>
        <p:spPr/>
        <p:txBody>
          <a:bodyPr/>
          <a:lstStyle/>
          <a:p>
            <a:fld id="{A0A20463-723C-D349-AEDE-84E0C7F9D9CF}" type="slidenum">
              <a:rPr lang="en-US" smtClean="0"/>
              <a:pPr/>
              <a:t>11</a:t>
            </a:fld>
            <a:endParaRPr lang="en-US" dirty="0"/>
          </a:p>
        </p:txBody>
      </p:sp>
      <p:sp>
        <p:nvSpPr>
          <p:cNvPr id="5" name="Action Button: Go Back or Previous 4">
            <a:hlinkClick r:id="rId2" action="ppaction://hlinksldjump" highlightClick="1"/>
            <a:extLst>
              <a:ext uri="{FF2B5EF4-FFF2-40B4-BE49-F238E27FC236}">
                <a16:creationId xmlns:a16="http://schemas.microsoft.com/office/drawing/2014/main" id="{28ADC22E-BF7F-451B-86D4-D24EB9DEFFF2}"/>
              </a:ext>
            </a:extLst>
          </p:cNvPr>
          <p:cNvSpPr/>
          <p:nvPr/>
        </p:nvSpPr>
        <p:spPr>
          <a:xfrm>
            <a:off x="11506200" y="5799138"/>
            <a:ext cx="457200" cy="29686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55D9A09-56A3-4AE5-890F-6AE8E4DDC925}"/>
              </a:ext>
            </a:extLst>
          </p:cNvPr>
          <p:cNvSpPr/>
          <p:nvPr/>
        </p:nvSpPr>
        <p:spPr>
          <a:xfrm>
            <a:off x="3810000" y="4114800"/>
            <a:ext cx="73914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9567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5B65DBD-49CB-43DB-8E33-FD590F795612}"/>
              </a:ext>
            </a:extLst>
          </p:cNvPr>
          <p:cNvSpPr>
            <a:spLocks noGrp="1"/>
          </p:cNvSpPr>
          <p:nvPr>
            <p:ph type="sldNum" sz="quarter" idx="10"/>
          </p:nvPr>
        </p:nvSpPr>
        <p:spPr/>
        <p:txBody>
          <a:bodyPr/>
          <a:lstStyle/>
          <a:p>
            <a:fld id="{A0A20463-723C-D349-AEDE-84E0C7F9D9CF}" type="slidenum">
              <a:rPr lang="en-US" smtClean="0"/>
              <a:pPr/>
              <a:t>2</a:t>
            </a:fld>
            <a:endParaRPr lang="en-US" dirty="0"/>
          </a:p>
        </p:txBody>
      </p:sp>
      <p:sp>
        <p:nvSpPr>
          <p:cNvPr id="5" name="Title 1">
            <a:extLst>
              <a:ext uri="{FF2B5EF4-FFF2-40B4-BE49-F238E27FC236}">
                <a16:creationId xmlns:a16="http://schemas.microsoft.com/office/drawing/2014/main" id="{BF669EF8-7FA6-44E1-824E-DC64FC3766FC}"/>
              </a:ext>
            </a:extLst>
          </p:cNvPr>
          <p:cNvSpPr>
            <a:spLocks noGrp="1"/>
          </p:cNvSpPr>
          <p:nvPr>
            <p:ph type="title"/>
          </p:nvPr>
        </p:nvSpPr>
        <p:spPr>
          <a:xfrm>
            <a:off x="0" y="0"/>
            <a:ext cx="5924699" cy="758952"/>
          </a:xfrm>
        </p:spPr>
        <p:txBody>
          <a:bodyPr/>
          <a:lstStyle/>
          <a:p>
            <a:r>
              <a:rPr lang="en-US" dirty="0"/>
              <a:t>Presentation Objective</a:t>
            </a:r>
            <a:endParaRPr lang="en-US" sz="2800" dirty="0"/>
          </a:p>
        </p:txBody>
      </p:sp>
      <p:sp>
        <p:nvSpPr>
          <p:cNvPr id="10" name="TextBox 9">
            <a:extLst>
              <a:ext uri="{FF2B5EF4-FFF2-40B4-BE49-F238E27FC236}">
                <a16:creationId xmlns:a16="http://schemas.microsoft.com/office/drawing/2014/main" id="{EA3141EF-25F2-4236-8099-2F6C9D8408DC}"/>
              </a:ext>
            </a:extLst>
          </p:cNvPr>
          <p:cNvSpPr txBox="1"/>
          <p:nvPr/>
        </p:nvSpPr>
        <p:spPr>
          <a:xfrm>
            <a:off x="651746" y="1676400"/>
            <a:ext cx="10888508" cy="954107"/>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Communicate to the Research Administration Forum attendees items of interest to facilitate the cutover and going live process.</a:t>
            </a:r>
          </a:p>
        </p:txBody>
      </p:sp>
    </p:spTree>
    <p:extLst>
      <p:ext uri="{BB962C8B-B14F-4D97-AF65-F5344CB8AC3E}">
        <p14:creationId xmlns:p14="http://schemas.microsoft.com/office/powerpoint/2010/main" val="787502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0"/>
            <a:ext cx="5206554" cy="758952"/>
          </a:xfrm>
        </p:spPr>
        <p:txBody>
          <a:bodyPr/>
          <a:lstStyle/>
          <a:p>
            <a:r>
              <a:rPr lang="en-US" dirty="0"/>
              <a:t>Cutoff Dates - Kuali</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3</a:t>
            </a:fld>
            <a:endParaRPr lang="en-US" dirty="0"/>
          </a:p>
        </p:txBody>
      </p:sp>
      <p:graphicFrame>
        <p:nvGraphicFramePr>
          <p:cNvPr id="3" name="Table 2">
            <a:extLst>
              <a:ext uri="{FF2B5EF4-FFF2-40B4-BE49-F238E27FC236}">
                <a16:creationId xmlns:a16="http://schemas.microsoft.com/office/drawing/2014/main" id="{35591B27-9B0E-4207-BABD-B7ADD867C055}"/>
              </a:ext>
            </a:extLst>
          </p:cNvPr>
          <p:cNvGraphicFramePr>
            <a:graphicFrameLocks noGrp="1"/>
          </p:cNvGraphicFramePr>
          <p:nvPr>
            <p:extLst>
              <p:ext uri="{D42A27DB-BD31-4B8C-83A1-F6EECF244321}">
                <p14:modId xmlns:p14="http://schemas.microsoft.com/office/powerpoint/2010/main" val="147213136"/>
              </p:ext>
            </p:extLst>
          </p:nvPr>
        </p:nvGraphicFramePr>
        <p:xfrm>
          <a:off x="304800" y="1140460"/>
          <a:ext cx="11353800" cy="4307840"/>
        </p:xfrm>
        <a:graphic>
          <a:graphicData uri="http://schemas.openxmlformats.org/drawingml/2006/table">
            <a:tbl>
              <a:tblPr firstRow="1" bandRow="1">
                <a:tableStyleId>{5C22544A-7EE6-4342-B048-85BDC9FD1C3A}</a:tableStyleId>
              </a:tblPr>
              <a:tblGrid>
                <a:gridCol w="8915400">
                  <a:extLst>
                    <a:ext uri="{9D8B030D-6E8A-4147-A177-3AD203B41FA5}">
                      <a16:colId xmlns:a16="http://schemas.microsoft.com/office/drawing/2014/main" val="2301785371"/>
                    </a:ext>
                  </a:extLst>
                </a:gridCol>
                <a:gridCol w="2438400">
                  <a:extLst>
                    <a:ext uri="{9D8B030D-6E8A-4147-A177-3AD203B41FA5}">
                      <a16:colId xmlns:a16="http://schemas.microsoft.com/office/drawing/2014/main" val="560847636"/>
                    </a:ext>
                  </a:extLst>
                </a:gridCol>
              </a:tblGrid>
              <a:tr h="294640">
                <a:tc>
                  <a:txBody>
                    <a:bodyPr/>
                    <a:lstStyle/>
                    <a:p>
                      <a:r>
                        <a:rPr lang="en-US" b="0" dirty="0">
                          <a:solidFill>
                            <a:schemeClr val="tx1"/>
                          </a:solidFill>
                        </a:rPr>
                        <a:t>Activity</a:t>
                      </a:r>
                    </a:p>
                  </a:txBody>
                  <a:tcPr/>
                </a:tc>
                <a:tc>
                  <a:txBody>
                    <a:bodyPr/>
                    <a:lstStyle/>
                    <a:p>
                      <a:pPr algn="ctr"/>
                      <a:r>
                        <a:rPr lang="en-US" b="0" dirty="0">
                          <a:solidFill>
                            <a:schemeClr val="tx1"/>
                          </a:solidFill>
                        </a:rPr>
                        <a:t>Date</a:t>
                      </a:r>
                    </a:p>
                  </a:txBody>
                  <a:tcPr/>
                </a:tc>
                <a:extLst>
                  <a:ext uri="{0D108BD9-81ED-4DB2-BD59-A6C34878D82A}">
                    <a16:rowId xmlns:a16="http://schemas.microsoft.com/office/drawing/2014/main" val="2733547680"/>
                  </a:ext>
                </a:extLst>
              </a:tr>
              <a:tr h="370840">
                <a:tc>
                  <a:txBody>
                    <a:bodyPr/>
                    <a:lstStyle/>
                    <a:p>
                      <a:r>
                        <a:rPr lang="en-US" sz="1800" b="0" dirty="0">
                          <a:solidFill>
                            <a:schemeClr val="tx1"/>
                          </a:solidFill>
                        </a:rPr>
                        <a:t>Last day for UCD Office of Research and ANR Contract &amp; Grants to send CGA awards and amendments </a:t>
                      </a:r>
                      <a:endParaRPr lang="en-US" b="0" dirty="0">
                        <a:solidFill>
                          <a:schemeClr val="tx1"/>
                        </a:solidFill>
                      </a:endParaRPr>
                    </a:p>
                  </a:txBody>
                  <a:tcPr/>
                </a:tc>
                <a:tc>
                  <a:txBody>
                    <a:bodyPr/>
                    <a:lstStyle/>
                    <a:p>
                      <a:pPr algn="ctr"/>
                      <a:r>
                        <a:rPr lang="en-US" b="0" dirty="0">
                          <a:solidFill>
                            <a:schemeClr val="tx1"/>
                          </a:solidFill>
                        </a:rPr>
                        <a:t>Nov. 17, 2023</a:t>
                      </a:r>
                    </a:p>
                    <a:p>
                      <a:pPr algn="ctr"/>
                      <a:endParaRPr lang="en-US" b="0" dirty="0">
                        <a:solidFill>
                          <a:schemeClr val="tx1"/>
                        </a:solidFill>
                      </a:endParaRPr>
                    </a:p>
                  </a:txBody>
                  <a:tcPr/>
                </a:tc>
                <a:extLst>
                  <a:ext uri="{0D108BD9-81ED-4DB2-BD59-A6C34878D82A}">
                    <a16:rowId xmlns:a16="http://schemas.microsoft.com/office/drawing/2014/main" val="19528658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Last day for CGA to create new sponsored awards or process new amendments</a:t>
                      </a:r>
                    </a:p>
                  </a:txBody>
                  <a:tcPr/>
                </a:tc>
                <a:tc>
                  <a:txBody>
                    <a:bodyPr/>
                    <a:lstStyle/>
                    <a:p>
                      <a:pPr algn="ctr"/>
                      <a:r>
                        <a:rPr lang="en-US" b="0" dirty="0">
                          <a:solidFill>
                            <a:schemeClr val="tx1"/>
                          </a:solidFill>
                        </a:rPr>
                        <a:t>Nov. 20, 2023</a:t>
                      </a:r>
                    </a:p>
                  </a:txBody>
                  <a:tcPr/>
                </a:tc>
                <a:extLst>
                  <a:ext uri="{0D108BD9-81ED-4DB2-BD59-A6C34878D82A}">
                    <a16:rowId xmlns:a16="http://schemas.microsoft.com/office/drawing/2014/main" val="1076679409"/>
                  </a:ext>
                </a:extLst>
              </a:tr>
              <a:tr h="370840">
                <a:tc>
                  <a:txBody>
                    <a:bodyPr/>
                    <a:lstStyle/>
                    <a:p>
                      <a:r>
                        <a:rPr lang="en-US" b="0" dirty="0">
                          <a:solidFill>
                            <a:schemeClr val="tx1"/>
                          </a:solidFill>
                        </a:rPr>
                        <a:t>Last day to create new expense account for sponsored awards</a:t>
                      </a:r>
                    </a:p>
                  </a:txBody>
                  <a:tcPr/>
                </a:tc>
                <a:tc>
                  <a:txBody>
                    <a:bodyPr/>
                    <a:lstStyle/>
                    <a:p>
                      <a:pPr algn="ctr"/>
                      <a:r>
                        <a:rPr lang="en-US" b="0" dirty="0">
                          <a:solidFill>
                            <a:schemeClr val="tx1"/>
                          </a:solidFill>
                        </a:rPr>
                        <a:t>Nov. 21, 2023</a:t>
                      </a:r>
                    </a:p>
                  </a:txBody>
                  <a:tcPr/>
                </a:tc>
                <a:extLst>
                  <a:ext uri="{0D108BD9-81ED-4DB2-BD59-A6C34878D82A}">
                    <a16:rowId xmlns:a16="http://schemas.microsoft.com/office/drawing/2014/main" val="9457090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Last day for departments to process subaward invoices in </a:t>
                      </a:r>
                      <a:r>
                        <a:rPr lang="en-US" b="0" dirty="0" err="1">
                          <a:solidFill>
                            <a:schemeClr val="tx1"/>
                          </a:solidFill>
                        </a:rPr>
                        <a:t>Kuali</a:t>
                      </a:r>
                      <a:r>
                        <a:rPr lang="en-US" b="0" dirty="0">
                          <a:solidFill>
                            <a:schemeClr val="tx1"/>
                          </a:solidFill>
                        </a:rPr>
                        <a:t> </a:t>
                      </a:r>
                      <a:r>
                        <a:rPr lang="en-US" sz="1800" b="0" dirty="0">
                          <a:solidFill>
                            <a:schemeClr val="tx1"/>
                          </a:solidFill>
                        </a:rPr>
                        <a:t>(fully approved including CGA’s approval, if necessary by 12/11/23)</a:t>
                      </a:r>
                      <a:endParaRPr lang="en-US" b="0" dirty="0">
                        <a:solidFill>
                          <a:schemeClr val="tx1"/>
                        </a:solidFill>
                      </a:endParaRPr>
                    </a:p>
                  </a:txBody>
                  <a:tcPr/>
                </a:tc>
                <a:tc>
                  <a:txBody>
                    <a:bodyPr/>
                    <a:lstStyle/>
                    <a:p>
                      <a:pPr algn="ctr"/>
                      <a:r>
                        <a:rPr lang="en-US" b="0" dirty="0">
                          <a:solidFill>
                            <a:schemeClr val="tx1"/>
                          </a:solidFill>
                        </a:rPr>
                        <a:t>Dec. 11, 2023</a:t>
                      </a:r>
                    </a:p>
                  </a:txBody>
                  <a:tcPr/>
                </a:tc>
                <a:extLst>
                  <a:ext uri="{0D108BD9-81ED-4DB2-BD59-A6C34878D82A}">
                    <a16:rowId xmlns:a16="http://schemas.microsoft.com/office/drawing/2014/main" val="28404699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Last day for UCD Office of Research and ANR Contract &amp; Grants to send CGA subaward contract to process in </a:t>
                      </a:r>
                      <a:r>
                        <a:rPr lang="en-US" sz="1800" b="0" dirty="0" err="1">
                          <a:solidFill>
                            <a:schemeClr val="tx1"/>
                          </a:solidFill>
                        </a:rPr>
                        <a:t>Kuali</a:t>
                      </a:r>
                      <a:endParaRPr lang="en-US" b="0" dirty="0">
                        <a:solidFill>
                          <a:schemeClr val="tx1"/>
                        </a:solidFill>
                      </a:endParaRPr>
                    </a:p>
                  </a:txBody>
                  <a:tcPr/>
                </a:tc>
                <a:tc>
                  <a:txBody>
                    <a:bodyPr/>
                    <a:lstStyle/>
                    <a:p>
                      <a:pPr algn="ctr"/>
                      <a:r>
                        <a:rPr lang="en-US" b="0" dirty="0">
                          <a:solidFill>
                            <a:schemeClr val="tx1"/>
                          </a:solidFill>
                        </a:rPr>
                        <a:t>Dec. 13, 2023</a:t>
                      </a:r>
                    </a:p>
                  </a:txBody>
                  <a:tcPr/>
                </a:tc>
                <a:extLst>
                  <a:ext uri="{0D108BD9-81ED-4DB2-BD59-A6C34878D82A}">
                    <a16:rowId xmlns:a16="http://schemas.microsoft.com/office/drawing/2014/main" val="84924392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Last day for departments to process payment requests in </a:t>
                      </a:r>
                      <a:r>
                        <a:rPr lang="en-US" b="0" dirty="0" err="1">
                          <a:solidFill>
                            <a:schemeClr val="tx1"/>
                          </a:solidFill>
                        </a:rPr>
                        <a:t>Kuali</a:t>
                      </a:r>
                      <a:r>
                        <a:rPr lang="en-US" b="0" dirty="0">
                          <a:solidFill>
                            <a:schemeClr val="tx1"/>
                          </a:solidFill>
                        </a:rPr>
                        <a:t> </a:t>
                      </a:r>
                      <a:r>
                        <a:rPr lang="en-US" sz="1800" b="0" dirty="0">
                          <a:solidFill>
                            <a:schemeClr val="tx1"/>
                          </a:solidFill>
                        </a:rPr>
                        <a:t>(fully approved including CGA’s approval, if necessary by 12/22/23)</a:t>
                      </a:r>
                      <a:endParaRPr lang="en-US" b="0" dirty="0">
                        <a:solidFill>
                          <a:schemeClr val="tx1"/>
                        </a:solidFill>
                      </a:endParaRPr>
                    </a:p>
                  </a:txBody>
                  <a:tcPr/>
                </a:tc>
                <a:tc>
                  <a:txBody>
                    <a:bodyPr/>
                    <a:lstStyle/>
                    <a:p>
                      <a:pPr algn="ctr"/>
                      <a:r>
                        <a:rPr lang="en-US" b="0" dirty="0">
                          <a:solidFill>
                            <a:schemeClr val="tx1"/>
                          </a:solidFill>
                        </a:rPr>
                        <a:t>Dec. 18, 2023</a:t>
                      </a:r>
                    </a:p>
                  </a:txBody>
                  <a:tcPr/>
                </a:tc>
                <a:extLst>
                  <a:ext uri="{0D108BD9-81ED-4DB2-BD59-A6C34878D82A}">
                    <a16:rowId xmlns:a16="http://schemas.microsoft.com/office/drawing/2014/main" val="392547727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Last day for departments to process cost transfers using GEC (fully approved including CGA’s approval, if necessary)</a:t>
                      </a:r>
                      <a:endParaRPr lang="en-US" b="0" dirty="0">
                        <a:solidFill>
                          <a:schemeClr val="tx1"/>
                        </a:solidFill>
                      </a:endParaRPr>
                    </a:p>
                  </a:txBody>
                  <a:tcPr/>
                </a:tc>
                <a:tc>
                  <a:txBody>
                    <a:bodyPr/>
                    <a:lstStyle/>
                    <a:p>
                      <a:pPr algn="ctr"/>
                      <a:r>
                        <a:rPr lang="en-US" b="0" dirty="0">
                          <a:solidFill>
                            <a:schemeClr val="tx1"/>
                          </a:solidFill>
                        </a:rPr>
                        <a:t>Jan. 04, 2024</a:t>
                      </a:r>
                    </a:p>
                  </a:txBody>
                  <a:tcPr/>
                </a:tc>
                <a:extLst>
                  <a:ext uri="{0D108BD9-81ED-4DB2-BD59-A6C34878D82A}">
                    <a16:rowId xmlns:a16="http://schemas.microsoft.com/office/drawing/2014/main" val="1855566587"/>
                  </a:ext>
                </a:extLst>
              </a:tr>
            </a:tbl>
          </a:graphicData>
        </a:graphic>
      </p:graphicFrame>
    </p:spTree>
    <p:extLst>
      <p:ext uri="{BB962C8B-B14F-4D97-AF65-F5344CB8AC3E}">
        <p14:creationId xmlns:p14="http://schemas.microsoft.com/office/powerpoint/2010/main" val="312256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0"/>
            <a:ext cx="3462486" cy="758952"/>
          </a:xfrm>
        </p:spPr>
        <p:txBody>
          <a:bodyPr/>
          <a:lstStyle/>
          <a:p>
            <a:r>
              <a:rPr lang="en-US" dirty="0"/>
              <a:t>Information</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533400" y="1295400"/>
            <a:ext cx="11193308" cy="4724400"/>
          </a:xfrm>
        </p:spPr>
        <p:txBody>
          <a:bodyPr/>
          <a:lstStyle/>
          <a:p>
            <a:r>
              <a:rPr lang="en-US" dirty="0"/>
              <a:t>Each </a:t>
            </a:r>
            <a:r>
              <a:rPr lang="en-US" dirty="0" err="1"/>
              <a:t>Kuali</a:t>
            </a:r>
            <a:r>
              <a:rPr lang="en-US" dirty="0"/>
              <a:t> award (fund) that has not been closed (i.e. close code FGDHHS) and/or have a balance will be migrated to Aggie Enterprise as an award and all the expense accounts, including expired ones, as projects.</a:t>
            </a:r>
          </a:p>
          <a:p>
            <a:r>
              <a:rPr lang="en-US" dirty="0"/>
              <a:t>Each </a:t>
            </a:r>
            <a:r>
              <a:rPr lang="en-US" dirty="0" err="1"/>
              <a:t>Kuali</a:t>
            </a:r>
            <a:r>
              <a:rPr lang="en-US" dirty="0"/>
              <a:t> award (fund) will be converted as a PPM award.</a:t>
            </a:r>
          </a:p>
          <a:p>
            <a:r>
              <a:rPr lang="en-US" dirty="0"/>
              <a:t>Each expense account associated with a converted </a:t>
            </a:r>
            <a:r>
              <a:rPr lang="en-US" dirty="0" err="1"/>
              <a:t>Kuali</a:t>
            </a:r>
            <a:r>
              <a:rPr lang="en-US" dirty="0"/>
              <a:t> award (fund) will become an Oracle project.</a:t>
            </a:r>
          </a:p>
          <a:p>
            <a:r>
              <a:rPr lang="en-US" dirty="0"/>
              <a:t>Each Oracle sponsored project will be assigned a task (TASK01).  This restriction will be reevaluated once the system has gone live and stabilized. </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4</a:t>
            </a:fld>
            <a:endParaRPr lang="en-US" dirty="0"/>
          </a:p>
        </p:txBody>
      </p:sp>
      <p:sp>
        <p:nvSpPr>
          <p:cNvPr id="5" name="Action Button: Go Forward or Next 4">
            <a:hlinkClick r:id="rId2" action="ppaction://hlinksldjump" highlightClick="1"/>
            <a:extLst>
              <a:ext uri="{FF2B5EF4-FFF2-40B4-BE49-F238E27FC236}">
                <a16:creationId xmlns:a16="http://schemas.microsoft.com/office/drawing/2014/main" id="{2CE56996-6F54-487E-98F0-19657EB7BD0E}"/>
              </a:ext>
            </a:extLst>
          </p:cNvPr>
          <p:cNvSpPr/>
          <p:nvPr/>
        </p:nvSpPr>
        <p:spPr>
          <a:xfrm>
            <a:off x="11582400" y="5799138"/>
            <a:ext cx="533400" cy="29686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4404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18062"/>
            <a:ext cx="3462486" cy="758952"/>
          </a:xfrm>
        </p:spPr>
        <p:txBody>
          <a:bodyPr/>
          <a:lstStyle/>
          <a:p>
            <a:r>
              <a:rPr lang="en-US" dirty="0"/>
              <a:t>Information</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541492" y="1219200"/>
            <a:ext cx="11193308" cy="4724400"/>
          </a:xfrm>
        </p:spPr>
        <p:txBody>
          <a:bodyPr/>
          <a:lstStyle/>
          <a:p>
            <a:r>
              <a:rPr lang="en-US" dirty="0"/>
              <a:t>Expense Account with no appropriations (budget) will be converted to PPM appropriating $1.00 in the category 3- Supplies / Services and Other Expenses.</a:t>
            </a:r>
          </a:p>
          <a:p>
            <a:r>
              <a:rPr lang="en-US" dirty="0"/>
              <a:t>Expenses will be converted to Oracle as balances per natural accounts (a natural account might be associated with one or multiple </a:t>
            </a:r>
            <a:r>
              <a:rPr lang="en-US" dirty="0" err="1"/>
              <a:t>Kuali</a:t>
            </a:r>
            <a:r>
              <a:rPr lang="en-US" dirty="0"/>
              <a:t> object codes)</a:t>
            </a:r>
          </a:p>
          <a:p>
            <a:r>
              <a:rPr lang="en-US" dirty="0"/>
              <a:t>This conversion will be done in three parts:</a:t>
            </a:r>
          </a:p>
          <a:p>
            <a:pPr lvl="1"/>
            <a:r>
              <a:rPr lang="en-US" dirty="0"/>
              <a:t>Balances as of Fiscal Year 2023</a:t>
            </a:r>
          </a:p>
          <a:p>
            <a:pPr lvl="1"/>
            <a:r>
              <a:rPr lang="en-US" dirty="0"/>
              <a:t>Expenditures total for the period July to November 2023</a:t>
            </a:r>
          </a:p>
          <a:p>
            <a:pPr lvl="1"/>
            <a:r>
              <a:rPr lang="en-US" dirty="0"/>
              <a:t>Expenditures for the month of December 2023.</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5</a:t>
            </a:fld>
            <a:endParaRPr lang="en-US" dirty="0"/>
          </a:p>
        </p:txBody>
      </p:sp>
      <p:sp>
        <p:nvSpPr>
          <p:cNvPr id="5" name="Action Button: Go Forward or Next 4">
            <a:hlinkClick r:id="rId2" action="ppaction://hlinksldjump" highlightClick="1"/>
            <a:extLst>
              <a:ext uri="{FF2B5EF4-FFF2-40B4-BE49-F238E27FC236}">
                <a16:creationId xmlns:a16="http://schemas.microsoft.com/office/drawing/2014/main" id="{2CE56996-6F54-487E-98F0-19657EB7BD0E}"/>
              </a:ext>
            </a:extLst>
          </p:cNvPr>
          <p:cNvSpPr/>
          <p:nvPr/>
        </p:nvSpPr>
        <p:spPr>
          <a:xfrm>
            <a:off x="11582400" y="5799138"/>
            <a:ext cx="533400" cy="29686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044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0"/>
            <a:ext cx="3462486" cy="758952"/>
          </a:xfrm>
        </p:spPr>
        <p:txBody>
          <a:bodyPr/>
          <a:lstStyle/>
          <a:p>
            <a:r>
              <a:rPr lang="en-US" dirty="0"/>
              <a:t>Information</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541492" y="1219200"/>
            <a:ext cx="11193308" cy="4724400"/>
          </a:xfrm>
        </p:spPr>
        <p:txBody>
          <a:bodyPr/>
          <a:lstStyle/>
          <a:p>
            <a:r>
              <a:rPr lang="en-US" dirty="0"/>
              <a:t>Once the conversion is completed and the reconciliation done, CGA/PPM Team will create the cost share project manually in Oracle.</a:t>
            </a:r>
          </a:p>
          <a:p>
            <a:pPr lvl="1"/>
            <a:r>
              <a:rPr lang="en-US" dirty="0"/>
              <a:t>No expenditures will be migrated to the cost share projects.  </a:t>
            </a:r>
          </a:p>
          <a:p>
            <a:pPr lvl="1"/>
            <a:r>
              <a:rPr lang="en-US" dirty="0"/>
              <a:t>It will be necessary to create a task for each fund source that will fund the cost share expenses.</a:t>
            </a:r>
          </a:p>
          <a:p>
            <a:r>
              <a:rPr lang="en-US" dirty="0"/>
              <a:t>Once the conversion is completed and the reconciliation done, CGA/PPM Team will associate the sponsored capital and fabrication projects to the award manually in Oracle.</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6</a:t>
            </a:fld>
            <a:endParaRPr lang="en-US" dirty="0"/>
          </a:p>
        </p:txBody>
      </p:sp>
      <p:sp>
        <p:nvSpPr>
          <p:cNvPr id="5" name="Action Button: Go Forward or Next 4">
            <a:hlinkClick r:id="rId2" action="ppaction://hlinksldjump" highlightClick="1"/>
            <a:extLst>
              <a:ext uri="{FF2B5EF4-FFF2-40B4-BE49-F238E27FC236}">
                <a16:creationId xmlns:a16="http://schemas.microsoft.com/office/drawing/2014/main" id="{2CE56996-6F54-487E-98F0-19657EB7BD0E}"/>
              </a:ext>
            </a:extLst>
          </p:cNvPr>
          <p:cNvSpPr/>
          <p:nvPr/>
        </p:nvSpPr>
        <p:spPr>
          <a:xfrm>
            <a:off x="11582400" y="5799138"/>
            <a:ext cx="533400" cy="29686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51462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E54A8-76CF-64CF-CD55-844445324899}"/>
              </a:ext>
            </a:extLst>
          </p:cNvPr>
          <p:cNvSpPr>
            <a:spLocks noGrp="1"/>
          </p:cNvSpPr>
          <p:nvPr>
            <p:ph type="title"/>
          </p:nvPr>
        </p:nvSpPr>
        <p:spPr>
          <a:xfrm>
            <a:off x="0" y="-19235"/>
            <a:ext cx="3693319" cy="758952"/>
          </a:xfrm>
        </p:spPr>
        <p:txBody>
          <a:bodyPr/>
          <a:lstStyle/>
          <a:p>
            <a:r>
              <a:rPr lang="en-US" dirty="0"/>
              <a:t>Action Items</a:t>
            </a:r>
          </a:p>
        </p:txBody>
      </p:sp>
      <p:graphicFrame>
        <p:nvGraphicFramePr>
          <p:cNvPr id="5" name="Table 5">
            <a:extLst>
              <a:ext uri="{FF2B5EF4-FFF2-40B4-BE49-F238E27FC236}">
                <a16:creationId xmlns:a16="http://schemas.microsoft.com/office/drawing/2014/main" id="{C638D147-D7DB-6860-B3EA-50B7BD7E089C}"/>
              </a:ext>
            </a:extLst>
          </p:cNvPr>
          <p:cNvGraphicFramePr>
            <a:graphicFrameLocks noGrp="1"/>
          </p:cNvGraphicFramePr>
          <p:nvPr>
            <p:ph idx="1"/>
            <p:extLst>
              <p:ext uri="{D42A27DB-BD31-4B8C-83A1-F6EECF244321}">
                <p14:modId xmlns:p14="http://schemas.microsoft.com/office/powerpoint/2010/main" val="1752591862"/>
              </p:ext>
            </p:extLst>
          </p:nvPr>
        </p:nvGraphicFramePr>
        <p:xfrm>
          <a:off x="1219200" y="1584960"/>
          <a:ext cx="9677400" cy="3596640"/>
        </p:xfrm>
        <a:graphic>
          <a:graphicData uri="http://schemas.openxmlformats.org/drawingml/2006/table">
            <a:tbl>
              <a:tblPr firstRow="1" bandRow="1">
                <a:tableStyleId>{5C22544A-7EE6-4342-B048-85BDC9FD1C3A}</a:tableStyleId>
              </a:tblPr>
              <a:tblGrid>
                <a:gridCol w="7467600">
                  <a:extLst>
                    <a:ext uri="{9D8B030D-6E8A-4147-A177-3AD203B41FA5}">
                      <a16:colId xmlns:a16="http://schemas.microsoft.com/office/drawing/2014/main" val="2994449024"/>
                    </a:ext>
                  </a:extLst>
                </a:gridCol>
                <a:gridCol w="2209800">
                  <a:extLst>
                    <a:ext uri="{9D8B030D-6E8A-4147-A177-3AD203B41FA5}">
                      <a16:colId xmlns:a16="http://schemas.microsoft.com/office/drawing/2014/main" val="3632707094"/>
                    </a:ext>
                  </a:extLst>
                </a:gridCol>
              </a:tblGrid>
              <a:tr h="370840">
                <a:tc>
                  <a:txBody>
                    <a:bodyPr/>
                    <a:lstStyle/>
                    <a:p>
                      <a:r>
                        <a:rPr lang="en-US" sz="2000" dirty="0"/>
                        <a:t>Action</a:t>
                      </a:r>
                    </a:p>
                  </a:txBody>
                  <a:tcPr/>
                </a:tc>
                <a:tc>
                  <a:txBody>
                    <a:bodyPr/>
                    <a:lstStyle/>
                    <a:p>
                      <a:r>
                        <a:rPr lang="en-US" sz="2000" dirty="0"/>
                        <a:t>Deadline</a:t>
                      </a:r>
                    </a:p>
                  </a:txBody>
                  <a:tcPr/>
                </a:tc>
                <a:extLst>
                  <a:ext uri="{0D108BD9-81ED-4DB2-BD59-A6C34878D82A}">
                    <a16:rowId xmlns:a16="http://schemas.microsoft.com/office/drawing/2014/main" val="3503571339"/>
                  </a:ext>
                </a:extLst>
              </a:tr>
              <a:tr h="370840">
                <a:tc>
                  <a:txBody>
                    <a:bodyPr/>
                    <a:lstStyle/>
                    <a:p>
                      <a:r>
                        <a:rPr lang="en-US" sz="2000" dirty="0"/>
                        <a:t>Clear all your overdrafts, unless additional funds are expected. </a:t>
                      </a:r>
                    </a:p>
                  </a:txBody>
                  <a:tcPr/>
                </a:tc>
                <a:tc>
                  <a:txBody>
                    <a:bodyPr/>
                    <a:lstStyle/>
                    <a:p>
                      <a:r>
                        <a:rPr lang="en-US" sz="2000" dirty="0"/>
                        <a:t>12/01/2023</a:t>
                      </a:r>
                    </a:p>
                  </a:txBody>
                  <a:tcPr/>
                </a:tc>
                <a:extLst>
                  <a:ext uri="{0D108BD9-81ED-4DB2-BD59-A6C34878D82A}">
                    <a16:rowId xmlns:a16="http://schemas.microsoft.com/office/drawing/2014/main" val="3317682876"/>
                  </a:ext>
                </a:extLst>
              </a:tr>
              <a:tr h="370840">
                <a:tc>
                  <a:txBody>
                    <a:bodyPr/>
                    <a:lstStyle/>
                    <a:p>
                      <a:r>
                        <a:rPr lang="en-US" sz="2000" dirty="0"/>
                        <a:t>Clear all your encumbrances associated with PO that are no longer required. </a:t>
                      </a:r>
                    </a:p>
                  </a:txBody>
                  <a:tcPr/>
                </a:tc>
                <a:tc>
                  <a:txBody>
                    <a:bodyPr/>
                    <a:lstStyle/>
                    <a:p>
                      <a:r>
                        <a:rPr lang="en-US" sz="2000" dirty="0"/>
                        <a:t>12/01/2023</a:t>
                      </a:r>
                    </a:p>
                  </a:txBody>
                  <a:tcPr/>
                </a:tc>
                <a:extLst>
                  <a:ext uri="{0D108BD9-81ED-4DB2-BD59-A6C34878D82A}">
                    <a16:rowId xmlns:a16="http://schemas.microsoft.com/office/drawing/2014/main" val="3859389072"/>
                  </a:ext>
                </a:extLst>
              </a:tr>
              <a:tr h="370840">
                <a:tc>
                  <a:txBody>
                    <a:bodyPr/>
                    <a:lstStyle/>
                    <a:p>
                      <a:r>
                        <a:rPr lang="en-US" sz="2000" dirty="0"/>
                        <a:t>Clear encumbrances of subawards that have ended and have been completely invoiced. </a:t>
                      </a:r>
                    </a:p>
                  </a:txBody>
                  <a:tcPr/>
                </a:tc>
                <a:tc>
                  <a:txBody>
                    <a:bodyPr/>
                    <a:lstStyle/>
                    <a:p>
                      <a:r>
                        <a:rPr lang="en-US" sz="2000" dirty="0"/>
                        <a:t>12/01/2023</a:t>
                      </a:r>
                    </a:p>
                  </a:txBody>
                  <a:tcPr/>
                </a:tc>
                <a:extLst>
                  <a:ext uri="{0D108BD9-81ED-4DB2-BD59-A6C34878D82A}">
                    <a16:rowId xmlns:a16="http://schemas.microsoft.com/office/drawing/2014/main" val="115020259"/>
                  </a:ext>
                </a:extLst>
              </a:tr>
              <a:tr h="370840">
                <a:tc>
                  <a:txBody>
                    <a:bodyPr/>
                    <a:lstStyle/>
                    <a:p>
                      <a:r>
                        <a:rPr lang="en-US" sz="2000" dirty="0"/>
                        <a:t>Expire all Contracts and Grants expense accounts that are no longer needed. </a:t>
                      </a:r>
                    </a:p>
                  </a:txBody>
                  <a:tcPr/>
                </a:tc>
                <a:tc>
                  <a:txBody>
                    <a:bodyPr/>
                    <a:lstStyle/>
                    <a:p>
                      <a:r>
                        <a:rPr lang="en-US" sz="2000" dirty="0"/>
                        <a:t>12/06/2023</a:t>
                      </a:r>
                    </a:p>
                  </a:txBody>
                  <a:tcPr/>
                </a:tc>
                <a:extLst>
                  <a:ext uri="{0D108BD9-81ED-4DB2-BD59-A6C34878D82A}">
                    <a16:rowId xmlns:a16="http://schemas.microsoft.com/office/drawing/2014/main" val="1501117547"/>
                  </a:ext>
                </a:extLst>
              </a:tr>
              <a:tr h="370840">
                <a:tc>
                  <a:txBody>
                    <a:bodyPr/>
                    <a:lstStyle/>
                    <a:p>
                      <a:r>
                        <a:rPr lang="en-US" sz="2000" dirty="0"/>
                        <a:t>Clear all negative budgets, with the exception of LEAVE ASSESSMENT &amp; USAGE. </a:t>
                      </a:r>
                    </a:p>
                  </a:txBody>
                  <a:tcPr/>
                </a:tc>
                <a:tc>
                  <a:txBody>
                    <a:bodyPr/>
                    <a:lstStyle/>
                    <a:p>
                      <a:r>
                        <a:rPr lang="en-US" sz="2000" dirty="0"/>
                        <a:t>11/21/2023</a:t>
                      </a:r>
                    </a:p>
                  </a:txBody>
                  <a:tcPr/>
                </a:tc>
                <a:extLst>
                  <a:ext uri="{0D108BD9-81ED-4DB2-BD59-A6C34878D82A}">
                    <a16:rowId xmlns:a16="http://schemas.microsoft.com/office/drawing/2014/main" val="1043255810"/>
                  </a:ext>
                </a:extLst>
              </a:tr>
            </a:tbl>
          </a:graphicData>
        </a:graphic>
      </p:graphicFrame>
      <p:sp>
        <p:nvSpPr>
          <p:cNvPr id="4" name="Slide Number Placeholder 3">
            <a:extLst>
              <a:ext uri="{FF2B5EF4-FFF2-40B4-BE49-F238E27FC236}">
                <a16:creationId xmlns:a16="http://schemas.microsoft.com/office/drawing/2014/main" id="{FC80BFBA-6504-BCF3-98D0-41CBCC880DCB}"/>
              </a:ext>
            </a:extLst>
          </p:cNvPr>
          <p:cNvSpPr>
            <a:spLocks noGrp="1"/>
          </p:cNvSpPr>
          <p:nvPr>
            <p:ph type="sldNum" sz="quarter" idx="10"/>
          </p:nvPr>
        </p:nvSpPr>
        <p:spPr/>
        <p:txBody>
          <a:bodyPr/>
          <a:lstStyle/>
          <a:p>
            <a:fld id="{A0A20463-723C-D349-AEDE-84E0C7F9D9CF}" type="slidenum">
              <a:rPr lang="en-US" smtClean="0"/>
              <a:pPr/>
              <a:t>7</a:t>
            </a:fld>
            <a:endParaRPr lang="en-US" dirty="0"/>
          </a:p>
        </p:txBody>
      </p:sp>
      <p:sp>
        <p:nvSpPr>
          <p:cNvPr id="3" name="Action Button: Go Forward or Next 2">
            <a:hlinkClick r:id="rId2" action="ppaction://hlinksldjump" highlightClick="1"/>
            <a:extLst>
              <a:ext uri="{FF2B5EF4-FFF2-40B4-BE49-F238E27FC236}">
                <a16:creationId xmlns:a16="http://schemas.microsoft.com/office/drawing/2014/main" id="{072CAEAB-2AFB-ED72-260E-0A28DC059A01}"/>
              </a:ext>
            </a:extLst>
          </p:cNvPr>
          <p:cNvSpPr/>
          <p:nvPr/>
        </p:nvSpPr>
        <p:spPr>
          <a:xfrm>
            <a:off x="11536208" y="5638800"/>
            <a:ext cx="381000" cy="2286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3117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0"/>
            <a:ext cx="3693319" cy="758952"/>
          </a:xfrm>
        </p:spPr>
        <p:txBody>
          <a:bodyPr/>
          <a:lstStyle/>
          <a:p>
            <a:r>
              <a:rPr lang="en-US" dirty="0"/>
              <a:t>Action Items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8</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6" y="1098352"/>
            <a:ext cx="10888508" cy="4985980"/>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Departments might want to notify </a:t>
            </a:r>
            <a:r>
              <a:rPr lang="en-US" sz="2400" dirty="0" err="1"/>
              <a:t>subawardees</a:t>
            </a:r>
            <a:r>
              <a:rPr lang="en-US" sz="2400" dirty="0"/>
              <a:t> of impending UCD migration to Aggie Enterprise and request that invoices be submitted by Dec. 8, 2023.  If not the invoices will be paid in January</a:t>
            </a:r>
          </a:p>
          <a:p>
            <a:pPr marL="457200" indent="-457200">
              <a:spcAft>
                <a:spcPts val="1200"/>
              </a:spcAft>
              <a:buFont typeface="Arial" panose="020B0604020202020204" pitchFamily="34" charset="0"/>
              <a:buChar char="•"/>
            </a:pPr>
            <a:r>
              <a:rPr lang="en-US" sz="2400" dirty="0"/>
              <a:t>Departments should determine if advances to </a:t>
            </a:r>
            <a:r>
              <a:rPr lang="en-US" sz="2400" dirty="0" err="1"/>
              <a:t>subawardees</a:t>
            </a:r>
            <a:r>
              <a:rPr lang="en-US" sz="2400" dirty="0"/>
              <a:t> will need to be processed during the cutover period and process them at the beginning of December 2023.</a:t>
            </a:r>
          </a:p>
          <a:p>
            <a:pPr marL="457200" indent="-457200">
              <a:spcAft>
                <a:spcPts val="1200"/>
              </a:spcAft>
              <a:buFont typeface="Arial" panose="020B0604020202020204" pitchFamily="34" charset="0"/>
              <a:buChar char="•"/>
            </a:pPr>
            <a:r>
              <a:rPr lang="en-US" sz="2400" dirty="0"/>
              <a:t>Process all cost transfers as soon as possible, after these are identified and approved by the PI.</a:t>
            </a:r>
          </a:p>
          <a:p>
            <a:pPr marL="457200" indent="-457200">
              <a:spcAft>
                <a:spcPts val="1200"/>
              </a:spcAft>
              <a:buFont typeface="Arial" panose="020B0604020202020204" pitchFamily="34" charset="0"/>
              <a:buChar char="•"/>
            </a:pPr>
            <a:r>
              <a:rPr lang="en-US" sz="2400" dirty="0"/>
              <a:t>If an award has a final invoice or financial report due in December 2023 or January 2024 try to request an extension for the submission of these documents.  If approved by the sponsor, should copy Office of Research and CGA.</a:t>
            </a:r>
          </a:p>
        </p:txBody>
      </p:sp>
    </p:spTree>
    <p:extLst>
      <p:ext uri="{BB962C8B-B14F-4D97-AF65-F5344CB8AC3E}">
        <p14:creationId xmlns:p14="http://schemas.microsoft.com/office/powerpoint/2010/main" val="1904885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0"/>
            <a:ext cx="3180358" cy="758952"/>
          </a:xfrm>
        </p:spPr>
        <p:txBody>
          <a:bodyPr/>
          <a:lstStyle/>
          <a:p>
            <a:r>
              <a:rPr lang="en-US" dirty="0"/>
              <a:t>Questions</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838200" y="1447800"/>
            <a:ext cx="10287000" cy="4351338"/>
          </a:xfrm>
        </p:spPr>
        <p:txBody>
          <a:bodyPr/>
          <a:lstStyle/>
          <a:p>
            <a:pPr marL="0" indent="0">
              <a:buNone/>
            </a:pPr>
            <a:r>
              <a:rPr lang="en-US" dirty="0"/>
              <a:t>If you have additional questions or commentaries, you can send an email to: </a:t>
            </a:r>
          </a:p>
          <a:p>
            <a:pPr marL="0" indent="0">
              <a:buNone/>
            </a:pPr>
            <a:r>
              <a:rPr lang="en-US" dirty="0"/>
              <a:t>- Francisco Andrade </a:t>
            </a:r>
            <a:r>
              <a:rPr lang="en-US" dirty="0">
                <a:solidFill>
                  <a:srgbClr val="0070C0"/>
                </a:solidFill>
                <a:hlinkClick r:id="rId2">
                  <a:extLst>
                    <a:ext uri="{A12FA001-AC4F-418D-AE19-62706E023703}">
                      <ahyp:hlinkClr xmlns:ahyp="http://schemas.microsoft.com/office/drawing/2018/hyperlinkcolor" val="tx"/>
                    </a:ext>
                  </a:extLst>
                </a:hlinkClick>
              </a:rPr>
              <a:t>fcoandrade@ucdavis.edu</a:t>
            </a:r>
            <a:r>
              <a:rPr lang="en-US" dirty="0">
                <a:solidFill>
                  <a:srgbClr val="0070C0"/>
                </a:solidFill>
              </a:rPr>
              <a:t> </a:t>
            </a:r>
          </a:p>
          <a:p>
            <a:pPr marL="0" indent="0">
              <a:buNone/>
            </a:pPr>
            <a:r>
              <a:rPr lang="en-US" dirty="0"/>
              <a:t>- Valerie Cruz </a:t>
            </a:r>
            <a:r>
              <a:rPr lang="en-US" dirty="0">
                <a:solidFill>
                  <a:srgbClr val="0070C0"/>
                </a:solidFill>
                <a:hlinkClick r:id="rId3">
                  <a:extLst>
                    <a:ext uri="{A12FA001-AC4F-418D-AE19-62706E023703}">
                      <ahyp:hlinkClr xmlns:ahyp="http://schemas.microsoft.com/office/drawing/2018/hyperlinkcolor" val="tx"/>
                    </a:ext>
                  </a:extLst>
                </a:hlinkClick>
              </a:rPr>
              <a:t>vjcruz@ucdavis.edu</a:t>
            </a:r>
            <a:endParaRPr lang="en-US" dirty="0">
              <a:solidFill>
                <a:srgbClr val="0070C0"/>
              </a:solidFill>
            </a:endParaRPr>
          </a:p>
          <a:p>
            <a:pPr marL="0" indent="0">
              <a:buNone/>
            </a:pPr>
            <a:r>
              <a:rPr lang="en-US" dirty="0"/>
              <a:t>- Stephanie Mata </a:t>
            </a:r>
            <a:r>
              <a:rPr lang="en-US" u="sng" dirty="0">
                <a:solidFill>
                  <a:srgbClr val="0070C0"/>
                </a:solidFill>
              </a:rPr>
              <a:t>smmata@ucdavis.edu</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9</a:t>
            </a:fld>
            <a:endParaRPr lang="en-US" dirty="0"/>
          </a:p>
        </p:txBody>
      </p:sp>
    </p:spTree>
    <p:extLst>
      <p:ext uri="{BB962C8B-B14F-4D97-AF65-F5344CB8AC3E}">
        <p14:creationId xmlns:p14="http://schemas.microsoft.com/office/powerpoint/2010/main" val="1896258745"/>
      </p:ext>
    </p:extLst>
  </p:cSld>
  <p:clrMapOvr>
    <a:masterClrMapping/>
  </p:clrMapOvr>
</p:sld>
</file>

<file path=ppt/theme/theme1.xml><?xml version="1.0" encoding="utf-8"?>
<a:theme xmlns:a="http://schemas.openxmlformats.org/drawingml/2006/main" name="Custom Design">
  <a:themeElements>
    <a:clrScheme name="FOA">
      <a:dk1>
        <a:srgbClr val="000000"/>
      </a:dk1>
      <a:lt1>
        <a:srgbClr val="FFFFFF"/>
      </a:lt1>
      <a:dk2>
        <a:srgbClr val="022447"/>
      </a:dk2>
      <a:lt2>
        <a:srgbClr val="6E9AC9"/>
      </a:lt2>
      <a:accent1>
        <a:srgbClr val="6FCFEB"/>
      </a:accent1>
      <a:accent2>
        <a:srgbClr val="4F7093"/>
      </a:accent2>
      <a:accent3>
        <a:srgbClr val="297FD5"/>
      </a:accent3>
      <a:accent4>
        <a:srgbClr val="FFDC00"/>
      </a:accent4>
      <a:accent5>
        <a:srgbClr val="FFFF3B"/>
      </a:accent5>
      <a:accent6>
        <a:srgbClr val="345B85"/>
      </a:accent6>
      <a:hlink>
        <a:srgbClr val="FFBF00"/>
      </a:hlink>
      <a:folHlink>
        <a:srgbClr val="3EBBF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38CE40F65B2B42A7E33871D2946281" ma:contentTypeVersion="12" ma:contentTypeDescription="Create a new document." ma:contentTypeScope="" ma:versionID="f8608e4e9fba0a6c6a0112f81f810323">
  <xsd:schema xmlns:xsd="http://www.w3.org/2001/XMLSchema" xmlns:xs="http://www.w3.org/2001/XMLSchema" xmlns:p="http://schemas.microsoft.com/office/2006/metadata/properties" xmlns:ns2="38d737e0-1bef-4beb-86b6-1fee74323ab0" xmlns:ns3="a7c4482b-11cc-4cf4-8bcc-97bedeb413ce" targetNamespace="http://schemas.microsoft.com/office/2006/metadata/properties" ma:root="true" ma:fieldsID="01b86893f9dd91c1bcaf9150a0babcad" ns2:_="" ns3:_="">
    <xsd:import namespace="38d737e0-1bef-4beb-86b6-1fee74323ab0"/>
    <xsd:import namespace="a7c4482b-11cc-4cf4-8bcc-97bedeb413c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d737e0-1bef-4beb-86b6-1fee74323a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7c4482b-11cc-4cf4-8bcc-97bedeb413c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CEEDB1-B5B5-4A9C-A61F-401E2097EDA2}">
  <ds:schemaRefs>
    <ds:schemaRef ds:uri="http://schemas.microsoft.com/sharepoint/v3/contenttype/forms"/>
  </ds:schemaRefs>
</ds:datastoreItem>
</file>

<file path=customXml/itemProps2.xml><?xml version="1.0" encoding="utf-8"?>
<ds:datastoreItem xmlns:ds="http://schemas.openxmlformats.org/officeDocument/2006/customXml" ds:itemID="{4FEF7A94-DCF0-4895-A1C1-E7E63B4F0695}">
  <ds:schemaRefs>
    <ds:schemaRef ds:uri="http://schemas.microsoft.com/office/infopath/2007/PartnerControls"/>
    <ds:schemaRef ds:uri="http://purl.org/dc/elements/1.1/"/>
    <ds:schemaRef ds:uri="http://schemas.microsoft.com/office/2006/documentManagement/types"/>
    <ds:schemaRef ds:uri="a7c4482b-11cc-4cf4-8bcc-97bedeb413ce"/>
    <ds:schemaRef ds:uri="http://schemas.openxmlformats.org/package/2006/metadata/core-properties"/>
    <ds:schemaRef ds:uri="38d737e0-1bef-4beb-86b6-1fee74323ab0"/>
    <ds:schemaRef ds:uri="http://purl.org/dc/dcmitype/"/>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F2CB9352-79F7-4F8F-9928-A7E6DAE659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d737e0-1bef-4beb-86b6-1fee74323ab0"/>
    <ds:schemaRef ds:uri="a7c4482b-11cc-4cf4-8bcc-97bedeb413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40072</TotalTime>
  <Words>902</Words>
  <Application>Microsoft Office PowerPoint</Application>
  <PresentationFormat>Widescreen</PresentationFormat>
  <Paragraphs>149</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Proxima Nova</vt:lpstr>
      <vt:lpstr>Wingdings</vt:lpstr>
      <vt:lpstr>Custom Design</vt:lpstr>
      <vt:lpstr>PowerPoint Presentation</vt:lpstr>
      <vt:lpstr>Presentation Objective</vt:lpstr>
      <vt:lpstr>Cutoff Dates - Kuali</vt:lpstr>
      <vt:lpstr>Information</vt:lpstr>
      <vt:lpstr>Information</vt:lpstr>
      <vt:lpstr>Information</vt:lpstr>
      <vt:lpstr>Action Items</vt:lpstr>
      <vt:lpstr>Action Items</vt:lpstr>
      <vt:lpstr>Questions</vt:lpstr>
      <vt:lpstr>Close Code</vt:lpstr>
      <vt:lpstr>Negative budgets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Attracting, Selecting, and Hiring Diverse Talent</dc:title>
  <dc:creator>Lyndon A Huling</dc:creator>
  <cp:lastModifiedBy>Francisco Andrade</cp:lastModifiedBy>
  <cp:revision>741</cp:revision>
  <dcterms:created xsi:type="dcterms:W3CDTF">2020-03-05T16:27:43Z</dcterms:created>
  <dcterms:modified xsi:type="dcterms:W3CDTF">2023-08-22T19:44:16Z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0x0101000338CE40F65B2B42A7E33871D2946281</vt:lpwstr>
  </property>
  <property fmtid="{D5CDD505-2E9C-101B-9397-08002B2CF9AE}" pid="3" name="MSIP_Label_ea60d57e-af5b-4752-ac57-3e4f28ca11dc_Enabled">
    <vt:lpwstr>true</vt:lpwstr>
  </property>
  <property fmtid="{D5CDD505-2E9C-101B-9397-08002B2CF9AE}" pid="4" name="MSIP_Label_ea60d57e-af5b-4752-ac57-3e4f28ca11dc_SetDate">
    <vt:lpwstr>2021-05-26T15:36:03Z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02d99e23-79e6-4b7e-b525-3575f46287ab</vt:lpwstr>
  </property>
  <property fmtid="{D5CDD505-2E9C-101B-9397-08002B2CF9AE}" pid="9" name="MSIP_Label_ea60d57e-af5b-4752-ac57-3e4f28ca11dc_ContentBits">
    <vt:lpwstr>0</vt:lpwstr>
  </property>
</Properties>
</file>