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23"/>
  </p:notesMasterIdLst>
  <p:handoutMasterIdLst>
    <p:handoutMasterId r:id="rId24"/>
  </p:handoutMasterIdLst>
  <p:sldIdLst>
    <p:sldId id="269" r:id="rId5"/>
    <p:sldId id="2144867148" r:id="rId6"/>
    <p:sldId id="2144867147" r:id="rId7"/>
    <p:sldId id="2144867149" r:id="rId8"/>
    <p:sldId id="2144867150" r:id="rId9"/>
    <p:sldId id="2144867156" r:id="rId10"/>
    <p:sldId id="2144867152" r:id="rId11"/>
    <p:sldId id="2144867157" r:id="rId12"/>
    <p:sldId id="2144867153" r:id="rId13"/>
    <p:sldId id="2144867151" r:id="rId14"/>
    <p:sldId id="2144867154" r:id="rId15"/>
    <p:sldId id="2144867163" r:id="rId16"/>
    <p:sldId id="2144867158" r:id="rId17"/>
    <p:sldId id="2144867160" r:id="rId18"/>
    <p:sldId id="2144867161" r:id="rId19"/>
    <p:sldId id="2144867159" r:id="rId20"/>
    <p:sldId id="2144867162" r:id="rId21"/>
    <p:sldId id="2144867164" r:id="rId22"/>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18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yndon A Huling" initials="LAH" lastIdx="1" clrIdx="0">
    <p:extLst>
      <p:ext uri="{19B8F6BF-5375-455C-9EA6-DF929625EA0E}">
        <p15:presenceInfo xmlns:p15="http://schemas.microsoft.com/office/powerpoint/2012/main" userId="S::lahuling@ucdavis.edu::1f023c2c-20d2-4647-bf75-8d412435806d" providerId="AD"/>
      </p:ext>
    </p:extLst>
  </p:cmAuthor>
  <p:cmAuthor id="2" name="Debra Henn" initials="DH" lastIdx="8" clrIdx="1">
    <p:extLst>
      <p:ext uri="{19B8F6BF-5375-455C-9EA6-DF929625EA0E}">
        <p15:presenceInfo xmlns:p15="http://schemas.microsoft.com/office/powerpoint/2012/main" userId="S-1-5-21-3516884288-2819916808-3028616173-5668" providerId="AD"/>
      </p:ext>
    </p:extLst>
  </p:cmAuthor>
  <p:cmAuthor id="3" name="Francisco Andrade" initials="FA" lastIdx="2" clrIdx="2">
    <p:extLst>
      <p:ext uri="{19B8F6BF-5375-455C-9EA6-DF929625EA0E}">
        <p15:presenceInfo xmlns:p15="http://schemas.microsoft.com/office/powerpoint/2012/main" userId="S-1-5-21-3516884288-2819916808-3028616173-100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97F"/>
    <a:srgbClr val="FFCC00"/>
    <a:srgbClr val="FFFFFF"/>
    <a:srgbClr val="221D00"/>
    <a:srgbClr val="463C00"/>
    <a:srgbClr val="022851"/>
    <a:srgbClr val="9AA4B5"/>
    <a:srgbClr val="124DA1"/>
    <a:srgbClr val="0C488B"/>
    <a:srgbClr val="FCFB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93" autoAdjust="0"/>
    <p:restoredTop sz="93792" autoAdjust="0"/>
  </p:normalViewPr>
  <p:slideViewPr>
    <p:cSldViewPr>
      <p:cViewPr varScale="1">
        <p:scale>
          <a:sx n="108" d="100"/>
          <a:sy n="108" d="100"/>
        </p:scale>
        <p:origin x="858" y="120"/>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notesViewPr>
    <p:cSldViewPr showGuides="1">
      <p:cViewPr varScale="1">
        <p:scale>
          <a:sx n="81" d="100"/>
          <a:sy n="81" d="100"/>
        </p:scale>
        <p:origin x="3852" y="102"/>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sz="quarter" idx="1"/>
          </p:nvPr>
        </p:nvSpPr>
        <p:spPr>
          <a:xfrm>
            <a:off x="3936768" y="0"/>
            <a:ext cx="3011699" cy="461804"/>
          </a:xfrm>
          <a:prstGeom prst="rect">
            <a:avLst/>
          </a:prstGeom>
        </p:spPr>
        <p:txBody>
          <a:bodyPr vert="horz" lIns="92492" tIns="46246" rIns="92492" bIns="46246" rtlCol="0"/>
          <a:lstStyle>
            <a:lvl1pPr algn="r">
              <a:defRPr sz="1200"/>
            </a:lvl1pPr>
          </a:lstStyle>
          <a:p>
            <a:fld id="{F1E64CFD-9DC3-4699-951D-BB37826B83DE}" type="datetimeFigureOut">
              <a:rPr lang="en-US" smtClean="0"/>
              <a:t>5/24/2023</a:t>
            </a:fld>
            <a:endParaRPr lang="en-US" dirty="0"/>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768" y="8772668"/>
            <a:ext cx="3011699" cy="461804"/>
          </a:xfrm>
          <a:prstGeom prst="rect">
            <a:avLst/>
          </a:prstGeom>
        </p:spPr>
        <p:txBody>
          <a:bodyPr vert="horz" lIns="92492" tIns="46246" rIns="92492" bIns="46246" rtlCol="0" anchor="b"/>
          <a:lstStyle>
            <a:lvl1pPr algn="r">
              <a:defRPr sz="1200"/>
            </a:lvl1pPr>
          </a:lstStyle>
          <a:p>
            <a:fld id="{D615CE11-4A2A-4B9E-A1D2-0A8EA0ACE24E}" type="slidenum">
              <a:rPr lang="en-US" smtClean="0"/>
              <a:t>‹#›</a:t>
            </a:fld>
            <a:endParaRPr lang="en-US" dirty="0"/>
          </a:p>
        </p:txBody>
      </p:sp>
    </p:spTree>
    <p:extLst>
      <p:ext uri="{BB962C8B-B14F-4D97-AF65-F5344CB8AC3E}">
        <p14:creationId xmlns:p14="http://schemas.microsoft.com/office/powerpoint/2010/main" val="10256738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11540" cy="46201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37341" y="1"/>
            <a:ext cx="3011540" cy="462015"/>
          </a:xfrm>
          <a:prstGeom prst="rect">
            <a:avLst/>
          </a:prstGeom>
        </p:spPr>
        <p:txBody>
          <a:bodyPr vert="horz" lIns="91440" tIns="45720" rIns="91440" bIns="45720" rtlCol="0"/>
          <a:lstStyle>
            <a:lvl1pPr algn="r">
              <a:defRPr sz="1200"/>
            </a:lvl1pPr>
          </a:lstStyle>
          <a:p>
            <a:fld id="{FC57DEC6-1324-490A-B462-0DB1FFA3112B}" type="datetimeFigureOut">
              <a:rPr lang="en-US" smtClean="0"/>
              <a:t>5/24/2023</a:t>
            </a:fld>
            <a:endParaRPr lang="en-US" dirty="0"/>
          </a:p>
        </p:txBody>
      </p:sp>
      <p:sp>
        <p:nvSpPr>
          <p:cNvPr id="4" name="Slide Image Placeholder 3"/>
          <p:cNvSpPr>
            <a:spLocks noGrp="1" noRot="1" noChangeAspect="1"/>
          </p:cNvSpPr>
          <p:nvPr>
            <p:ph type="sldImg" idx="2"/>
          </p:nvPr>
        </p:nvSpPr>
        <p:spPr>
          <a:xfrm>
            <a:off x="396875" y="692150"/>
            <a:ext cx="6156325" cy="34639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5247" y="4388086"/>
            <a:ext cx="5559582" cy="415602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1951"/>
            <a:ext cx="3011540" cy="46201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7341" y="8771951"/>
            <a:ext cx="3011540" cy="462015"/>
          </a:xfrm>
          <a:prstGeom prst="rect">
            <a:avLst/>
          </a:prstGeom>
        </p:spPr>
        <p:txBody>
          <a:bodyPr vert="horz" lIns="91440" tIns="45720" rIns="91440" bIns="45720" rtlCol="0" anchor="b"/>
          <a:lstStyle>
            <a:lvl1pPr algn="r">
              <a:defRPr sz="1200"/>
            </a:lvl1pPr>
          </a:lstStyle>
          <a:p>
            <a:fld id="{C0C2CB3B-880D-4F65-B130-01F7D8DED70C}" type="slidenum">
              <a:rPr lang="en-US" smtClean="0"/>
              <a:t>‹#›</a:t>
            </a:fld>
            <a:endParaRPr lang="en-US" dirty="0"/>
          </a:p>
        </p:txBody>
      </p:sp>
    </p:spTree>
    <p:extLst>
      <p:ext uri="{BB962C8B-B14F-4D97-AF65-F5344CB8AC3E}">
        <p14:creationId xmlns:p14="http://schemas.microsoft.com/office/powerpoint/2010/main" val="524478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C2CB3B-880D-4F65-B130-01F7D8DED70C}" type="slidenum">
              <a:rPr lang="en-US" smtClean="0"/>
              <a:t>1</a:t>
            </a:fld>
            <a:endParaRPr lang="en-US" dirty="0"/>
          </a:p>
        </p:txBody>
      </p:sp>
    </p:spTree>
    <p:extLst>
      <p:ext uri="{BB962C8B-B14F-4D97-AF65-F5344CB8AC3E}">
        <p14:creationId xmlns:p14="http://schemas.microsoft.com/office/powerpoint/2010/main" val="13243758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C2CB3B-880D-4F65-B130-01F7D8DED70C}" type="slidenum">
              <a:rPr lang="en-US" smtClean="0"/>
              <a:t>10</a:t>
            </a:fld>
            <a:endParaRPr lang="en-US" dirty="0"/>
          </a:p>
        </p:txBody>
      </p:sp>
    </p:spTree>
    <p:extLst>
      <p:ext uri="{BB962C8B-B14F-4D97-AF65-F5344CB8AC3E}">
        <p14:creationId xmlns:p14="http://schemas.microsoft.com/office/powerpoint/2010/main" val="2559101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C2CB3B-880D-4F65-B130-01F7D8DED70C}" type="slidenum">
              <a:rPr lang="en-US" smtClean="0"/>
              <a:t>11</a:t>
            </a:fld>
            <a:endParaRPr lang="en-US" dirty="0"/>
          </a:p>
        </p:txBody>
      </p:sp>
    </p:spTree>
    <p:extLst>
      <p:ext uri="{BB962C8B-B14F-4D97-AF65-F5344CB8AC3E}">
        <p14:creationId xmlns:p14="http://schemas.microsoft.com/office/powerpoint/2010/main" val="34229612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C2CB3B-880D-4F65-B130-01F7D8DED70C}" type="slidenum">
              <a:rPr lang="en-US" smtClean="0"/>
              <a:t>12</a:t>
            </a:fld>
            <a:endParaRPr lang="en-US" dirty="0"/>
          </a:p>
        </p:txBody>
      </p:sp>
    </p:spTree>
    <p:extLst>
      <p:ext uri="{BB962C8B-B14F-4D97-AF65-F5344CB8AC3E}">
        <p14:creationId xmlns:p14="http://schemas.microsoft.com/office/powerpoint/2010/main" val="13350554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96875"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C2CB3B-880D-4F65-B130-01F7D8DED70C}" type="slidenum">
              <a:rPr lang="en-US" smtClean="0"/>
              <a:t>13</a:t>
            </a:fld>
            <a:endParaRPr lang="en-US" dirty="0"/>
          </a:p>
        </p:txBody>
      </p:sp>
    </p:spTree>
    <p:extLst>
      <p:ext uri="{BB962C8B-B14F-4D97-AF65-F5344CB8AC3E}">
        <p14:creationId xmlns:p14="http://schemas.microsoft.com/office/powerpoint/2010/main" val="39898142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C2CB3B-880D-4F65-B130-01F7D8DED70C}" type="slidenum">
              <a:rPr lang="en-US" smtClean="0"/>
              <a:t>14</a:t>
            </a:fld>
            <a:endParaRPr lang="en-US" dirty="0"/>
          </a:p>
        </p:txBody>
      </p:sp>
    </p:spTree>
    <p:extLst>
      <p:ext uri="{BB962C8B-B14F-4D97-AF65-F5344CB8AC3E}">
        <p14:creationId xmlns:p14="http://schemas.microsoft.com/office/powerpoint/2010/main" val="31087867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C2CB3B-880D-4F65-B130-01F7D8DED70C}" type="slidenum">
              <a:rPr lang="en-US" smtClean="0"/>
              <a:t>15</a:t>
            </a:fld>
            <a:endParaRPr lang="en-US" dirty="0"/>
          </a:p>
        </p:txBody>
      </p:sp>
    </p:spTree>
    <p:extLst>
      <p:ext uri="{BB962C8B-B14F-4D97-AF65-F5344CB8AC3E}">
        <p14:creationId xmlns:p14="http://schemas.microsoft.com/office/powerpoint/2010/main" val="496197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C2CB3B-880D-4F65-B130-01F7D8DED70C}" type="slidenum">
              <a:rPr lang="en-US" smtClean="0"/>
              <a:t>2</a:t>
            </a:fld>
            <a:endParaRPr lang="en-US" dirty="0"/>
          </a:p>
        </p:txBody>
      </p:sp>
    </p:spTree>
    <p:extLst>
      <p:ext uri="{BB962C8B-B14F-4D97-AF65-F5344CB8AC3E}">
        <p14:creationId xmlns:p14="http://schemas.microsoft.com/office/powerpoint/2010/main" val="11156166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C2CB3B-880D-4F65-B130-01F7D8DED70C}" type="slidenum">
              <a:rPr lang="en-US" smtClean="0"/>
              <a:t>3</a:t>
            </a:fld>
            <a:endParaRPr lang="en-US" dirty="0"/>
          </a:p>
        </p:txBody>
      </p:sp>
    </p:spTree>
    <p:extLst>
      <p:ext uri="{BB962C8B-B14F-4D97-AF65-F5344CB8AC3E}">
        <p14:creationId xmlns:p14="http://schemas.microsoft.com/office/powerpoint/2010/main" val="14445039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CGA will do its best effort to set up the awards processed by UCD Office of Research and ANR Contracts &amp; Grants but there might be issues that will impede the completion of the process (such as missing information, amount discrepancies)</a:t>
            </a:r>
          </a:p>
        </p:txBody>
      </p:sp>
      <p:sp>
        <p:nvSpPr>
          <p:cNvPr id="4" name="Slide Number Placeholder 3"/>
          <p:cNvSpPr>
            <a:spLocks noGrp="1"/>
          </p:cNvSpPr>
          <p:nvPr>
            <p:ph type="sldNum" sz="quarter" idx="5"/>
          </p:nvPr>
        </p:nvSpPr>
        <p:spPr/>
        <p:txBody>
          <a:bodyPr/>
          <a:lstStyle/>
          <a:p>
            <a:fld id="{C0C2CB3B-880D-4F65-B130-01F7D8DED70C}" type="slidenum">
              <a:rPr lang="en-US" smtClean="0"/>
              <a:t>4</a:t>
            </a:fld>
            <a:endParaRPr lang="en-US" dirty="0"/>
          </a:p>
        </p:txBody>
      </p:sp>
    </p:spTree>
    <p:extLst>
      <p:ext uri="{BB962C8B-B14F-4D97-AF65-F5344CB8AC3E}">
        <p14:creationId xmlns:p14="http://schemas.microsoft.com/office/powerpoint/2010/main" val="24506639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*Advance Account requests require written commitment of award (See 'firm commitment' definition in https://www.ucop.edu/research-policy-analysis-coordination/resources-tools/contract-and-grant-manual/chapter6/chapter-6-300.html.  The request for an advance account will have to be compliant with UC policy.</a:t>
            </a:r>
          </a:p>
          <a:p>
            <a:endParaRPr lang="en-US" dirty="0"/>
          </a:p>
        </p:txBody>
      </p:sp>
      <p:sp>
        <p:nvSpPr>
          <p:cNvPr id="4" name="Slide Number Placeholder 3"/>
          <p:cNvSpPr>
            <a:spLocks noGrp="1"/>
          </p:cNvSpPr>
          <p:nvPr>
            <p:ph type="sldNum" sz="quarter" idx="5"/>
          </p:nvPr>
        </p:nvSpPr>
        <p:spPr/>
        <p:txBody>
          <a:bodyPr/>
          <a:lstStyle/>
          <a:p>
            <a:fld id="{C0C2CB3B-880D-4F65-B130-01F7D8DED70C}" type="slidenum">
              <a:rPr lang="en-US" smtClean="0"/>
              <a:t>5</a:t>
            </a:fld>
            <a:endParaRPr lang="en-US" dirty="0"/>
          </a:p>
        </p:txBody>
      </p:sp>
    </p:spTree>
    <p:extLst>
      <p:ext uri="{BB962C8B-B14F-4D97-AF65-F5344CB8AC3E}">
        <p14:creationId xmlns:p14="http://schemas.microsoft.com/office/powerpoint/2010/main" val="15203212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*Advance Account requests require written commitment of award (See 'firm commitment' definition in https://www.ucop.edu/research-policy-analysis-coordination/resources-tools/contract-and-grant-manual/chapter6/chapter-6-300.html.  The request for an advance account will have to be compliant with UC policy.</a:t>
            </a:r>
          </a:p>
          <a:p>
            <a:endParaRPr lang="en-US" dirty="0"/>
          </a:p>
        </p:txBody>
      </p:sp>
      <p:sp>
        <p:nvSpPr>
          <p:cNvPr id="4" name="Slide Number Placeholder 3"/>
          <p:cNvSpPr>
            <a:spLocks noGrp="1"/>
          </p:cNvSpPr>
          <p:nvPr>
            <p:ph type="sldNum" sz="quarter" idx="5"/>
          </p:nvPr>
        </p:nvSpPr>
        <p:spPr/>
        <p:txBody>
          <a:bodyPr/>
          <a:lstStyle/>
          <a:p>
            <a:fld id="{C0C2CB3B-880D-4F65-B130-01F7D8DED70C}" type="slidenum">
              <a:rPr lang="en-US" smtClean="0"/>
              <a:t>6</a:t>
            </a:fld>
            <a:endParaRPr lang="en-US" dirty="0"/>
          </a:p>
        </p:txBody>
      </p:sp>
    </p:spTree>
    <p:extLst>
      <p:ext uri="{BB962C8B-B14F-4D97-AF65-F5344CB8AC3E}">
        <p14:creationId xmlns:p14="http://schemas.microsoft.com/office/powerpoint/2010/main" val="19771754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C2CB3B-880D-4F65-B130-01F7D8DED70C}" type="slidenum">
              <a:rPr lang="en-US" smtClean="0"/>
              <a:t>7</a:t>
            </a:fld>
            <a:endParaRPr lang="en-US" dirty="0"/>
          </a:p>
        </p:txBody>
      </p:sp>
    </p:spTree>
    <p:extLst>
      <p:ext uri="{BB962C8B-B14F-4D97-AF65-F5344CB8AC3E}">
        <p14:creationId xmlns:p14="http://schemas.microsoft.com/office/powerpoint/2010/main" val="22640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C2CB3B-880D-4F65-B130-01F7D8DED70C}" type="slidenum">
              <a:rPr lang="en-US" smtClean="0"/>
              <a:t>8</a:t>
            </a:fld>
            <a:endParaRPr lang="en-US" dirty="0"/>
          </a:p>
        </p:txBody>
      </p:sp>
    </p:spTree>
    <p:extLst>
      <p:ext uri="{BB962C8B-B14F-4D97-AF65-F5344CB8AC3E}">
        <p14:creationId xmlns:p14="http://schemas.microsoft.com/office/powerpoint/2010/main" val="6703403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C2CB3B-880D-4F65-B130-01F7D8DED70C}" type="slidenum">
              <a:rPr lang="en-US" smtClean="0"/>
              <a:t>9</a:t>
            </a:fld>
            <a:endParaRPr lang="en-US" dirty="0"/>
          </a:p>
        </p:txBody>
      </p:sp>
    </p:spTree>
    <p:extLst>
      <p:ext uri="{BB962C8B-B14F-4D97-AF65-F5344CB8AC3E}">
        <p14:creationId xmlns:p14="http://schemas.microsoft.com/office/powerpoint/2010/main" val="114579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D40F234-7F3A-094B-8656-CF61951E73D7}"/>
              </a:ext>
            </a:extLst>
          </p:cNvPr>
          <p:cNvSpPr/>
          <p:nvPr userDrawn="1"/>
        </p:nvSpPr>
        <p:spPr>
          <a:xfrm>
            <a:off x="0" y="0"/>
            <a:ext cx="12192000" cy="6858000"/>
          </a:xfrm>
          <a:prstGeom prst="rect">
            <a:avLst/>
          </a:prstGeom>
          <a:gradFill>
            <a:gsLst>
              <a:gs pos="32000">
                <a:srgbClr val="022851"/>
              </a:gs>
              <a:gs pos="94000">
                <a:schemeClr val="accent2">
                  <a:lumMod val="5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112329" y="3175000"/>
            <a:ext cx="9144000" cy="2387600"/>
          </a:xfrm>
          <a:prstGeom prst="rect">
            <a:avLst/>
          </a:prstGeom>
        </p:spPr>
        <p:txBody>
          <a:bodyPr lIns="0" tIns="0" rIns="0" bIns="0" anchor="t"/>
          <a:lstStyle>
            <a:lvl1pPr algn="l">
              <a:defRPr sz="3600" b="1">
                <a:solidFill>
                  <a:srgbClr val="FFFFFF"/>
                </a:solidFill>
                <a:latin typeface="+mj-lt"/>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909638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E white background">
    <p:spTree>
      <p:nvGrpSpPr>
        <p:cNvPr id="1" name=""/>
        <p:cNvGrpSpPr/>
        <p:nvPr/>
      </p:nvGrpSpPr>
      <p:grpSpPr>
        <a:xfrm>
          <a:off x="0" y="0"/>
          <a:ext cx="0" cy="0"/>
          <a:chOff x="0" y="0"/>
          <a:chExt cx="0" cy="0"/>
        </a:xfrm>
      </p:grpSpPr>
      <p:pic>
        <p:nvPicPr>
          <p:cNvPr id="5" name="Picture 4" descr="A picture containing text&#10;&#10;Description automatically generated">
            <a:extLst>
              <a:ext uri="{FF2B5EF4-FFF2-40B4-BE49-F238E27FC236}">
                <a16:creationId xmlns:a16="http://schemas.microsoft.com/office/drawing/2014/main" id="{AC56BC02-2037-6E4E-B0E4-5723E8C1717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58889" b="30624"/>
          <a:stretch/>
        </p:blipFill>
        <p:spPr>
          <a:xfrm>
            <a:off x="0" y="6133763"/>
            <a:ext cx="12192000" cy="719152"/>
          </a:xfrm>
          <a:prstGeom prst="rect">
            <a:avLst/>
          </a:prstGeom>
        </p:spPr>
      </p:pic>
      <p:sp>
        <p:nvSpPr>
          <p:cNvPr id="2" name="Title 1"/>
          <p:cNvSpPr>
            <a:spLocks noGrp="1"/>
          </p:cNvSpPr>
          <p:nvPr>
            <p:ph type="title"/>
          </p:nvPr>
        </p:nvSpPr>
        <p:spPr>
          <a:xfrm>
            <a:off x="0" y="0"/>
            <a:ext cx="7284045" cy="1237262"/>
          </a:xfrm>
          <a:prstGeom prst="rect">
            <a:avLst/>
          </a:prstGeom>
          <a:solidFill>
            <a:srgbClr val="022851"/>
          </a:solidFill>
        </p:spPr>
        <p:txBody>
          <a:bodyPr wrap="none" lIns="457200" tIns="365760" rIns="457200" bIns="365760" anchor="ctr">
            <a:spAutoFit/>
          </a:bodyPr>
          <a:lstStyle>
            <a:lvl1pPr>
              <a:defRPr sz="3600" b="1">
                <a:solidFill>
                  <a:srgbClr val="FFFFFF"/>
                </a:solidFill>
                <a:latin typeface="+mj-lt"/>
                <a:cs typeface="Arial" panose="020B0604020202020204" pitchFamily="34" charset="0"/>
              </a:defRPr>
            </a:lvl1pPr>
          </a:lstStyle>
          <a:p>
            <a:r>
              <a:rPr lang="en-US" dirty="0"/>
              <a:t>Click to edit Master title style</a:t>
            </a:r>
          </a:p>
        </p:txBody>
      </p:sp>
      <p:sp>
        <p:nvSpPr>
          <p:cNvPr id="3" name="Content Placeholder 2"/>
          <p:cNvSpPr>
            <a:spLocks noGrp="1"/>
          </p:cNvSpPr>
          <p:nvPr>
            <p:ph idx="1" hasCustomPrompt="1"/>
          </p:nvPr>
        </p:nvSpPr>
        <p:spPr>
          <a:xfrm>
            <a:off x="838200" y="1825625"/>
            <a:ext cx="9677400" cy="4351338"/>
          </a:xfrm>
        </p:spPr>
        <p:txBody>
          <a:bodyPr>
            <a:noAutofit/>
          </a:bodyPr>
          <a:lstStyle/>
          <a:p>
            <a:pPr lvl="0"/>
            <a:r>
              <a:rPr lang="en-US" dirty="0"/>
              <a:t>Click to edit Master text styles</a:t>
            </a:r>
          </a:p>
          <a:p>
            <a:pPr lvl="1"/>
            <a:r>
              <a:rPr lang="en-US" dirty="0"/>
              <a:t>Second level</a:t>
            </a:r>
          </a:p>
        </p:txBody>
      </p:sp>
      <p:sp>
        <p:nvSpPr>
          <p:cNvPr id="9" name="Slide Number Placeholder 8">
            <a:extLst>
              <a:ext uri="{FF2B5EF4-FFF2-40B4-BE49-F238E27FC236}">
                <a16:creationId xmlns:a16="http://schemas.microsoft.com/office/drawing/2014/main" id="{ADB060C5-3258-E844-B6A0-009691DEB1F4}"/>
              </a:ext>
            </a:extLst>
          </p:cNvPr>
          <p:cNvSpPr>
            <a:spLocks noGrp="1"/>
          </p:cNvSpPr>
          <p:nvPr>
            <p:ph type="sldNum" sz="quarter" idx="10"/>
          </p:nvPr>
        </p:nvSpPr>
        <p:spPr>
          <a:xfrm>
            <a:off x="11726708" y="6450027"/>
            <a:ext cx="457200" cy="365125"/>
          </a:xfrm>
        </p:spPr>
        <p:txBody>
          <a:bodyPr/>
          <a:lstStyle>
            <a:lvl1pPr>
              <a:defRPr>
                <a:solidFill>
                  <a:schemeClr val="bg1"/>
                </a:solidFill>
              </a:defRPr>
            </a:lvl1pPr>
          </a:lstStyle>
          <a:p>
            <a:fld id="{A0A20463-723C-D349-AEDE-84E0C7F9D9CF}" type="slidenum">
              <a:rPr lang="en-US" smtClean="0"/>
              <a:pPr/>
              <a:t>‹#›</a:t>
            </a:fld>
            <a:endParaRPr lang="en-US" dirty="0"/>
          </a:p>
        </p:txBody>
      </p:sp>
    </p:spTree>
    <p:extLst>
      <p:ext uri="{BB962C8B-B14F-4D97-AF65-F5344CB8AC3E}">
        <p14:creationId xmlns:p14="http://schemas.microsoft.com/office/powerpoint/2010/main" val="1148324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E dark backgroun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27AC901-62E8-5C4E-8AC8-C40D794F3C42}"/>
              </a:ext>
            </a:extLst>
          </p:cNvPr>
          <p:cNvSpPr/>
          <p:nvPr userDrawn="1"/>
        </p:nvSpPr>
        <p:spPr>
          <a:xfrm>
            <a:off x="0" y="0"/>
            <a:ext cx="12192000" cy="6858000"/>
          </a:xfrm>
          <a:prstGeom prst="rect">
            <a:avLst/>
          </a:prstGeom>
          <a:gradFill>
            <a:gsLst>
              <a:gs pos="32000">
                <a:srgbClr val="022851"/>
              </a:gs>
              <a:gs pos="94000">
                <a:schemeClr val="accent2">
                  <a:lumMod val="5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picture containing text&#10;&#10;Description automatically generated">
            <a:extLst>
              <a:ext uri="{FF2B5EF4-FFF2-40B4-BE49-F238E27FC236}">
                <a16:creationId xmlns:a16="http://schemas.microsoft.com/office/drawing/2014/main" id="{95978784-EFEB-844A-BDB7-C56BFFF69AC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59519" b="30624"/>
          <a:stretch/>
        </p:blipFill>
        <p:spPr>
          <a:xfrm>
            <a:off x="0" y="6176963"/>
            <a:ext cx="12192000" cy="675951"/>
          </a:xfrm>
          <a:prstGeom prst="rect">
            <a:avLst/>
          </a:prstGeom>
        </p:spPr>
      </p:pic>
      <p:sp>
        <p:nvSpPr>
          <p:cNvPr id="5" name="Title 1">
            <a:extLst>
              <a:ext uri="{FF2B5EF4-FFF2-40B4-BE49-F238E27FC236}">
                <a16:creationId xmlns:a16="http://schemas.microsoft.com/office/drawing/2014/main" id="{8BAAFEA9-3806-4D42-B97D-044DD3C6DF6F}"/>
              </a:ext>
            </a:extLst>
          </p:cNvPr>
          <p:cNvSpPr>
            <a:spLocks noGrp="1"/>
          </p:cNvSpPr>
          <p:nvPr>
            <p:ph type="title"/>
          </p:nvPr>
        </p:nvSpPr>
        <p:spPr>
          <a:xfrm>
            <a:off x="0" y="0"/>
            <a:ext cx="7284045" cy="1237262"/>
          </a:xfrm>
          <a:prstGeom prst="rect">
            <a:avLst/>
          </a:prstGeom>
          <a:solidFill>
            <a:srgbClr val="00497F"/>
          </a:solidFill>
        </p:spPr>
        <p:txBody>
          <a:bodyPr wrap="none" lIns="457200" tIns="365760" rIns="457200" bIns="365760" anchor="ctr">
            <a:spAutoFit/>
          </a:bodyPr>
          <a:lstStyle>
            <a:lvl1pPr>
              <a:defRPr sz="3600" b="1">
                <a:solidFill>
                  <a:srgbClr val="FFFFFF"/>
                </a:solidFill>
                <a:latin typeface="+mj-lt"/>
                <a:cs typeface="Arial" panose="020B0604020202020204" pitchFamily="34" charset="0"/>
              </a:defRPr>
            </a:lvl1pPr>
          </a:lstStyle>
          <a:p>
            <a:r>
              <a:rPr lang="en-US" dirty="0"/>
              <a:t>Click to edit Master title style</a:t>
            </a:r>
          </a:p>
        </p:txBody>
      </p:sp>
      <p:sp>
        <p:nvSpPr>
          <p:cNvPr id="6" name="Content Placeholder 2">
            <a:extLst>
              <a:ext uri="{FF2B5EF4-FFF2-40B4-BE49-F238E27FC236}">
                <a16:creationId xmlns:a16="http://schemas.microsoft.com/office/drawing/2014/main" id="{9ACE05B9-1198-EE4C-A2DC-91F8E9DAF531}"/>
              </a:ext>
            </a:extLst>
          </p:cNvPr>
          <p:cNvSpPr>
            <a:spLocks noGrp="1"/>
          </p:cNvSpPr>
          <p:nvPr>
            <p:ph idx="1" hasCustomPrompt="1"/>
          </p:nvPr>
        </p:nvSpPr>
        <p:spPr>
          <a:xfrm>
            <a:off x="838200" y="1825625"/>
            <a:ext cx="9677400" cy="3965575"/>
          </a:xfrm>
        </p:spPr>
        <p:txBody>
          <a:bodyPr>
            <a:noAutofit/>
          </a:bodyPr>
          <a:lstStyle>
            <a:lvl1pPr>
              <a:defRPr>
                <a:solidFill>
                  <a:srgbClr val="FFFFFF"/>
                </a:solidFill>
              </a:defRPr>
            </a:lvl1pPr>
            <a:lvl2pPr>
              <a:defRPr>
                <a:solidFill>
                  <a:srgbClr val="FFFFFF"/>
                </a:solidFill>
              </a:defRPr>
            </a:lvl2pPr>
          </a:lstStyle>
          <a:p>
            <a:pPr lvl="0"/>
            <a:r>
              <a:rPr lang="en-US" dirty="0"/>
              <a:t>Click to edit Master text styles</a:t>
            </a:r>
          </a:p>
          <a:p>
            <a:pPr lvl="1"/>
            <a:r>
              <a:rPr lang="en-US" dirty="0"/>
              <a:t>Second level</a:t>
            </a:r>
          </a:p>
        </p:txBody>
      </p:sp>
      <p:sp>
        <p:nvSpPr>
          <p:cNvPr id="9" name="Slide Number Placeholder 8">
            <a:extLst>
              <a:ext uri="{FF2B5EF4-FFF2-40B4-BE49-F238E27FC236}">
                <a16:creationId xmlns:a16="http://schemas.microsoft.com/office/drawing/2014/main" id="{C9C2D529-B505-9F48-9EE1-EF4ECC6D3FF8}"/>
              </a:ext>
            </a:extLst>
          </p:cNvPr>
          <p:cNvSpPr txBox="1">
            <a:spLocks/>
          </p:cNvSpPr>
          <p:nvPr userDrawn="1"/>
        </p:nvSpPr>
        <p:spPr>
          <a:xfrm>
            <a:off x="11726708" y="6450027"/>
            <a:ext cx="457200"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0A20463-723C-D349-AEDE-84E0C7F9D9CF}" type="slidenum">
              <a:rPr lang="en-US" smtClean="0"/>
              <a:pPr/>
              <a:t>‹#›</a:t>
            </a:fld>
            <a:endParaRPr lang="en-US" dirty="0"/>
          </a:p>
        </p:txBody>
      </p:sp>
    </p:spTree>
    <p:extLst>
      <p:ext uri="{BB962C8B-B14F-4D97-AF65-F5344CB8AC3E}">
        <p14:creationId xmlns:p14="http://schemas.microsoft.com/office/powerpoint/2010/main" val="30735230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8200" y="1825625"/>
            <a:ext cx="10515600" cy="4351338"/>
          </a:xfrm>
          <a:prstGeom prst="rect">
            <a:avLst/>
          </a:prstGeom>
        </p:spPr>
        <p:txBody>
          <a:bodyPr vert="horz" lIns="0" tIns="0" rIns="0" bIns="0" rtlCol="0">
            <a:normAutofit/>
          </a:bodyPr>
          <a:lstStyle/>
          <a:p>
            <a:pPr lvl="0"/>
            <a:r>
              <a:rPr lang="en-US" dirty="0"/>
              <a:t>Click to edit Master text styles</a:t>
            </a:r>
          </a:p>
          <a:p>
            <a:pPr lvl="1"/>
            <a:r>
              <a:rPr lang="en-US" dirty="0"/>
              <a:t>Second level</a:t>
            </a:r>
          </a:p>
        </p:txBody>
      </p:sp>
      <p:sp>
        <p:nvSpPr>
          <p:cNvPr id="7" name="Slide Number Placeholder 11">
            <a:extLst>
              <a:ext uri="{FF2B5EF4-FFF2-40B4-BE49-F238E27FC236}">
                <a16:creationId xmlns:a16="http://schemas.microsoft.com/office/drawing/2014/main" id="{68F5C4FE-5EC6-8547-B59C-CB35417AA3F3}"/>
              </a:ext>
            </a:extLst>
          </p:cNvPr>
          <p:cNvSpPr>
            <a:spLocks noGrp="1"/>
          </p:cNvSpPr>
          <p:nvPr>
            <p:ph type="sldNum" sz="quarter" idx="4"/>
          </p:nvPr>
        </p:nvSpPr>
        <p:spPr>
          <a:xfrm>
            <a:off x="81897" y="6492875"/>
            <a:ext cx="527703"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A0A20463-723C-D349-AEDE-84E0C7F9D9CF}" type="slidenum">
              <a:rPr lang="en-US" smtClean="0"/>
              <a:pPr/>
              <a:t>‹#›</a:t>
            </a:fld>
            <a:endParaRPr lang="en-US" dirty="0"/>
          </a:p>
        </p:txBody>
      </p:sp>
    </p:spTree>
    <p:extLst>
      <p:ext uri="{BB962C8B-B14F-4D97-AF65-F5344CB8AC3E}">
        <p14:creationId xmlns:p14="http://schemas.microsoft.com/office/powerpoint/2010/main" val="13293378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87"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fontAlgn="t" latinLnBrk="0" hangingPunct="1">
        <a:lnSpc>
          <a:spcPct val="100000"/>
        </a:lnSpc>
        <a:spcBef>
          <a:spcPts val="1000"/>
        </a:spcBef>
        <a:spcAft>
          <a:spcPts val="600"/>
        </a:spcAft>
        <a:buClr>
          <a:srgbClr val="FFBF00"/>
        </a:buClr>
        <a:buFont typeface="Wingdings" pitchFamily="2" charset="2"/>
        <a:buChar char="§"/>
        <a:defRPr sz="2800" kern="1200">
          <a:solidFill>
            <a:schemeClr val="tx1"/>
          </a:solidFill>
          <a:latin typeface="+mj-lt"/>
          <a:ea typeface="+mn-ea"/>
          <a:cs typeface="Arial" panose="020B0604020202020204" pitchFamily="34" charset="0"/>
        </a:defRPr>
      </a:lvl1pPr>
      <a:lvl2pPr marL="685800" indent="-228600" algn="l" defTabSz="914400" rtl="0" eaLnBrk="1" fontAlgn="t" latinLnBrk="0" hangingPunct="1">
        <a:lnSpc>
          <a:spcPct val="100000"/>
        </a:lnSpc>
        <a:spcBef>
          <a:spcPts val="500"/>
        </a:spcBef>
        <a:spcAft>
          <a:spcPts val="600"/>
        </a:spcAft>
        <a:buFont typeface="Arial"/>
        <a:buChar char="•"/>
        <a:defRPr sz="2400" kern="1200">
          <a:solidFill>
            <a:schemeClr val="tx1"/>
          </a:solidFill>
          <a:latin typeface="+mj-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vjcruz@ucdavis.edu" TargetMode="External"/><Relationship Id="rId2" Type="http://schemas.openxmlformats.org/officeDocument/2006/relationships/hyperlink" Target="mailto:fcoandrade@ucdavis.edu"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blur&#10;&#10;Description automatically generated">
            <a:extLst>
              <a:ext uri="{FF2B5EF4-FFF2-40B4-BE49-F238E27FC236}">
                <a16:creationId xmlns:a16="http://schemas.microsoft.com/office/drawing/2014/main" id="{B78D0593-C194-E54A-B38A-1D0E2D21435B}"/>
              </a:ext>
            </a:extLst>
          </p:cNvPr>
          <p:cNvPicPr>
            <a:picLocks noChangeAspect="1"/>
          </p:cNvPicPr>
          <p:nvPr/>
        </p:nvPicPr>
        <p:blipFill>
          <a:blip r:embed="rId3" cstate="print">
            <a:alphaModFix amt="24000"/>
            <a:extLst>
              <a:ext uri="{28A0092B-C50C-407E-A947-70E740481C1C}">
                <a14:useLocalDpi xmlns:a14="http://schemas.microsoft.com/office/drawing/2010/main" val="0"/>
              </a:ext>
            </a:extLst>
          </a:blip>
          <a:stretch>
            <a:fillRect/>
          </a:stretch>
        </p:blipFill>
        <p:spPr>
          <a:xfrm>
            <a:off x="0" y="-3464"/>
            <a:ext cx="12219710" cy="7467600"/>
          </a:xfrm>
          <a:prstGeom prst="rect">
            <a:avLst/>
          </a:prstGeom>
        </p:spPr>
      </p:pic>
      <p:sp>
        <p:nvSpPr>
          <p:cNvPr id="9" name="Title 1">
            <a:extLst>
              <a:ext uri="{FF2B5EF4-FFF2-40B4-BE49-F238E27FC236}">
                <a16:creationId xmlns:a16="http://schemas.microsoft.com/office/drawing/2014/main" id="{30EB9D5E-601B-5142-B906-E86ABA6E5F49}"/>
              </a:ext>
            </a:extLst>
          </p:cNvPr>
          <p:cNvSpPr txBox="1">
            <a:spLocks/>
          </p:cNvSpPr>
          <p:nvPr/>
        </p:nvSpPr>
        <p:spPr>
          <a:xfrm>
            <a:off x="1219200" y="3124200"/>
            <a:ext cx="10896599" cy="2387600"/>
          </a:xfrm>
          <a:prstGeom prst="rect">
            <a:avLst/>
          </a:prstGeom>
        </p:spPr>
        <p:txBody>
          <a:bodyPr lIns="0" tIns="0" rIns="0" bIns="0" anchor="t"/>
          <a:lstStyle>
            <a:lvl1pPr algn="l" defTabSz="914400" rtl="0" eaLnBrk="1" latinLnBrk="0" hangingPunct="1">
              <a:lnSpc>
                <a:spcPct val="90000"/>
              </a:lnSpc>
              <a:spcBef>
                <a:spcPct val="0"/>
              </a:spcBef>
              <a:buNone/>
              <a:defRPr sz="3600" b="1" kern="1200">
                <a:solidFill>
                  <a:srgbClr val="FFFFFF"/>
                </a:solidFill>
                <a:latin typeface="Proxima Nova" panose="02000506030000020004" pitchFamily="2" charset="0"/>
                <a:ea typeface="+mj-ea"/>
                <a:cs typeface="Arial" panose="020B0604020202020204" pitchFamily="34" charset="0"/>
              </a:defRPr>
            </a:lvl1pPr>
          </a:lstStyle>
          <a:p>
            <a:r>
              <a:rPr lang="en-US" sz="6000" dirty="0">
                <a:latin typeface="Proxima Nova"/>
                <a:cs typeface="Arial"/>
              </a:rPr>
              <a:t>Cutover to Aggie Enterprise</a:t>
            </a:r>
          </a:p>
          <a:p>
            <a:r>
              <a:rPr lang="en-US" dirty="0">
                <a:latin typeface="Proxima Nova"/>
                <a:cs typeface="Arial"/>
              </a:rPr>
              <a:t>Contracts and Grants – Critical Dates</a:t>
            </a:r>
            <a:endParaRPr lang="en-US" dirty="0"/>
          </a:p>
          <a:p>
            <a:endParaRPr lang="en-US" sz="2000" b="0" dirty="0"/>
          </a:p>
          <a:p>
            <a:r>
              <a:rPr lang="en-US" sz="2000" b="0" dirty="0"/>
              <a:t>May 2023</a:t>
            </a:r>
          </a:p>
        </p:txBody>
      </p:sp>
      <p:sp>
        <p:nvSpPr>
          <p:cNvPr id="10" name="Rectangle 9">
            <a:extLst>
              <a:ext uri="{FF2B5EF4-FFF2-40B4-BE49-F238E27FC236}">
                <a16:creationId xmlns:a16="http://schemas.microsoft.com/office/drawing/2014/main" id="{2497927E-6BB6-3F4C-8043-044046C27C5C}"/>
              </a:ext>
            </a:extLst>
          </p:cNvPr>
          <p:cNvSpPr/>
          <p:nvPr/>
        </p:nvSpPr>
        <p:spPr>
          <a:xfrm rot="10800000">
            <a:off x="914400" y="2286000"/>
            <a:ext cx="76200" cy="2895600"/>
          </a:xfrm>
          <a:prstGeom prst="rect">
            <a:avLst/>
          </a:prstGeom>
          <a:solidFill>
            <a:srgbClr val="FFB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Logo&#10;&#10;Description automatically generated">
            <a:extLst>
              <a:ext uri="{FF2B5EF4-FFF2-40B4-BE49-F238E27FC236}">
                <a16:creationId xmlns:a16="http://schemas.microsoft.com/office/drawing/2014/main" id="{75AD2776-9213-9F42-B826-197392C3BA6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19200" y="2184400"/>
            <a:ext cx="2616200" cy="558800"/>
          </a:xfrm>
          <a:prstGeom prst="rect">
            <a:avLst/>
          </a:prstGeom>
        </p:spPr>
      </p:pic>
    </p:spTree>
    <p:extLst>
      <p:ext uri="{BB962C8B-B14F-4D97-AF65-F5344CB8AC3E}">
        <p14:creationId xmlns:p14="http://schemas.microsoft.com/office/powerpoint/2010/main" val="864564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277527"/>
            <a:ext cx="7925246" cy="1237262"/>
          </a:xfrm>
        </p:spPr>
        <p:txBody>
          <a:bodyPr/>
          <a:lstStyle/>
          <a:p>
            <a:r>
              <a:rPr lang="en-US" dirty="0"/>
              <a:t>Subawards to Other Institutions</a:t>
            </a:r>
            <a:endParaRPr lang="en-US" sz="2800" dirty="0"/>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10</a:t>
            </a:fld>
            <a:endParaRPr lang="en-US" dirty="0"/>
          </a:p>
        </p:txBody>
      </p:sp>
      <p:sp>
        <p:nvSpPr>
          <p:cNvPr id="16" name="TextBox 15">
            <a:extLst>
              <a:ext uri="{FF2B5EF4-FFF2-40B4-BE49-F238E27FC236}">
                <a16:creationId xmlns:a16="http://schemas.microsoft.com/office/drawing/2014/main" id="{E68594FD-9A53-4389-A0A9-5AE3A4A4636C}"/>
              </a:ext>
            </a:extLst>
          </p:cNvPr>
          <p:cNvSpPr txBox="1"/>
          <p:nvPr/>
        </p:nvSpPr>
        <p:spPr>
          <a:xfrm>
            <a:off x="651745" y="3249811"/>
            <a:ext cx="11311655" cy="2616101"/>
          </a:xfrm>
          <a:prstGeom prst="rect">
            <a:avLst/>
          </a:prstGeom>
          <a:noFill/>
        </p:spPr>
        <p:txBody>
          <a:bodyPr wrap="square" rtlCol="0">
            <a:spAutoFit/>
          </a:bodyPr>
          <a:lstStyle/>
          <a:p>
            <a:pPr>
              <a:spcAft>
                <a:spcPts val="1200"/>
              </a:spcAft>
            </a:pPr>
            <a:r>
              <a:rPr lang="en-US" sz="2400" dirty="0"/>
              <a:t> Action Steps</a:t>
            </a:r>
          </a:p>
          <a:p>
            <a:pPr marL="342900" indent="-342900">
              <a:spcAft>
                <a:spcPts val="1200"/>
              </a:spcAft>
              <a:buFont typeface="Arial" panose="020B0604020202020204" pitchFamily="34" charset="0"/>
              <a:buChar char="•"/>
            </a:pPr>
            <a:r>
              <a:rPr lang="en-US" sz="2400" dirty="0"/>
              <a:t>If a </a:t>
            </a:r>
            <a:r>
              <a:rPr lang="en-US" sz="2400" dirty="0" err="1"/>
              <a:t>subawardee</a:t>
            </a:r>
            <a:r>
              <a:rPr lang="en-US" sz="2400" dirty="0"/>
              <a:t> submits an invoices during the period Dec. 13, 2023 and Jan. 3, 2024, it will have to be processed in Aggie Enterprise after it goes live.</a:t>
            </a:r>
          </a:p>
          <a:p>
            <a:pPr marL="342900" indent="-342900">
              <a:spcAft>
                <a:spcPts val="1200"/>
              </a:spcAft>
              <a:buFont typeface="Arial" panose="020B0604020202020204" pitchFamily="34" charset="0"/>
              <a:buChar char="•"/>
            </a:pPr>
            <a:r>
              <a:rPr lang="en-US" sz="2400" dirty="0"/>
              <a:t>If a </a:t>
            </a:r>
            <a:r>
              <a:rPr lang="en-US" sz="2400" dirty="0" err="1"/>
              <a:t>subawardee</a:t>
            </a:r>
            <a:r>
              <a:rPr lang="en-US" sz="2400" dirty="0"/>
              <a:t> submits an invoices during the period Dec. 13, 2023 and Jan. 3, 2024, that has not been set up; the department should send an email to CGA in order for the subaward to be given priority in setting it up.</a:t>
            </a:r>
          </a:p>
        </p:txBody>
      </p:sp>
      <p:grpSp>
        <p:nvGrpSpPr>
          <p:cNvPr id="20" name="Group 19">
            <a:extLst>
              <a:ext uri="{FF2B5EF4-FFF2-40B4-BE49-F238E27FC236}">
                <a16:creationId xmlns:a16="http://schemas.microsoft.com/office/drawing/2014/main" id="{D76C1DC3-430F-4F4C-92AB-5111D1589696}"/>
              </a:ext>
            </a:extLst>
          </p:cNvPr>
          <p:cNvGrpSpPr/>
          <p:nvPr/>
        </p:nvGrpSpPr>
        <p:grpSpPr>
          <a:xfrm>
            <a:off x="152400" y="990600"/>
            <a:ext cx="11963400" cy="2308324"/>
            <a:chOff x="939982" y="1154478"/>
            <a:chExt cx="11632357" cy="2308324"/>
          </a:xfrm>
        </p:grpSpPr>
        <p:sp>
          <p:nvSpPr>
            <p:cNvPr id="21" name="Freeform: Shape 20">
              <a:extLst>
                <a:ext uri="{FF2B5EF4-FFF2-40B4-BE49-F238E27FC236}">
                  <a16:creationId xmlns:a16="http://schemas.microsoft.com/office/drawing/2014/main" id="{23A702A1-82CD-4932-8F20-477A7283B1BF}"/>
                </a:ext>
              </a:extLst>
            </p:cNvPr>
            <p:cNvSpPr/>
            <p:nvPr/>
          </p:nvSpPr>
          <p:spPr>
            <a:xfrm>
              <a:off x="939982" y="1449098"/>
              <a:ext cx="3740020" cy="1467577"/>
            </a:xfrm>
            <a:custGeom>
              <a:avLst/>
              <a:gdLst>
                <a:gd name="connsiteX0" fmla="*/ 0 w 3538728"/>
                <a:gd name="connsiteY0" fmla="*/ 244601 h 1467577"/>
                <a:gd name="connsiteX1" fmla="*/ 244601 w 3538728"/>
                <a:gd name="connsiteY1" fmla="*/ 0 h 1467577"/>
                <a:gd name="connsiteX2" fmla="*/ 3294127 w 3538728"/>
                <a:gd name="connsiteY2" fmla="*/ 0 h 1467577"/>
                <a:gd name="connsiteX3" fmla="*/ 3538728 w 3538728"/>
                <a:gd name="connsiteY3" fmla="*/ 244601 h 1467577"/>
                <a:gd name="connsiteX4" fmla="*/ 3538728 w 3538728"/>
                <a:gd name="connsiteY4" fmla="*/ 1222976 h 1467577"/>
                <a:gd name="connsiteX5" fmla="*/ 3294127 w 3538728"/>
                <a:gd name="connsiteY5" fmla="*/ 1467577 h 1467577"/>
                <a:gd name="connsiteX6" fmla="*/ 244601 w 3538728"/>
                <a:gd name="connsiteY6" fmla="*/ 1467577 h 1467577"/>
                <a:gd name="connsiteX7" fmla="*/ 0 w 3538728"/>
                <a:gd name="connsiteY7" fmla="*/ 1222976 h 1467577"/>
                <a:gd name="connsiteX8" fmla="*/ 0 w 3538728"/>
                <a:gd name="connsiteY8" fmla="*/ 244601 h 146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38728" h="1467577">
                  <a:moveTo>
                    <a:pt x="0" y="244601"/>
                  </a:moveTo>
                  <a:cubicBezTo>
                    <a:pt x="0" y="109512"/>
                    <a:pt x="109512" y="0"/>
                    <a:pt x="244601" y="0"/>
                  </a:cubicBezTo>
                  <a:lnTo>
                    <a:pt x="3294127" y="0"/>
                  </a:lnTo>
                  <a:cubicBezTo>
                    <a:pt x="3429216" y="0"/>
                    <a:pt x="3538728" y="109512"/>
                    <a:pt x="3538728" y="244601"/>
                  </a:cubicBezTo>
                  <a:lnTo>
                    <a:pt x="3538728" y="1222976"/>
                  </a:lnTo>
                  <a:cubicBezTo>
                    <a:pt x="3538728" y="1358065"/>
                    <a:pt x="3429216" y="1467577"/>
                    <a:pt x="3294127" y="1467577"/>
                  </a:cubicBezTo>
                  <a:lnTo>
                    <a:pt x="244601" y="1467577"/>
                  </a:lnTo>
                  <a:cubicBezTo>
                    <a:pt x="109512" y="1467577"/>
                    <a:pt x="0" y="1358065"/>
                    <a:pt x="0" y="1222976"/>
                  </a:cubicBezTo>
                  <a:lnTo>
                    <a:pt x="0" y="244601"/>
                  </a:lnTo>
                  <a:close/>
                </a:path>
              </a:pathLst>
            </a:custGeom>
          </p:spPr>
          <p:style>
            <a:lnRef idx="2">
              <a:schemeClr val="lt1">
                <a:hueOff val="0"/>
                <a:satOff val="0"/>
                <a:lumOff val="0"/>
                <a:alphaOff val="0"/>
              </a:schemeClr>
            </a:lnRef>
            <a:fillRef idx="1">
              <a:schemeClr val="accent2">
                <a:hueOff val="-26498"/>
                <a:satOff val="18815"/>
                <a:lumOff val="2745"/>
                <a:alphaOff val="0"/>
              </a:schemeClr>
            </a:fillRef>
            <a:effectRef idx="0">
              <a:schemeClr val="accent2">
                <a:hueOff val="-26498"/>
                <a:satOff val="18815"/>
                <a:lumOff val="2745"/>
                <a:alphaOff val="0"/>
              </a:schemeClr>
            </a:effectRef>
            <a:fontRef idx="minor">
              <a:schemeClr val="lt1"/>
            </a:fontRef>
          </p:style>
          <p:txBody>
            <a:bodyPr spcFirstLastPara="0" vert="horz" wrap="square" lIns="208801" tIns="140221" rIns="208801" bIns="140221" numCol="1" spcCol="1270" anchor="ctr" anchorCtr="0">
              <a:noAutofit/>
            </a:bodyPr>
            <a:lstStyle/>
            <a:p>
              <a:pPr marL="0" lvl="0" indent="0" algn="ctr" defTabSz="1600200">
                <a:lnSpc>
                  <a:spcPct val="90000"/>
                </a:lnSpc>
                <a:spcBef>
                  <a:spcPct val="0"/>
                </a:spcBef>
                <a:spcAft>
                  <a:spcPct val="35000"/>
                </a:spcAft>
                <a:buNone/>
              </a:pPr>
              <a:r>
                <a:rPr lang="en-US" sz="3600" b="1" kern="1200" dirty="0"/>
                <a:t>Subawards to other institutions</a:t>
              </a:r>
            </a:p>
          </p:txBody>
        </p:sp>
        <p:sp>
          <p:nvSpPr>
            <p:cNvPr id="22" name="Arrow: Right 21">
              <a:extLst>
                <a:ext uri="{FF2B5EF4-FFF2-40B4-BE49-F238E27FC236}">
                  <a16:creationId xmlns:a16="http://schemas.microsoft.com/office/drawing/2014/main" id="{10A527A5-FAC2-44E2-B90D-4245E2BB4FB8}"/>
                </a:ext>
              </a:extLst>
            </p:cNvPr>
            <p:cNvSpPr/>
            <p:nvPr/>
          </p:nvSpPr>
          <p:spPr>
            <a:xfrm>
              <a:off x="4718646" y="1740976"/>
              <a:ext cx="744799" cy="5889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AD82E925-0981-4CC4-A141-A7DAE82BA05F}"/>
                </a:ext>
              </a:extLst>
            </p:cNvPr>
            <p:cNvSpPr txBox="1"/>
            <p:nvPr/>
          </p:nvSpPr>
          <p:spPr>
            <a:xfrm>
              <a:off x="5502089" y="1154478"/>
              <a:ext cx="7070250" cy="2308324"/>
            </a:xfrm>
            <a:prstGeom prst="rect">
              <a:avLst/>
            </a:prstGeom>
            <a:noFill/>
          </p:spPr>
          <p:txBody>
            <a:bodyPr wrap="square" rtlCol="0">
              <a:spAutoFit/>
            </a:bodyPr>
            <a:lstStyle/>
            <a:p>
              <a:r>
                <a:rPr lang="en-US" sz="3600" b="1" dirty="0">
                  <a:solidFill>
                    <a:srgbClr val="00497F"/>
                  </a:solidFill>
                </a:rPr>
                <a:t>The last day for UCD Office of Research and ANR Contract &amp; Grants to send CGA documents is Dec. 12, 2023</a:t>
              </a:r>
              <a:endParaRPr lang="en-US" sz="3600" b="1" dirty="0"/>
            </a:p>
          </p:txBody>
        </p:sp>
      </p:grpSp>
    </p:spTree>
    <p:extLst>
      <p:ext uri="{BB962C8B-B14F-4D97-AF65-F5344CB8AC3E}">
        <p14:creationId xmlns:p14="http://schemas.microsoft.com/office/powerpoint/2010/main" val="24535833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277527"/>
            <a:ext cx="5027210" cy="1237262"/>
          </a:xfrm>
        </p:spPr>
        <p:txBody>
          <a:bodyPr/>
          <a:lstStyle/>
          <a:p>
            <a:r>
              <a:rPr lang="en-US" dirty="0"/>
              <a:t>Expense Transfers</a:t>
            </a:r>
            <a:endParaRPr lang="en-US" sz="2800" dirty="0"/>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11</a:t>
            </a:fld>
            <a:endParaRPr lang="en-US" dirty="0"/>
          </a:p>
        </p:txBody>
      </p:sp>
      <p:sp>
        <p:nvSpPr>
          <p:cNvPr id="16" name="TextBox 15">
            <a:extLst>
              <a:ext uri="{FF2B5EF4-FFF2-40B4-BE49-F238E27FC236}">
                <a16:creationId xmlns:a16="http://schemas.microsoft.com/office/drawing/2014/main" id="{E68594FD-9A53-4389-A0A9-5AE3A4A4636C}"/>
              </a:ext>
            </a:extLst>
          </p:cNvPr>
          <p:cNvSpPr txBox="1"/>
          <p:nvPr/>
        </p:nvSpPr>
        <p:spPr>
          <a:xfrm>
            <a:off x="685800" y="3601437"/>
            <a:ext cx="10888508" cy="461665"/>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400" dirty="0"/>
              <a:t>GEC and JV have to be fully approved by 6:00 p.m.</a:t>
            </a:r>
          </a:p>
        </p:txBody>
      </p:sp>
      <p:grpSp>
        <p:nvGrpSpPr>
          <p:cNvPr id="13" name="Group 12">
            <a:extLst>
              <a:ext uri="{FF2B5EF4-FFF2-40B4-BE49-F238E27FC236}">
                <a16:creationId xmlns:a16="http://schemas.microsoft.com/office/drawing/2014/main" id="{FD041734-B713-4133-ADEB-3DBD1A29D6C5}"/>
              </a:ext>
            </a:extLst>
          </p:cNvPr>
          <p:cNvGrpSpPr/>
          <p:nvPr/>
        </p:nvGrpSpPr>
        <p:grpSpPr>
          <a:xfrm>
            <a:off x="381000" y="1273316"/>
            <a:ext cx="11203209" cy="2308324"/>
            <a:chOff x="865891" y="1437194"/>
            <a:chExt cx="11174508" cy="2308324"/>
          </a:xfrm>
        </p:grpSpPr>
        <p:sp>
          <p:nvSpPr>
            <p:cNvPr id="15" name="Freeform: Shape 14">
              <a:extLst>
                <a:ext uri="{FF2B5EF4-FFF2-40B4-BE49-F238E27FC236}">
                  <a16:creationId xmlns:a16="http://schemas.microsoft.com/office/drawing/2014/main" id="{3118DA81-7FB9-4C56-B862-2BC2AFFBA8C0}"/>
                </a:ext>
              </a:extLst>
            </p:cNvPr>
            <p:cNvSpPr/>
            <p:nvPr/>
          </p:nvSpPr>
          <p:spPr>
            <a:xfrm>
              <a:off x="865891" y="1449098"/>
              <a:ext cx="3919658" cy="1971343"/>
            </a:xfrm>
            <a:custGeom>
              <a:avLst/>
              <a:gdLst>
                <a:gd name="connsiteX0" fmla="*/ 0 w 3538728"/>
                <a:gd name="connsiteY0" fmla="*/ 244601 h 1467577"/>
                <a:gd name="connsiteX1" fmla="*/ 244601 w 3538728"/>
                <a:gd name="connsiteY1" fmla="*/ 0 h 1467577"/>
                <a:gd name="connsiteX2" fmla="*/ 3294127 w 3538728"/>
                <a:gd name="connsiteY2" fmla="*/ 0 h 1467577"/>
                <a:gd name="connsiteX3" fmla="*/ 3538728 w 3538728"/>
                <a:gd name="connsiteY3" fmla="*/ 244601 h 1467577"/>
                <a:gd name="connsiteX4" fmla="*/ 3538728 w 3538728"/>
                <a:gd name="connsiteY4" fmla="*/ 1222976 h 1467577"/>
                <a:gd name="connsiteX5" fmla="*/ 3294127 w 3538728"/>
                <a:gd name="connsiteY5" fmla="*/ 1467577 h 1467577"/>
                <a:gd name="connsiteX6" fmla="*/ 244601 w 3538728"/>
                <a:gd name="connsiteY6" fmla="*/ 1467577 h 1467577"/>
                <a:gd name="connsiteX7" fmla="*/ 0 w 3538728"/>
                <a:gd name="connsiteY7" fmla="*/ 1222976 h 1467577"/>
                <a:gd name="connsiteX8" fmla="*/ 0 w 3538728"/>
                <a:gd name="connsiteY8" fmla="*/ 244601 h 146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38728" h="1467577">
                  <a:moveTo>
                    <a:pt x="0" y="244601"/>
                  </a:moveTo>
                  <a:cubicBezTo>
                    <a:pt x="0" y="109512"/>
                    <a:pt x="109512" y="0"/>
                    <a:pt x="244601" y="0"/>
                  </a:cubicBezTo>
                  <a:lnTo>
                    <a:pt x="3294127" y="0"/>
                  </a:lnTo>
                  <a:cubicBezTo>
                    <a:pt x="3429216" y="0"/>
                    <a:pt x="3538728" y="109512"/>
                    <a:pt x="3538728" y="244601"/>
                  </a:cubicBezTo>
                  <a:lnTo>
                    <a:pt x="3538728" y="1222976"/>
                  </a:lnTo>
                  <a:cubicBezTo>
                    <a:pt x="3538728" y="1358065"/>
                    <a:pt x="3429216" y="1467577"/>
                    <a:pt x="3294127" y="1467577"/>
                  </a:cubicBezTo>
                  <a:lnTo>
                    <a:pt x="244601" y="1467577"/>
                  </a:lnTo>
                  <a:cubicBezTo>
                    <a:pt x="109512" y="1467577"/>
                    <a:pt x="0" y="1358065"/>
                    <a:pt x="0" y="1222976"/>
                  </a:cubicBezTo>
                  <a:lnTo>
                    <a:pt x="0" y="244601"/>
                  </a:lnTo>
                  <a:close/>
                </a:path>
              </a:pathLst>
            </a:custGeom>
          </p:spPr>
          <p:style>
            <a:lnRef idx="2">
              <a:schemeClr val="lt1">
                <a:hueOff val="0"/>
                <a:satOff val="0"/>
                <a:lumOff val="0"/>
                <a:alphaOff val="0"/>
              </a:schemeClr>
            </a:lnRef>
            <a:fillRef idx="1">
              <a:schemeClr val="accent2">
                <a:hueOff val="-26498"/>
                <a:satOff val="18815"/>
                <a:lumOff val="2745"/>
                <a:alphaOff val="0"/>
              </a:schemeClr>
            </a:fillRef>
            <a:effectRef idx="0">
              <a:schemeClr val="accent2">
                <a:hueOff val="-26498"/>
                <a:satOff val="18815"/>
                <a:lumOff val="2745"/>
                <a:alphaOff val="0"/>
              </a:schemeClr>
            </a:effectRef>
            <a:fontRef idx="minor">
              <a:schemeClr val="lt1"/>
            </a:fontRef>
          </p:style>
          <p:txBody>
            <a:bodyPr spcFirstLastPara="0" vert="horz" wrap="square" lIns="208801" tIns="140221" rIns="208801" bIns="140221" numCol="1" spcCol="1270" anchor="ctr" anchorCtr="0">
              <a:noAutofit/>
            </a:bodyPr>
            <a:lstStyle/>
            <a:p>
              <a:pPr marL="0" lvl="0" indent="0" algn="ctr" defTabSz="1600200">
                <a:lnSpc>
                  <a:spcPct val="90000"/>
                </a:lnSpc>
                <a:spcBef>
                  <a:spcPct val="0"/>
                </a:spcBef>
                <a:spcAft>
                  <a:spcPct val="35000"/>
                </a:spcAft>
                <a:buNone/>
              </a:pPr>
              <a:r>
                <a:rPr lang="en-US" sz="3600" b="1" kern="1200" dirty="0"/>
                <a:t>Contracts &amp; Grants Expense Transfer</a:t>
              </a:r>
            </a:p>
          </p:txBody>
        </p:sp>
        <p:sp>
          <p:nvSpPr>
            <p:cNvPr id="17" name="Arrow: Right 16">
              <a:extLst>
                <a:ext uri="{FF2B5EF4-FFF2-40B4-BE49-F238E27FC236}">
                  <a16:creationId xmlns:a16="http://schemas.microsoft.com/office/drawing/2014/main" id="{2B2308B5-7C1B-4DEC-B464-93F81EBCCCAC}"/>
                </a:ext>
              </a:extLst>
            </p:cNvPr>
            <p:cNvSpPr/>
            <p:nvPr/>
          </p:nvSpPr>
          <p:spPr>
            <a:xfrm>
              <a:off x="4785549" y="2145078"/>
              <a:ext cx="1476682" cy="5889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9D55D3ED-BD1E-4B1A-BF13-04EE7663BC6D}"/>
                </a:ext>
              </a:extLst>
            </p:cNvPr>
            <p:cNvSpPr txBox="1"/>
            <p:nvPr/>
          </p:nvSpPr>
          <p:spPr>
            <a:xfrm>
              <a:off x="6262231" y="1437194"/>
              <a:ext cx="5778168" cy="2308324"/>
            </a:xfrm>
            <a:prstGeom prst="rect">
              <a:avLst/>
            </a:prstGeom>
            <a:noFill/>
          </p:spPr>
          <p:txBody>
            <a:bodyPr wrap="square" rtlCol="0">
              <a:spAutoFit/>
            </a:bodyPr>
            <a:lstStyle/>
            <a:p>
              <a:r>
                <a:rPr lang="en-US" sz="3600" b="1" dirty="0">
                  <a:solidFill>
                    <a:srgbClr val="00497F"/>
                  </a:solidFill>
                </a:rPr>
                <a:t>Departments and CGA will be allowed to process expense transfer till Jan. 4, 2024.</a:t>
              </a:r>
              <a:endParaRPr lang="en-US" sz="3600" b="1" dirty="0"/>
            </a:p>
          </p:txBody>
        </p:sp>
      </p:grpSp>
    </p:spTree>
    <p:extLst>
      <p:ext uri="{BB962C8B-B14F-4D97-AF65-F5344CB8AC3E}">
        <p14:creationId xmlns:p14="http://schemas.microsoft.com/office/powerpoint/2010/main" val="2006581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277527"/>
            <a:ext cx="4796185" cy="1237262"/>
          </a:xfrm>
        </p:spPr>
        <p:txBody>
          <a:bodyPr/>
          <a:lstStyle/>
          <a:p>
            <a:r>
              <a:rPr lang="en-US" dirty="0"/>
              <a:t>Payment Request</a:t>
            </a:r>
            <a:endParaRPr lang="en-US" sz="2800" dirty="0"/>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12</a:t>
            </a:fld>
            <a:endParaRPr lang="en-US" dirty="0"/>
          </a:p>
        </p:txBody>
      </p:sp>
      <p:sp>
        <p:nvSpPr>
          <p:cNvPr id="16" name="TextBox 15">
            <a:extLst>
              <a:ext uri="{FF2B5EF4-FFF2-40B4-BE49-F238E27FC236}">
                <a16:creationId xmlns:a16="http://schemas.microsoft.com/office/drawing/2014/main" id="{E68594FD-9A53-4389-A0A9-5AE3A4A4636C}"/>
              </a:ext>
            </a:extLst>
          </p:cNvPr>
          <p:cNvSpPr txBox="1"/>
          <p:nvPr/>
        </p:nvSpPr>
        <p:spPr>
          <a:xfrm>
            <a:off x="685800" y="3601437"/>
            <a:ext cx="10888508" cy="1354217"/>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400" dirty="0"/>
              <a:t>Payment Requests have to be fully approved by Dec. 13, 2023 at 6:00 p.m.</a:t>
            </a:r>
          </a:p>
          <a:p>
            <a:pPr marL="457200" indent="-457200">
              <a:spcAft>
                <a:spcPts val="1200"/>
              </a:spcAft>
              <a:buFont typeface="Arial" panose="020B0604020202020204" pitchFamily="34" charset="0"/>
              <a:buChar char="•"/>
            </a:pPr>
            <a:r>
              <a:rPr lang="en-US" sz="2400" dirty="0"/>
              <a:t>Payment requests after Dec. 13, 2023 will be processed in Aggie Enterprise after it goes live.</a:t>
            </a:r>
          </a:p>
        </p:txBody>
      </p:sp>
      <p:grpSp>
        <p:nvGrpSpPr>
          <p:cNvPr id="13" name="Group 12">
            <a:extLst>
              <a:ext uri="{FF2B5EF4-FFF2-40B4-BE49-F238E27FC236}">
                <a16:creationId xmlns:a16="http://schemas.microsoft.com/office/drawing/2014/main" id="{FD041734-B713-4133-ADEB-3DBD1A29D6C5}"/>
              </a:ext>
            </a:extLst>
          </p:cNvPr>
          <p:cNvGrpSpPr/>
          <p:nvPr/>
        </p:nvGrpSpPr>
        <p:grpSpPr>
          <a:xfrm>
            <a:off x="228600" y="1066800"/>
            <a:ext cx="11955306" cy="2308324"/>
            <a:chOff x="877970" y="1230678"/>
            <a:chExt cx="11924679" cy="2308324"/>
          </a:xfrm>
        </p:grpSpPr>
        <p:sp>
          <p:nvSpPr>
            <p:cNvPr id="17" name="Arrow: Right 16">
              <a:extLst>
                <a:ext uri="{FF2B5EF4-FFF2-40B4-BE49-F238E27FC236}">
                  <a16:creationId xmlns:a16="http://schemas.microsoft.com/office/drawing/2014/main" id="{2B2308B5-7C1B-4DEC-B464-93F81EBCCCAC}"/>
                </a:ext>
              </a:extLst>
            </p:cNvPr>
            <p:cNvSpPr/>
            <p:nvPr/>
          </p:nvSpPr>
          <p:spPr>
            <a:xfrm>
              <a:off x="4046011" y="2089533"/>
              <a:ext cx="760048" cy="5889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3118DA81-7FB9-4C56-B862-2BC2AFFBA8C0}"/>
                </a:ext>
              </a:extLst>
            </p:cNvPr>
            <p:cNvSpPr/>
            <p:nvPr/>
          </p:nvSpPr>
          <p:spPr>
            <a:xfrm>
              <a:off x="877970" y="1316735"/>
              <a:ext cx="3332131" cy="1971343"/>
            </a:xfrm>
            <a:custGeom>
              <a:avLst/>
              <a:gdLst>
                <a:gd name="connsiteX0" fmla="*/ 0 w 3538728"/>
                <a:gd name="connsiteY0" fmla="*/ 244601 h 1467577"/>
                <a:gd name="connsiteX1" fmla="*/ 244601 w 3538728"/>
                <a:gd name="connsiteY1" fmla="*/ 0 h 1467577"/>
                <a:gd name="connsiteX2" fmla="*/ 3294127 w 3538728"/>
                <a:gd name="connsiteY2" fmla="*/ 0 h 1467577"/>
                <a:gd name="connsiteX3" fmla="*/ 3538728 w 3538728"/>
                <a:gd name="connsiteY3" fmla="*/ 244601 h 1467577"/>
                <a:gd name="connsiteX4" fmla="*/ 3538728 w 3538728"/>
                <a:gd name="connsiteY4" fmla="*/ 1222976 h 1467577"/>
                <a:gd name="connsiteX5" fmla="*/ 3294127 w 3538728"/>
                <a:gd name="connsiteY5" fmla="*/ 1467577 h 1467577"/>
                <a:gd name="connsiteX6" fmla="*/ 244601 w 3538728"/>
                <a:gd name="connsiteY6" fmla="*/ 1467577 h 1467577"/>
                <a:gd name="connsiteX7" fmla="*/ 0 w 3538728"/>
                <a:gd name="connsiteY7" fmla="*/ 1222976 h 1467577"/>
                <a:gd name="connsiteX8" fmla="*/ 0 w 3538728"/>
                <a:gd name="connsiteY8" fmla="*/ 244601 h 146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38728" h="1467577">
                  <a:moveTo>
                    <a:pt x="0" y="244601"/>
                  </a:moveTo>
                  <a:cubicBezTo>
                    <a:pt x="0" y="109512"/>
                    <a:pt x="109512" y="0"/>
                    <a:pt x="244601" y="0"/>
                  </a:cubicBezTo>
                  <a:lnTo>
                    <a:pt x="3294127" y="0"/>
                  </a:lnTo>
                  <a:cubicBezTo>
                    <a:pt x="3429216" y="0"/>
                    <a:pt x="3538728" y="109512"/>
                    <a:pt x="3538728" y="244601"/>
                  </a:cubicBezTo>
                  <a:lnTo>
                    <a:pt x="3538728" y="1222976"/>
                  </a:lnTo>
                  <a:cubicBezTo>
                    <a:pt x="3538728" y="1358065"/>
                    <a:pt x="3429216" y="1467577"/>
                    <a:pt x="3294127" y="1467577"/>
                  </a:cubicBezTo>
                  <a:lnTo>
                    <a:pt x="244601" y="1467577"/>
                  </a:lnTo>
                  <a:cubicBezTo>
                    <a:pt x="109512" y="1467577"/>
                    <a:pt x="0" y="1358065"/>
                    <a:pt x="0" y="1222976"/>
                  </a:cubicBezTo>
                  <a:lnTo>
                    <a:pt x="0" y="244601"/>
                  </a:lnTo>
                  <a:close/>
                </a:path>
              </a:pathLst>
            </a:custGeom>
          </p:spPr>
          <p:style>
            <a:lnRef idx="2">
              <a:schemeClr val="lt1">
                <a:hueOff val="0"/>
                <a:satOff val="0"/>
                <a:lumOff val="0"/>
                <a:alphaOff val="0"/>
              </a:schemeClr>
            </a:lnRef>
            <a:fillRef idx="1">
              <a:schemeClr val="accent2">
                <a:hueOff val="-26498"/>
                <a:satOff val="18815"/>
                <a:lumOff val="2745"/>
                <a:alphaOff val="0"/>
              </a:schemeClr>
            </a:fillRef>
            <a:effectRef idx="0">
              <a:schemeClr val="accent2">
                <a:hueOff val="-26498"/>
                <a:satOff val="18815"/>
                <a:lumOff val="2745"/>
                <a:alphaOff val="0"/>
              </a:schemeClr>
            </a:effectRef>
            <a:fontRef idx="minor">
              <a:schemeClr val="lt1"/>
            </a:fontRef>
          </p:style>
          <p:txBody>
            <a:bodyPr spcFirstLastPara="0" vert="horz" wrap="square" lIns="208801" tIns="140221" rIns="208801" bIns="140221" numCol="1" spcCol="1270" anchor="ctr" anchorCtr="0">
              <a:noAutofit/>
            </a:bodyPr>
            <a:lstStyle/>
            <a:p>
              <a:pPr marL="0" lvl="0" indent="0" algn="ctr" defTabSz="1600200">
                <a:lnSpc>
                  <a:spcPct val="90000"/>
                </a:lnSpc>
                <a:spcBef>
                  <a:spcPct val="0"/>
                </a:spcBef>
                <a:spcAft>
                  <a:spcPct val="35000"/>
                </a:spcAft>
                <a:buNone/>
              </a:pPr>
              <a:r>
                <a:rPr lang="en-US" sz="3600" b="1" kern="1200" dirty="0"/>
                <a:t>Payment Requests</a:t>
              </a:r>
            </a:p>
          </p:txBody>
        </p:sp>
        <p:sp>
          <p:nvSpPr>
            <p:cNvPr id="18" name="TextBox 17">
              <a:extLst>
                <a:ext uri="{FF2B5EF4-FFF2-40B4-BE49-F238E27FC236}">
                  <a16:creationId xmlns:a16="http://schemas.microsoft.com/office/drawing/2014/main" id="{9D55D3ED-BD1E-4B1A-BF13-04EE7663BC6D}"/>
                </a:ext>
              </a:extLst>
            </p:cNvPr>
            <p:cNvSpPr txBox="1"/>
            <p:nvPr/>
          </p:nvSpPr>
          <p:spPr>
            <a:xfrm>
              <a:off x="4806059" y="1230678"/>
              <a:ext cx="7996590" cy="2308324"/>
            </a:xfrm>
            <a:prstGeom prst="rect">
              <a:avLst/>
            </a:prstGeom>
            <a:noFill/>
          </p:spPr>
          <p:txBody>
            <a:bodyPr wrap="square" rtlCol="0">
              <a:spAutoFit/>
            </a:bodyPr>
            <a:lstStyle/>
            <a:p>
              <a:r>
                <a:rPr lang="en-US" sz="3600" b="1" dirty="0">
                  <a:solidFill>
                    <a:srgbClr val="00497F"/>
                  </a:solidFill>
                </a:rPr>
                <a:t>Departments and CGA will be allowed to process payment requests till Dec. 13, 2023 at 6:00 p.m.</a:t>
              </a:r>
              <a:endParaRPr lang="en-US" sz="3600" b="1" dirty="0"/>
            </a:p>
          </p:txBody>
        </p:sp>
      </p:grpSp>
    </p:spTree>
    <p:extLst>
      <p:ext uri="{BB962C8B-B14F-4D97-AF65-F5344CB8AC3E}">
        <p14:creationId xmlns:p14="http://schemas.microsoft.com/office/powerpoint/2010/main" val="152430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277527"/>
            <a:ext cx="6198235" cy="1237262"/>
          </a:xfrm>
        </p:spPr>
        <p:txBody>
          <a:bodyPr/>
          <a:lstStyle/>
          <a:p>
            <a:r>
              <a:rPr lang="en-US" dirty="0"/>
              <a:t>Disbursement Vouchers</a:t>
            </a:r>
            <a:endParaRPr lang="en-US" sz="2800" dirty="0"/>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13</a:t>
            </a:fld>
            <a:endParaRPr lang="en-US" dirty="0"/>
          </a:p>
        </p:txBody>
      </p:sp>
      <p:sp>
        <p:nvSpPr>
          <p:cNvPr id="16" name="TextBox 15">
            <a:extLst>
              <a:ext uri="{FF2B5EF4-FFF2-40B4-BE49-F238E27FC236}">
                <a16:creationId xmlns:a16="http://schemas.microsoft.com/office/drawing/2014/main" id="{E68594FD-9A53-4389-A0A9-5AE3A4A4636C}"/>
              </a:ext>
            </a:extLst>
          </p:cNvPr>
          <p:cNvSpPr txBox="1"/>
          <p:nvPr/>
        </p:nvSpPr>
        <p:spPr>
          <a:xfrm>
            <a:off x="685800" y="3276600"/>
            <a:ext cx="10888508" cy="2985433"/>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400" dirty="0"/>
              <a:t>Disbursement Vouchers have to be fully approved by Dec. 22, 2023 by 6:00 p.m.</a:t>
            </a:r>
          </a:p>
          <a:p>
            <a:pPr marL="457200" indent="-457200">
              <a:spcAft>
                <a:spcPts val="1200"/>
              </a:spcAft>
              <a:buFont typeface="Arial" panose="020B0604020202020204" pitchFamily="34" charset="0"/>
              <a:buChar char="•"/>
            </a:pPr>
            <a:r>
              <a:rPr lang="en-US" sz="2400" dirty="0"/>
              <a:t>Disbursement Vouchers after Dec. 21, 2023 will be processed in Aggie Enterprise after it goes live.</a:t>
            </a:r>
          </a:p>
          <a:p>
            <a:pPr marL="457200" indent="-457200">
              <a:spcAft>
                <a:spcPts val="1200"/>
              </a:spcAft>
              <a:buFont typeface="Arial" panose="020B0604020202020204" pitchFamily="34" charset="0"/>
              <a:buChar char="•"/>
            </a:pPr>
            <a:r>
              <a:rPr lang="en-US" sz="2400" dirty="0"/>
              <a:t>An emergency process has been set up in case a payment is required during the Dec. 22, 2023 and AE going live. In this case Department should contract A/P.</a:t>
            </a:r>
          </a:p>
        </p:txBody>
      </p:sp>
      <p:grpSp>
        <p:nvGrpSpPr>
          <p:cNvPr id="13" name="Group 12">
            <a:extLst>
              <a:ext uri="{FF2B5EF4-FFF2-40B4-BE49-F238E27FC236}">
                <a16:creationId xmlns:a16="http://schemas.microsoft.com/office/drawing/2014/main" id="{FD041734-B713-4133-ADEB-3DBD1A29D6C5}"/>
              </a:ext>
            </a:extLst>
          </p:cNvPr>
          <p:cNvGrpSpPr/>
          <p:nvPr/>
        </p:nvGrpSpPr>
        <p:grpSpPr>
          <a:xfrm>
            <a:off x="393111" y="1066800"/>
            <a:ext cx="11790798" cy="2308324"/>
            <a:chOff x="877970" y="1230678"/>
            <a:chExt cx="11760592" cy="2308324"/>
          </a:xfrm>
        </p:grpSpPr>
        <p:sp>
          <p:nvSpPr>
            <p:cNvPr id="15" name="Freeform: Shape 14">
              <a:extLst>
                <a:ext uri="{FF2B5EF4-FFF2-40B4-BE49-F238E27FC236}">
                  <a16:creationId xmlns:a16="http://schemas.microsoft.com/office/drawing/2014/main" id="{3118DA81-7FB9-4C56-B862-2BC2AFFBA8C0}"/>
                </a:ext>
              </a:extLst>
            </p:cNvPr>
            <p:cNvSpPr/>
            <p:nvPr/>
          </p:nvSpPr>
          <p:spPr>
            <a:xfrm>
              <a:off x="877970" y="1316735"/>
              <a:ext cx="3814111" cy="1971343"/>
            </a:xfrm>
            <a:custGeom>
              <a:avLst/>
              <a:gdLst>
                <a:gd name="connsiteX0" fmla="*/ 0 w 3538728"/>
                <a:gd name="connsiteY0" fmla="*/ 244601 h 1467577"/>
                <a:gd name="connsiteX1" fmla="*/ 244601 w 3538728"/>
                <a:gd name="connsiteY1" fmla="*/ 0 h 1467577"/>
                <a:gd name="connsiteX2" fmla="*/ 3294127 w 3538728"/>
                <a:gd name="connsiteY2" fmla="*/ 0 h 1467577"/>
                <a:gd name="connsiteX3" fmla="*/ 3538728 w 3538728"/>
                <a:gd name="connsiteY3" fmla="*/ 244601 h 1467577"/>
                <a:gd name="connsiteX4" fmla="*/ 3538728 w 3538728"/>
                <a:gd name="connsiteY4" fmla="*/ 1222976 h 1467577"/>
                <a:gd name="connsiteX5" fmla="*/ 3294127 w 3538728"/>
                <a:gd name="connsiteY5" fmla="*/ 1467577 h 1467577"/>
                <a:gd name="connsiteX6" fmla="*/ 244601 w 3538728"/>
                <a:gd name="connsiteY6" fmla="*/ 1467577 h 1467577"/>
                <a:gd name="connsiteX7" fmla="*/ 0 w 3538728"/>
                <a:gd name="connsiteY7" fmla="*/ 1222976 h 1467577"/>
                <a:gd name="connsiteX8" fmla="*/ 0 w 3538728"/>
                <a:gd name="connsiteY8" fmla="*/ 244601 h 146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38728" h="1467577">
                  <a:moveTo>
                    <a:pt x="0" y="244601"/>
                  </a:moveTo>
                  <a:cubicBezTo>
                    <a:pt x="0" y="109512"/>
                    <a:pt x="109512" y="0"/>
                    <a:pt x="244601" y="0"/>
                  </a:cubicBezTo>
                  <a:lnTo>
                    <a:pt x="3294127" y="0"/>
                  </a:lnTo>
                  <a:cubicBezTo>
                    <a:pt x="3429216" y="0"/>
                    <a:pt x="3538728" y="109512"/>
                    <a:pt x="3538728" y="244601"/>
                  </a:cubicBezTo>
                  <a:lnTo>
                    <a:pt x="3538728" y="1222976"/>
                  </a:lnTo>
                  <a:cubicBezTo>
                    <a:pt x="3538728" y="1358065"/>
                    <a:pt x="3429216" y="1467577"/>
                    <a:pt x="3294127" y="1467577"/>
                  </a:cubicBezTo>
                  <a:lnTo>
                    <a:pt x="244601" y="1467577"/>
                  </a:lnTo>
                  <a:cubicBezTo>
                    <a:pt x="109512" y="1467577"/>
                    <a:pt x="0" y="1358065"/>
                    <a:pt x="0" y="1222976"/>
                  </a:cubicBezTo>
                  <a:lnTo>
                    <a:pt x="0" y="244601"/>
                  </a:lnTo>
                  <a:close/>
                </a:path>
              </a:pathLst>
            </a:custGeom>
          </p:spPr>
          <p:style>
            <a:lnRef idx="2">
              <a:schemeClr val="lt1">
                <a:hueOff val="0"/>
                <a:satOff val="0"/>
                <a:lumOff val="0"/>
                <a:alphaOff val="0"/>
              </a:schemeClr>
            </a:lnRef>
            <a:fillRef idx="1">
              <a:schemeClr val="accent2">
                <a:hueOff val="-26498"/>
                <a:satOff val="18815"/>
                <a:lumOff val="2745"/>
                <a:alphaOff val="0"/>
              </a:schemeClr>
            </a:fillRef>
            <a:effectRef idx="0">
              <a:schemeClr val="accent2">
                <a:hueOff val="-26498"/>
                <a:satOff val="18815"/>
                <a:lumOff val="2745"/>
                <a:alphaOff val="0"/>
              </a:schemeClr>
            </a:effectRef>
            <a:fontRef idx="minor">
              <a:schemeClr val="lt1"/>
            </a:fontRef>
          </p:style>
          <p:txBody>
            <a:bodyPr spcFirstLastPara="0" vert="horz" wrap="square" lIns="208801" tIns="140221" rIns="208801" bIns="140221" numCol="1" spcCol="1270" anchor="ctr" anchorCtr="0">
              <a:noAutofit/>
            </a:bodyPr>
            <a:lstStyle/>
            <a:p>
              <a:pPr marL="0" lvl="0" indent="0" algn="ctr" defTabSz="1600200">
                <a:lnSpc>
                  <a:spcPct val="90000"/>
                </a:lnSpc>
                <a:spcBef>
                  <a:spcPct val="0"/>
                </a:spcBef>
                <a:spcAft>
                  <a:spcPct val="35000"/>
                </a:spcAft>
                <a:buNone/>
              </a:pPr>
              <a:r>
                <a:rPr lang="en-US" sz="3600" b="1" kern="1200" dirty="0"/>
                <a:t>Disbursement Vouchers</a:t>
              </a:r>
            </a:p>
          </p:txBody>
        </p:sp>
        <p:sp>
          <p:nvSpPr>
            <p:cNvPr id="17" name="Arrow: Right 16">
              <a:extLst>
                <a:ext uri="{FF2B5EF4-FFF2-40B4-BE49-F238E27FC236}">
                  <a16:creationId xmlns:a16="http://schemas.microsoft.com/office/drawing/2014/main" id="{2B2308B5-7C1B-4DEC-B464-93F81EBCCCAC}"/>
                </a:ext>
              </a:extLst>
            </p:cNvPr>
            <p:cNvSpPr/>
            <p:nvPr/>
          </p:nvSpPr>
          <p:spPr>
            <a:xfrm>
              <a:off x="4718646" y="2089533"/>
              <a:ext cx="744799" cy="5889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9D55D3ED-BD1E-4B1A-BF13-04EE7663BC6D}"/>
                </a:ext>
              </a:extLst>
            </p:cNvPr>
            <p:cNvSpPr txBox="1"/>
            <p:nvPr/>
          </p:nvSpPr>
          <p:spPr>
            <a:xfrm>
              <a:off x="5568312" y="1230678"/>
              <a:ext cx="7070250" cy="2308324"/>
            </a:xfrm>
            <a:prstGeom prst="rect">
              <a:avLst/>
            </a:prstGeom>
            <a:noFill/>
          </p:spPr>
          <p:txBody>
            <a:bodyPr wrap="square" rtlCol="0">
              <a:spAutoFit/>
            </a:bodyPr>
            <a:lstStyle/>
            <a:p>
              <a:r>
                <a:rPr lang="en-US" sz="3600" b="1" dirty="0">
                  <a:solidFill>
                    <a:srgbClr val="00497F"/>
                  </a:solidFill>
                </a:rPr>
                <a:t>Departments and CGA will be allowed to process disbursement vouchers till Dec. 21, 2023 at 8:30 p.m.</a:t>
              </a:r>
              <a:endParaRPr lang="en-US" sz="3600" b="1" dirty="0"/>
            </a:p>
          </p:txBody>
        </p:sp>
      </p:grpSp>
    </p:spTree>
    <p:extLst>
      <p:ext uri="{BB962C8B-B14F-4D97-AF65-F5344CB8AC3E}">
        <p14:creationId xmlns:p14="http://schemas.microsoft.com/office/powerpoint/2010/main" val="3931580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277527"/>
            <a:ext cx="3693319" cy="1237262"/>
          </a:xfrm>
        </p:spPr>
        <p:txBody>
          <a:bodyPr/>
          <a:lstStyle/>
          <a:p>
            <a:r>
              <a:rPr lang="en-US" dirty="0"/>
              <a:t>Suggestions</a:t>
            </a:r>
            <a:endParaRPr lang="en-US" sz="2800" dirty="0"/>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14</a:t>
            </a:fld>
            <a:endParaRPr lang="en-US" dirty="0"/>
          </a:p>
        </p:txBody>
      </p:sp>
      <p:sp>
        <p:nvSpPr>
          <p:cNvPr id="16" name="TextBox 15">
            <a:extLst>
              <a:ext uri="{FF2B5EF4-FFF2-40B4-BE49-F238E27FC236}">
                <a16:creationId xmlns:a16="http://schemas.microsoft.com/office/drawing/2014/main" id="{E68594FD-9A53-4389-A0A9-5AE3A4A4636C}"/>
              </a:ext>
            </a:extLst>
          </p:cNvPr>
          <p:cNvSpPr txBox="1"/>
          <p:nvPr/>
        </p:nvSpPr>
        <p:spPr>
          <a:xfrm>
            <a:off x="651746" y="1098352"/>
            <a:ext cx="10888508" cy="4985980"/>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400" dirty="0"/>
              <a:t>Departments might want to notify </a:t>
            </a:r>
            <a:r>
              <a:rPr lang="en-US" sz="2400" dirty="0" err="1"/>
              <a:t>subawardees</a:t>
            </a:r>
            <a:r>
              <a:rPr lang="en-US" sz="2400" dirty="0"/>
              <a:t> of impending UCD migration to Aggie Enterprise and request that invoices be submitted by Dec. 8, 2023.  If not the invoices will be paid in January</a:t>
            </a:r>
          </a:p>
          <a:p>
            <a:pPr marL="457200" indent="-457200">
              <a:spcAft>
                <a:spcPts val="1200"/>
              </a:spcAft>
              <a:buFont typeface="Arial" panose="020B0604020202020204" pitchFamily="34" charset="0"/>
              <a:buChar char="•"/>
            </a:pPr>
            <a:r>
              <a:rPr lang="en-US" sz="2400" dirty="0"/>
              <a:t>Departments should determine if advances to </a:t>
            </a:r>
            <a:r>
              <a:rPr lang="en-US" sz="2400" dirty="0" err="1"/>
              <a:t>subawardees</a:t>
            </a:r>
            <a:r>
              <a:rPr lang="en-US" sz="2400" dirty="0"/>
              <a:t> will need to be processed during the cutover period and process them at the beginning of December 2023.</a:t>
            </a:r>
          </a:p>
          <a:p>
            <a:pPr marL="457200" indent="-457200">
              <a:spcAft>
                <a:spcPts val="1200"/>
              </a:spcAft>
              <a:buFont typeface="Arial" panose="020B0604020202020204" pitchFamily="34" charset="0"/>
              <a:buChar char="•"/>
            </a:pPr>
            <a:r>
              <a:rPr lang="en-US" sz="2400" dirty="0"/>
              <a:t>Process all cost transfer as soon as possible, after these are identified and approved.</a:t>
            </a:r>
          </a:p>
          <a:p>
            <a:pPr marL="457200" indent="-457200">
              <a:spcAft>
                <a:spcPts val="1200"/>
              </a:spcAft>
              <a:buFont typeface="Arial" panose="020B0604020202020204" pitchFamily="34" charset="0"/>
              <a:buChar char="•"/>
            </a:pPr>
            <a:r>
              <a:rPr lang="en-US" sz="2400" dirty="0"/>
              <a:t>If an award has a final invoices or financial reports due in December 2023 or January 2024 try to request an extension for the submission of these documents.  If approved by the sponsor, should copy Office of Research and CGA.</a:t>
            </a:r>
          </a:p>
        </p:txBody>
      </p:sp>
    </p:spTree>
    <p:extLst>
      <p:ext uri="{BB962C8B-B14F-4D97-AF65-F5344CB8AC3E}">
        <p14:creationId xmlns:p14="http://schemas.microsoft.com/office/powerpoint/2010/main" val="19048855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277527"/>
            <a:ext cx="3693319" cy="1237262"/>
          </a:xfrm>
        </p:spPr>
        <p:txBody>
          <a:bodyPr/>
          <a:lstStyle/>
          <a:p>
            <a:r>
              <a:rPr lang="en-US" dirty="0"/>
              <a:t>Suggestions</a:t>
            </a:r>
            <a:endParaRPr lang="en-US" sz="2800" dirty="0"/>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15</a:t>
            </a:fld>
            <a:endParaRPr lang="en-US" dirty="0"/>
          </a:p>
        </p:txBody>
      </p:sp>
      <p:sp>
        <p:nvSpPr>
          <p:cNvPr id="16" name="TextBox 15">
            <a:extLst>
              <a:ext uri="{FF2B5EF4-FFF2-40B4-BE49-F238E27FC236}">
                <a16:creationId xmlns:a16="http://schemas.microsoft.com/office/drawing/2014/main" id="{E68594FD-9A53-4389-A0A9-5AE3A4A4636C}"/>
              </a:ext>
            </a:extLst>
          </p:cNvPr>
          <p:cNvSpPr txBox="1"/>
          <p:nvPr/>
        </p:nvSpPr>
        <p:spPr>
          <a:xfrm>
            <a:off x="651746" y="967800"/>
            <a:ext cx="10888508" cy="2769989"/>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400" dirty="0"/>
              <a:t>Clear overdrafts.</a:t>
            </a:r>
          </a:p>
          <a:p>
            <a:pPr marL="457200" indent="-457200">
              <a:spcAft>
                <a:spcPts val="1200"/>
              </a:spcAft>
              <a:buFont typeface="Arial" panose="020B0604020202020204" pitchFamily="34" charset="0"/>
              <a:buChar char="•"/>
            </a:pPr>
            <a:r>
              <a:rPr lang="en-US" sz="2400" dirty="0"/>
              <a:t>Clear encumbrances associated with PO that are no longer required.</a:t>
            </a:r>
          </a:p>
          <a:p>
            <a:pPr marL="457200" indent="-457200">
              <a:spcAft>
                <a:spcPts val="1200"/>
              </a:spcAft>
              <a:buFont typeface="Arial" panose="020B0604020202020204" pitchFamily="34" charset="0"/>
              <a:buChar char="•"/>
            </a:pPr>
            <a:r>
              <a:rPr lang="en-US" sz="2400" dirty="0"/>
              <a:t>Clear encumbrances of subawards that have ended and have been completely invoiced.</a:t>
            </a:r>
          </a:p>
          <a:p>
            <a:pPr marL="457200" indent="-457200">
              <a:spcAft>
                <a:spcPts val="1200"/>
              </a:spcAft>
              <a:buFont typeface="Arial" panose="020B0604020202020204" pitchFamily="34" charset="0"/>
              <a:buChar char="•"/>
            </a:pPr>
            <a:r>
              <a:rPr lang="en-US" sz="2400" dirty="0"/>
              <a:t>Expire all Contracts and Grants expense accounts that are no longer needed.</a:t>
            </a:r>
          </a:p>
        </p:txBody>
      </p:sp>
    </p:spTree>
    <p:extLst>
      <p:ext uri="{BB962C8B-B14F-4D97-AF65-F5344CB8AC3E}">
        <p14:creationId xmlns:p14="http://schemas.microsoft.com/office/powerpoint/2010/main" val="12450938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8E272-A2F0-49EB-A636-BF8346A9C833}"/>
              </a:ext>
            </a:extLst>
          </p:cNvPr>
          <p:cNvSpPr>
            <a:spLocks noGrp="1"/>
          </p:cNvSpPr>
          <p:nvPr>
            <p:ph type="title"/>
          </p:nvPr>
        </p:nvSpPr>
        <p:spPr>
          <a:xfrm>
            <a:off x="0" y="0"/>
            <a:ext cx="3462486" cy="1237262"/>
          </a:xfrm>
        </p:spPr>
        <p:txBody>
          <a:bodyPr/>
          <a:lstStyle/>
          <a:p>
            <a:r>
              <a:rPr lang="en-US" dirty="0"/>
              <a:t>Information</a:t>
            </a:r>
          </a:p>
        </p:txBody>
      </p:sp>
      <p:sp>
        <p:nvSpPr>
          <p:cNvPr id="3" name="Content Placeholder 2">
            <a:extLst>
              <a:ext uri="{FF2B5EF4-FFF2-40B4-BE49-F238E27FC236}">
                <a16:creationId xmlns:a16="http://schemas.microsoft.com/office/drawing/2014/main" id="{32E773D0-C3B3-454E-9FFB-FE0A274A58A9}"/>
              </a:ext>
            </a:extLst>
          </p:cNvPr>
          <p:cNvSpPr>
            <a:spLocks noGrp="1"/>
          </p:cNvSpPr>
          <p:nvPr>
            <p:ph idx="1"/>
          </p:nvPr>
        </p:nvSpPr>
        <p:spPr>
          <a:xfrm>
            <a:off x="533400" y="1524000"/>
            <a:ext cx="11193308" cy="4724400"/>
          </a:xfrm>
        </p:spPr>
        <p:txBody>
          <a:bodyPr/>
          <a:lstStyle/>
          <a:p>
            <a:r>
              <a:rPr lang="en-US" dirty="0"/>
              <a:t>Each award (fund) that has not been closed (i.e. close code FGDHHS) will be migrated to Aggie Enterprise as an award and all the expense accounts, including expired ones, as projects.</a:t>
            </a:r>
          </a:p>
          <a:p>
            <a:r>
              <a:rPr lang="en-US" dirty="0"/>
              <a:t>Reimbursement invoices for expenses that posted in Dec. 2023 will be processed in Aggie Enterprise in Jan. 2024.</a:t>
            </a:r>
          </a:p>
          <a:p>
            <a:r>
              <a:rPr lang="en-US" dirty="0"/>
              <a:t>CGA will set up a cost share project for each award that has committed cost share.  After Aggie Enterprise goes live, all cost share expenditures should post to the cost share project.  There will not be a migration of the expenditures from the present Cost Share System.</a:t>
            </a:r>
          </a:p>
        </p:txBody>
      </p:sp>
      <p:sp>
        <p:nvSpPr>
          <p:cNvPr id="4" name="Slide Number Placeholder 3">
            <a:extLst>
              <a:ext uri="{FF2B5EF4-FFF2-40B4-BE49-F238E27FC236}">
                <a16:creationId xmlns:a16="http://schemas.microsoft.com/office/drawing/2014/main" id="{43D070B7-47DD-41F9-B56C-6492BF06C32F}"/>
              </a:ext>
            </a:extLst>
          </p:cNvPr>
          <p:cNvSpPr>
            <a:spLocks noGrp="1"/>
          </p:cNvSpPr>
          <p:nvPr>
            <p:ph type="sldNum" sz="quarter" idx="10"/>
          </p:nvPr>
        </p:nvSpPr>
        <p:spPr/>
        <p:txBody>
          <a:bodyPr/>
          <a:lstStyle/>
          <a:p>
            <a:fld id="{A0A20463-723C-D349-AEDE-84E0C7F9D9CF}" type="slidenum">
              <a:rPr lang="en-US" smtClean="0"/>
              <a:pPr/>
              <a:t>16</a:t>
            </a:fld>
            <a:endParaRPr lang="en-US" dirty="0"/>
          </a:p>
        </p:txBody>
      </p:sp>
      <p:sp>
        <p:nvSpPr>
          <p:cNvPr id="5" name="Action Button: Go Forward or Next 4">
            <a:hlinkClick r:id="rId2" action="ppaction://hlinksldjump" highlightClick="1"/>
            <a:extLst>
              <a:ext uri="{FF2B5EF4-FFF2-40B4-BE49-F238E27FC236}">
                <a16:creationId xmlns:a16="http://schemas.microsoft.com/office/drawing/2014/main" id="{2CE56996-6F54-487E-98F0-19657EB7BD0E}"/>
              </a:ext>
            </a:extLst>
          </p:cNvPr>
          <p:cNvSpPr/>
          <p:nvPr/>
        </p:nvSpPr>
        <p:spPr>
          <a:xfrm>
            <a:off x="11582400" y="5799138"/>
            <a:ext cx="533400" cy="296862"/>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144040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8E272-A2F0-49EB-A636-BF8346A9C833}"/>
              </a:ext>
            </a:extLst>
          </p:cNvPr>
          <p:cNvSpPr>
            <a:spLocks noGrp="1"/>
          </p:cNvSpPr>
          <p:nvPr>
            <p:ph type="title"/>
          </p:nvPr>
        </p:nvSpPr>
        <p:spPr>
          <a:xfrm>
            <a:off x="0" y="0"/>
            <a:ext cx="3180358" cy="1237262"/>
          </a:xfrm>
        </p:spPr>
        <p:txBody>
          <a:bodyPr/>
          <a:lstStyle/>
          <a:p>
            <a:r>
              <a:rPr lang="en-US" dirty="0"/>
              <a:t>Questions</a:t>
            </a:r>
          </a:p>
        </p:txBody>
      </p:sp>
      <p:sp>
        <p:nvSpPr>
          <p:cNvPr id="3" name="Content Placeholder 2">
            <a:extLst>
              <a:ext uri="{FF2B5EF4-FFF2-40B4-BE49-F238E27FC236}">
                <a16:creationId xmlns:a16="http://schemas.microsoft.com/office/drawing/2014/main" id="{32E773D0-C3B3-454E-9FFB-FE0A274A58A9}"/>
              </a:ext>
            </a:extLst>
          </p:cNvPr>
          <p:cNvSpPr>
            <a:spLocks noGrp="1"/>
          </p:cNvSpPr>
          <p:nvPr>
            <p:ph idx="1"/>
          </p:nvPr>
        </p:nvSpPr>
        <p:spPr>
          <a:xfrm>
            <a:off x="838200" y="1447800"/>
            <a:ext cx="10287000" cy="4351338"/>
          </a:xfrm>
        </p:spPr>
        <p:txBody>
          <a:bodyPr/>
          <a:lstStyle/>
          <a:p>
            <a:pPr marL="0" indent="0">
              <a:buNone/>
            </a:pPr>
            <a:r>
              <a:rPr lang="en-US" dirty="0"/>
              <a:t>If you have additional questions or commentaries, you can send an email to: </a:t>
            </a:r>
          </a:p>
          <a:p>
            <a:pPr marL="0" indent="0">
              <a:buNone/>
            </a:pPr>
            <a:r>
              <a:rPr lang="en-US" dirty="0"/>
              <a:t>- Francisco Andrade </a:t>
            </a:r>
            <a:r>
              <a:rPr lang="en-US" dirty="0">
                <a:solidFill>
                  <a:srgbClr val="0070C0"/>
                </a:solidFill>
                <a:hlinkClick r:id="rId2">
                  <a:extLst>
                    <a:ext uri="{A12FA001-AC4F-418D-AE19-62706E023703}">
                      <ahyp:hlinkClr xmlns:ahyp="http://schemas.microsoft.com/office/drawing/2018/hyperlinkcolor" val="tx"/>
                    </a:ext>
                  </a:extLst>
                </a:hlinkClick>
              </a:rPr>
              <a:t>fcoandrade@ucdavis.edu</a:t>
            </a:r>
            <a:r>
              <a:rPr lang="en-US" dirty="0">
                <a:solidFill>
                  <a:srgbClr val="0070C0"/>
                </a:solidFill>
              </a:rPr>
              <a:t> </a:t>
            </a:r>
          </a:p>
          <a:p>
            <a:pPr marL="0" indent="0">
              <a:buNone/>
            </a:pPr>
            <a:r>
              <a:rPr lang="en-US" dirty="0"/>
              <a:t>- Valerie Cruz </a:t>
            </a:r>
            <a:r>
              <a:rPr lang="en-US" dirty="0">
                <a:solidFill>
                  <a:srgbClr val="0070C0"/>
                </a:solidFill>
                <a:hlinkClick r:id="rId3">
                  <a:extLst>
                    <a:ext uri="{A12FA001-AC4F-418D-AE19-62706E023703}">
                      <ahyp:hlinkClr xmlns:ahyp="http://schemas.microsoft.com/office/drawing/2018/hyperlinkcolor" val="tx"/>
                    </a:ext>
                  </a:extLst>
                </a:hlinkClick>
              </a:rPr>
              <a:t>vjcruz@ucdavis.edu</a:t>
            </a:r>
            <a:endParaRPr lang="en-US" dirty="0">
              <a:solidFill>
                <a:srgbClr val="0070C0"/>
              </a:solidFill>
            </a:endParaRPr>
          </a:p>
          <a:p>
            <a:pPr marL="0" indent="0">
              <a:buNone/>
            </a:pPr>
            <a:r>
              <a:rPr lang="en-US" dirty="0"/>
              <a:t>- Stephanie Mata </a:t>
            </a:r>
            <a:r>
              <a:rPr lang="en-US" u="sng" dirty="0">
                <a:solidFill>
                  <a:srgbClr val="0070C0"/>
                </a:solidFill>
              </a:rPr>
              <a:t>smmata@ucdavis.edu</a:t>
            </a:r>
          </a:p>
        </p:txBody>
      </p:sp>
      <p:sp>
        <p:nvSpPr>
          <p:cNvPr id="4" name="Slide Number Placeholder 3">
            <a:extLst>
              <a:ext uri="{FF2B5EF4-FFF2-40B4-BE49-F238E27FC236}">
                <a16:creationId xmlns:a16="http://schemas.microsoft.com/office/drawing/2014/main" id="{43D070B7-47DD-41F9-B56C-6492BF06C32F}"/>
              </a:ext>
            </a:extLst>
          </p:cNvPr>
          <p:cNvSpPr>
            <a:spLocks noGrp="1"/>
          </p:cNvSpPr>
          <p:nvPr>
            <p:ph type="sldNum" sz="quarter" idx="10"/>
          </p:nvPr>
        </p:nvSpPr>
        <p:spPr/>
        <p:txBody>
          <a:bodyPr/>
          <a:lstStyle/>
          <a:p>
            <a:fld id="{A0A20463-723C-D349-AEDE-84E0C7F9D9CF}" type="slidenum">
              <a:rPr lang="en-US" smtClean="0"/>
              <a:pPr/>
              <a:t>17</a:t>
            </a:fld>
            <a:endParaRPr lang="en-US" dirty="0"/>
          </a:p>
        </p:txBody>
      </p:sp>
    </p:spTree>
    <p:extLst>
      <p:ext uri="{BB962C8B-B14F-4D97-AF65-F5344CB8AC3E}">
        <p14:creationId xmlns:p14="http://schemas.microsoft.com/office/powerpoint/2010/main" val="18962587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AD901-2BC7-4A13-8929-F6697B25A739}"/>
              </a:ext>
            </a:extLst>
          </p:cNvPr>
          <p:cNvSpPr>
            <a:spLocks noGrp="1"/>
          </p:cNvSpPr>
          <p:nvPr>
            <p:ph type="title"/>
          </p:nvPr>
        </p:nvSpPr>
        <p:spPr>
          <a:xfrm>
            <a:off x="0" y="0"/>
            <a:ext cx="3462486" cy="1237262"/>
          </a:xfrm>
        </p:spPr>
        <p:txBody>
          <a:bodyPr/>
          <a:lstStyle/>
          <a:p>
            <a:r>
              <a:rPr lang="en-US" dirty="0"/>
              <a:t>Close Code</a:t>
            </a:r>
          </a:p>
        </p:txBody>
      </p:sp>
      <p:sp>
        <p:nvSpPr>
          <p:cNvPr id="3" name="Content Placeholder 2">
            <a:extLst>
              <a:ext uri="{FF2B5EF4-FFF2-40B4-BE49-F238E27FC236}">
                <a16:creationId xmlns:a16="http://schemas.microsoft.com/office/drawing/2014/main" id="{7CE66844-9BC6-4721-9017-D3F8B7F0C825}"/>
              </a:ext>
            </a:extLst>
          </p:cNvPr>
          <p:cNvSpPr>
            <a:spLocks noGrp="1"/>
          </p:cNvSpPr>
          <p:nvPr>
            <p:ph idx="1"/>
          </p:nvPr>
        </p:nvSpPr>
        <p:spPr>
          <a:xfrm>
            <a:off x="457200" y="1253330"/>
            <a:ext cx="11201400" cy="4614069"/>
          </a:xfrm>
        </p:spPr>
        <p:txBody>
          <a:bodyPr/>
          <a:lstStyle/>
          <a:p>
            <a:r>
              <a:rPr lang="en-US" dirty="0"/>
              <a:t>When an award is fully closed, CGA changes the GL Close Code in </a:t>
            </a:r>
            <a:r>
              <a:rPr lang="en-US" dirty="0" err="1"/>
              <a:t>Kuali</a:t>
            </a:r>
            <a:r>
              <a:rPr lang="en-US" dirty="0"/>
              <a:t> from FGDHHS to FGDHHC.</a:t>
            </a:r>
          </a:p>
          <a:p>
            <a:endParaRPr lang="en-US" dirty="0"/>
          </a:p>
          <a:p>
            <a:endParaRPr lang="en-US" dirty="0"/>
          </a:p>
          <a:p>
            <a:endParaRPr lang="en-US" dirty="0"/>
          </a:p>
          <a:p>
            <a:endParaRPr lang="en-US" dirty="0"/>
          </a:p>
          <a:p>
            <a:endParaRPr lang="en-US" dirty="0"/>
          </a:p>
          <a:p>
            <a:r>
              <a:rPr lang="en-US" sz="2400" dirty="0"/>
              <a:t>Awards with GL Close Code FGDHHS as of Fiscal Close 2023 will be migrated with all the associated expense accounts.</a:t>
            </a:r>
          </a:p>
          <a:p>
            <a:pPr marL="0" indent="0">
              <a:buNone/>
            </a:pPr>
            <a:endParaRPr lang="en-US" dirty="0"/>
          </a:p>
        </p:txBody>
      </p:sp>
      <p:sp>
        <p:nvSpPr>
          <p:cNvPr id="4" name="Slide Number Placeholder 3">
            <a:extLst>
              <a:ext uri="{FF2B5EF4-FFF2-40B4-BE49-F238E27FC236}">
                <a16:creationId xmlns:a16="http://schemas.microsoft.com/office/drawing/2014/main" id="{A7B9BA08-7368-4F9F-B75C-E2958097DBF4}"/>
              </a:ext>
            </a:extLst>
          </p:cNvPr>
          <p:cNvSpPr>
            <a:spLocks noGrp="1"/>
          </p:cNvSpPr>
          <p:nvPr>
            <p:ph type="sldNum" sz="quarter" idx="10"/>
          </p:nvPr>
        </p:nvSpPr>
        <p:spPr/>
        <p:txBody>
          <a:bodyPr/>
          <a:lstStyle/>
          <a:p>
            <a:fld id="{A0A20463-723C-D349-AEDE-84E0C7F9D9CF}" type="slidenum">
              <a:rPr lang="en-US" smtClean="0"/>
              <a:pPr/>
              <a:t>18</a:t>
            </a:fld>
            <a:endParaRPr lang="en-US" dirty="0"/>
          </a:p>
        </p:txBody>
      </p:sp>
      <p:pic>
        <p:nvPicPr>
          <p:cNvPr id="5" name="Picture 4">
            <a:extLst>
              <a:ext uri="{FF2B5EF4-FFF2-40B4-BE49-F238E27FC236}">
                <a16:creationId xmlns:a16="http://schemas.microsoft.com/office/drawing/2014/main" id="{86313C00-BF14-44B4-952B-A5159CBB7279}"/>
              </a:ext>
            </a:extLst>
          </p:cNvPr>
          <p:cNvPicPr>
            <a:picLocks noChangeAspect="1"/>
          </p:cNvPicPr>
          <p:nvPr/>
        </p:nvPicPr>
        <p:blipFill>
          <a:blip r:embed="rId2"/>
          <a:stretch>
            <a:fillRect/>
          </a:stretch>
        </p:blipFill>
        <p:spPr>
          <a:xfrm>
            <a:off x="2452179" y="2057400"/>
            <a:ext cx="7287642" cy="3324689"/>
          </a:xfrm>
          <a:prstGeom prst="rect">
            <a:avLst/>
          </a:prstGeom>
        </p:spPr>
      </p:pic>
      <p:sp>
        <p:nvSpPr>
          <p:cNvPr id="6" name="Action Button: Go Back or Previous 5">
            <a:hlinkClick r:id="rId3" action="ppaction://hlinksldjump" highlightClick="1"/>
            <a:extLst>
              <a:ext uri="{FF2B5EF4-FFF2-40B4-BE49-F238E27FC236}">
                <a16:creationId xmlns:a16="http://schemas.microsoft.com/office/drawing/2014/main" id="{09812FB4-70FF-44F0-85B4-1BB1A8B48670}"/>
              </a:ext>
            </a:extLst>
          </p:cNvPr>
          <p:cNvSpPr/>
          <p:nvPr/>
        </p:nvSpPr>
        <p:spPr>
          <a:xfrm>
            <a:off x="11582400" y="5791200"/>
            <a:ext cx="609600" cy="304801"/>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304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5B65DBD-49CB-43DB-8E33-FD590F795612}"/>
              </a:ext>
            </a:extLst>
          </p:cNvPr>
          <p:cNvSpPr>
            <a:spLocks noGrp="1"/>
          </p:cNvSpPr>
          <p:nvPr>
            <p:ph type="sldNum" sz="quarter" idx="10"/>
          </p:nvPr>
        </p:nvSpPr>
        <p:spPr/>
        <p:txBody>
          <a:bodyPr/>
          <a:lstStyle/>
          <a:p>
            <a:fld id="{A0A20463-723C-D349-AEDE-84E0C7F9D9CF}" type="slidenum">
              <a:rPr lang="en-US" smtClean="0"/>
              <a:pPr/>
              <a:t>2</a:t>
            </a:fld>
            <a:endParaRPr lang="en-US" dirty="0"/>
          </a:p>
        </p:txBody>
      </p:sp>
      <p:sp>
        <p:nvSpPr>
          <p:cNvPr id="5" name="Title 1">
            <a:extLst>
              <a:ext uri="{FF2B5EF4-FFF2-40B4-BE49-F238E27FC236}">
                <a16:creationId xmlns:a16="http://schemas.microsoft.com/office/drawing/2014/main" id="{BF669EF8-7FA6-44E1-824E-DC64FC3766FC}"/>
              </a:ext>
            </a:extLst>
          </p:cNvPr>
          <p:cNvSpPr>
            <a:spLocks noGrp="1"/>
          </p:cNvSpPr>
          <p:nvPr>
            <p:ph type="title"/>
          </p:nvPr>
        </p:nvSpPr>
        <p:spPr>
          <a:xfrm>
            <a:off x="0" y="0"/>
            <a:ext cx="5924699" cy="1237262"/>
          </a:xfrm>
        </p:spPr>
        <p:txBody>
          <a:bodyPr/>
          <a:lstStyle/>
          <a:p>
            <a:r>
              <a:rPr lang="en-US" dirty="0"/>
              <a:t>Presentation Objective</a:t>
            </a:r>
            <a:endParaRPr lang="en-US" sz="2800" dirty="0"/>
          </a:p>
        </p:txBody>
      </p:sp>
      <p:sp>
        <p:nvSpPr>
          <p:cNvPr id="10" name="TextBox 9">
            <a:extLst>
              <a:ext uri="{FF2B5EF4-FFF2-40B4-BE49-F238E27FC236}">
                <a16:creationId xmlns:a16="http://schemas.microsoft.com/office/drawing/2014/main" id="{EA3141EF-25F2-4236-8099-2F6C9D8408DC}"/>
              </a:ext>
            </a:extLst>
          </p:cNvPr>
          <p:cNvSpPr txBox="1"/>
          <p:nvPr/>
        </p:nvSpPr>
        <p:spPr>
          <a:xfrm>
            <a:off x="651746" y="1676400"/>
            <a:ext cx="10888508" cy="1384995"/>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800" dirty="0"/>
              <a:t>Communicate to the Research Administration Forum attendees the cutover calendar dates that will affect activities associated with </a:t>
            </a:r>
            <a:r>
              <a:rPr lang="en-US" sz="2800" dirty="0" err="1"/>
              <a:t>post-award</a:t>
            </a:r>
            <a:r>
              <a:rPr lang="en-US" sz="2800" dirty="0"/>
              <a:t> administration of contracts and grants.</a:t>
            </a:r>
          </a:p>
        </p:txBody>
      </p:sp>
    </p:spTree>
    <p:extLst>
      <p:ext uri="{BB962C8B-B14F-4D97-AF65-F5344CB8AC3E}">
        <p14:creationId xmlns:p14="http://schemas.microsoft.com/office/powerpoint/2010/main" val="787502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277527"/>
            <a:ext cx="3154710" cy="1237262"/>
          </a:xfrm>
        </p:spPr>
        <p:txBody>
          <a:bodyPr/>
          <a:lstStyle/>
          <a:p>
            <a:r>
              <a:rPr lang="en-US" dirty="0"/>
              <a:t>Proposals</a:t>
            </a:r>
            <a:endParaRPr lang="en-US" sz="2800" dirty="0"/>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3</a:t>
            </a:fld>
            <a:endParaRPr lang="en-US" dirty="0"/>
          </a:p>
        </p:txBody>
      </p:sp>
      <p:grpSp>
        <p:nvGrpSpPr>
          <p:cNvPr id="7" name="Group 6">
            <a:extLst>
              <a:ext uri="{FF2B5EF4-FFF2-40B4-BE49-F238E27FC236}">
                <a16:creationId xmlns:a16="http://schemas.microsoft.com/office/drawing/2014/main" id="{1D32CA1E-86AB-424B-BD45-8F5667EBF1AC}"/>
              </a:ext>
            </a:extLst>
          </p:cNvPr>
          <p:cNvGrpSpPr/>
          <p:nvPr/>
        </p:nvGrpSpPr>
        <p:grpSpPr>
          <a:xfrm>
            <a:off x="400381" y="2514600"/>
            <a:ext cx="11391238" cy="1754326"/>
            <a:chOff x="1181100" y="1372898"/>
            <a:chExt cx="11391238" cy="1754326"/>
          </a:xfrm>
        </p:grpSpPr>
        <p:sp>
          <p:nvSpPr>
            <p:cNvPr id="14" name="Freeform: Shape 13">
              <a:extLst>
                <a:ext uri="{FF2B5EF4-FFF2-40B4-BE49-F238E27FC236}">
                  <a16:creationId xmlns:a16="http://schemas.microsoft.com/office/drawing/2014/main" id="{1351EA79-3802-44CF-A21E-6348752471C5}"/>
                </a:ext>
              </a:extLst>
            </p:cNvPr>
            <p:cNvSpPr/>
            <p:nvPr/>
          </p:nvSpPr>
          <p:spPr>
            <a:xfrm>
              <a:off x="1181100" y="1449098"/>
              <a:ext cx="3498901" cy="1467577"/>
            </a:xfrm>
            <a:custGeom>
              <a:avLst/>
              <a:gdLst>
                <a:gd name="connsiteX0" fmla="*/ 0 w 3538728"/>
                <a:gd name="connsiteY0" fmla="*/ 244601 h 1467577"/>
                <a:gd name="connsiteX1" fmla="*/ 244601 w 3538728"/>
                <a:gd name="connsiteY1" fmla="*/ 0 h 1467577"/>
                <a:gd name="connsiteX2" fmla="*/ 3294127 w 3538728"/>
                <a:gd name="connsiteY2" fmla="*/ 0 h 1467577"/>
                <a:gd name="connsiteX3" fmla="*/ 3538728 w 3538728"/>
                <a:gd name="connsiteY3" fmla="*/ 244601 h 1467577"/>
                <a:gd name="connsiteX4" fmla="*/ 3538728 w 3538728"/>
                <a:gd name="connsiteY4" fmla="*/ 1222976 h 1467577"/>
                <a:gd name="connsiteX5" fmla="*/ 3294127 w 3538728"/>
                <a:gd name="connsiteY5" fmla="*/ 1467577 h 1467577"/>
                <a:gd name="connsiteX6" fmla="*/ 244601 w 3538728"/>
                <a:gd name="connsiteY6" fmla="*/ 1467577 h 1467577"/>
                <a:gd name="connsiteX7" fmla="*/ 0 w 3538728"/>
                <a:gd name="connsiteY7" fmla="*/ 1222976 h 1467577"/>
                <a:gd name="connsiteX8" fmla="*/ 0 w 3538728"/>
                <a:gd name="connsiteY8" fmla="*/ 244601 h 146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38728" h="1467577">
                  <a:moveTo>
                    <a:pt x="0" y="244601"/>
                  </a:moveTo>
                  <a:cubicBezTo>
                    <a:pt x="0" y="109512"/>
                    <a:pt x="109512" y="0"/>
                    <a:pt x="244601" y="0"/>
                  </a:cubicBezTo>
                  <a:lnTo>
                    <a:pt x="3294127" y="0"/>
                  </a:lnTo>
                  <a:cubicBezTo>
                    <a:pt x="3429216" y="0"/>
                    <a:pt x="3538728" y="109512"/>
                    <a:pt x="3538728" y="244601"/>
                  </a:cubicBezTo>
                  <a:lnTo>
                    <a:pt x="3538728" y="1222976"/>
                  </a:lnTo>
                  <a:cubicBezTo>
                    <a:pt x="3538728" y="1358065"/>
                    <a:pt x="3429216" y="1467577"/>
                    <a:pt x="3294127" y="1467577"/>
                  </a:cubicBezTo>
                  <a:lnTo>
                    <a:pt x="244601" y="1467577"/>
                  </a:lnTo>
                  <a:cubicBezTo>
                    <a:pt x="109512" y="1467577"/>
                    <a:pt x="0" y="1358065"/>
                    <a:pt x="0" y="1222976"/>
                  </a:cubicBezTo>
                  <a:lnTo>
                    <a:pt x="0" y="244601"/>
                  </a:lnTo>
                  <a:close/>
                </a:path>
              </a:pathLst>
            </a:custGeom>
          </p:spPr>
          <p:style>
            <a:lnRef idx="2">
              <a:schemeClr val="lt1">
                <a:hueOff val="0"/>
                <a:satOff val="0"/>
                <a:lumOff val="0"/>
                <a:alphaOff val="0"/>
              </a:schemeClr>
            </a:lnRef>
            <a:fillRef idx="1">
              <a:schemeClr val="accent2">
                <a:hueOff val="-26498"/>
                <a:satOff val="18815"/>
                <a:lumOff val="2745"/>
                <a:alphaOff val="0"/>
              </a:schemeClr>
            </a:fillRef>
            <a:effectRef idx="0">
              <a:schemeClr val="accent2">
                <a:hueOff val="-26498"/>
                <a:satOff val="18815"/>
                <a:lumOff val="2745"/>
                <a:alphaOff val="0"/>
              </a:schemeClr>
            </a:effectRef>
            <a:fontRef idx="minor">
              <a:schemeClr val="lt1"/>
            </a:fontRef>
          </p:style>
          <p:txBody>
            <a:bodyPr spcFirstLastPara="0" vert="horz" wrap="square" lIns="208801" tIns="140221" rIns="208801" bIns="140221" numCol="1" spcCol="1270" anchor="ctr" anchorCtr="0">
              <a:noAutofit/>
            </a:bodyPr>
            <a:lstStyle/>
            <a:p>
              <a:pPr marL="0" lvl="0" indent="0" algn="ctr" defTabSz="1600200">
                <a:lnSpc>
                  <a:spcPct val="90000"/>
                </a:lnSpc>
                <a:spcBef>
                  <a:spcPct val="0"/>
                </a:spcBef>
                <a:spcAft>
                  <a:spcPct val="35000"/>
                </a:spcAft>
                <a:buNone/>
              </a:pPr>
              <a:r>
                <a:rPr lang="en-US" sz="3600" b="1" kern="1200" dirty="0"/>
                <a:t>Proposals</a:t>
              </a:r>
            </a:p>
          </p:txBody>
        </p:sp>
        <p:sp>
          <p:nvSpPr>
            <p:cNvPr id="5" name="Arrow: Right 4">
              <a:extLst>
                <a:ext uri="{FF2B5EF4-FFF2-40B4-BE49-F238E27FC236}">
                  <a16:creationId xmlns:a16="http://schemas.microsoft.com/office/drawing/2014/main" id="{6DEA075E-614C-45E2-9AE9-449C39512A77}"/>
                </a:ext>
              </a:extLst>
            </p:cNvPr>
            <p:cNvSpPr/>
            <p:nvPr/>
          </p:nvSpPr>
          <p:spPr>
            <a:xfrm>
              <a:off x="4800601" y="1740976"/>
              <a:ext cx="1009318" cy="5889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203D3201-BBFD-4613-8A8C-D6CC4A053B16}"/>
                </a:ext>
              </a:extLst>
            </p:cNvPr>
            <p:cNvSpPr txBox="1"/>
            <p:nvPr/>
          </p:nvSpPr>
          <p:spPr>
            <a:xfrm>
              <a:off x="5809919" y="1372898"/>
              <a:ext cx="6762419" cy="1754326"/>
            </a:xfrm>
            <a:prstGeom prst="rect">
              <a:avLst/>
            </a:prstGeom>
            <a:noFill/>
          </p:spPr>
          <p:txBody>
            <a:bodyPr wrap="square" rtlCol="0">
              <a:spAutoFit/>
            </a:bodyPr>
            <a:lstStyle/>
            <a:p>
              <a:r>
                <a:rPr lang="en-US" sz="3600" b="1" dirty="0">
                  <a:solidFill>
                    <a:srgbClr val="00497F"/>
                  </a:solidFill>
                </a:rPr>
                <a:t>Proposals are not affected by the migration to Aggie Enterprise</a:t>
              </a:r>
              <a:endParaRPr lang="en-US" sz="3600" b="1" dirty="0"/>
            </a:p>
          </p:txBody>
        </p:sp>
      </p:grpSp>
    </p:spTree>
    <p:extLst>
      <p:ext uri="{BB962C8B-B14F-4D97-AF65-F5344CB8AC3E}">
        <p14:creationId xmlns:p14="http://schemas.microsoft.com/office/powerpoint/2010/main" val="3122569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277527"/>
            <a:ext cx="6540445" cy="1237262"/>
          </a:xfrm>
        </p:spPr>
        <p:txBody>
          <a:bodyPr/>
          <a:lstStyle/>
          <a:p>
            <a:r>
              <a:rPr lang="en-US" dirty="0"/>
              <a:t>New Awards and Projects</a:t>
            </a:r>
            <a:endParaRPr lang="en-US" sz="2800" dirty="0"/>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4</a:t>
            </a:fld>
            <a:endParaRPr lang="en-US" dirty="0"/>
          </a:p>
        </p:txBody>
      </p:sp>
      <p:sp>
        <p:nvSpPr>
          <p:cNvPr id="16" name="TextBox 15">
            <a:extLst>
              <a:ext uri="{FF2B5EF4-FFF2-40B4-BE49-F238E27FC236}">
                <a16:creationId xmlns:a16="http://schemas.microsoft.com/office/drawing/2014/main" id="{E68594FD-9A53-4389-A0A9-5AE3A4A4636C}"/>
              </a:ext>
            </a:extLst>
          </p:cNvPr>
          <p:cNvSpPr txBox="1"/>
          <p:nvPr/>
        </p:nvSpPr>
        <p:spPr>
          <a:xfrm>
            <a:off x="651746" y="3315831"/>
            <a:ext cx="10888508" cy="2246769"/>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400" dirty="0"/>
              <a:t>Documents will be sent to CGA to be processed by Nov. 20, 2023.*</a:t>
            </a:r>
          </a:p>
          <a:p>
            <a:pPr marL="457200" indent="-457200">
              <a:spcAft>
                <a:spcPts val="1200"/>
              </a:spcAft>
              <a:buFont typeface="Arial" panose="020B0604020202020204" pitchFamily="34" charset="0"/>
              <a:buChar char="•"/>
            </a:pPr>
            <a:r>
              <a:rPr lang="en-US" sz="2400" dirty="0"/>
              <a:t>CGA will not have access to the screens needed to setup or modify awards as of 11/20/23 at 8:30 p.m.</a:t>
            </a:r>
          </a:p>
          <a:p>
            <a:pPr marL="457200" indent="-457200">
              <a:spcAft>
                <a:spcPts val="1200"/>
              </a:spcAft>
              <a:buFont typeface="Arial" panose="020B0604020202020204" pitchFamily="34" charset="0"/>
              <a:buChar char="•"/>
            </a:pPr>
            <a:r>
              <a:rPr lang="en-US" sz="2400" dirty="0"/>
              <a:t>Department will be notified to create expense accounts.  This should be completed including the approval by 11/21/23 at 8:30 p.m.</a:t>
            </a:r>
          </a:p>
        </p:txBody>
      </p:sp>
      <p:grpSp>
        <p:nvGrpSpPr>
          <p:cNvPr id="13" name="Group 12">
            <a:extLst>
              <a:ext uri="{FF2B5EF4-FFF2-40B4-BE49-F238E27FC236}">
                <a16:creationId xmlns:a16="http://schemas.microsoft.com/office/drawing/2014/main" id="{FD041734-B713-4133-ADEB-3DBD1A29D6C5}"/>
              </a:ext>
            </a:extLst>
          </p:cNvPr>
          <p:cNvGrpSpPr/>
          <p:nvPr/>
        </p:nvGrpSpPr>
        <p:grpSpPr>
          <a:xfrm>
            <a:off x="400380" y="990600"/>
            <a:ext cx="11715420" cy="2308324"/>
            <a:chOff x="1181100" y="1154478"/>
            <a:chExt cx="11391239" cy="2308324"/>
          </a:xfrm>
        </p:grpSpPr>
        <p:sp>
          <p:nvSpPr>
            <p:cNvPr id="15" name="Freeform: Shape 14">
              <a:extLst>
                <a:ext uri="{FF2B5EF4-FFF2-40B4-BE49-F238E27FC236}">
                  <a16:creationId xmlns:a16="http://schemas.microsoft.com/office/drawing/2014/main" id="{3118DA81-7FB9-4C56-B862-2BC2AFFBA8C0}"/>
                </a:ext>
              </a:extLst>
            </p:cNvPr>
            <p:cNvSpPr/>
            <p:nvPr/>
          </p:nvSpPr>
          <p:spPr>
            <a:xfrm>
              <a:off x="1181100" y="1449098"/>
              <a:ext cx="3498901" cy="1467577"/>
            </a:xfrm>
            <a:custGeom>
              <a:avLst/>
              <a:gdLst>
                <a:gd name="connsiteX0" fmla="*/ 0 w 3538728"/>
                <a:gd name="connsiteY0" fmla="*/ 244601 h 1467577"/>
                <a:gd name="connsiteX1" fmla="*/ 244601 w 3538728"/>
                <a:gd name="connsiteY1" fmla="*/ 0 h 1467577"/>
                <a:gd name="connsiteX2" fmla="*/ 3294127 w 3538728"/>
                <a:gd name="connsiteY2" fmla="*/ 0 h 1467577"/>
                <a:gd name="connsiteX3" fmla="*/ 3538728 w 3538728"/>
                <a:gd name="connsiteY3" fmla="*/ 244601 h 1467577"/>
                <a:gd name="connsiteX4" fmla="*/ 3538728 w 3538728"/>
                <a:gd name="connsiteY4" fmla="*/ 1222976 h 1467577"/>
                <a:gd name="connsiteX5" fmla="*/ 3294127 w 3538728"/>
                <a:gd name="connsiteY5" fmla="*/ 1467577 h 1467577"/>
                <a:gd name="connsiteX6" fmla="*/ 244601 w 3538728"/>
                <a:gd name="connsiteY6" fmla="*/ 1467577 h 1467577"/>
                <a:gd name="connsiteX7" fmla="*/ 0 w 3538728"/>
                <a:gd name="connsiteY7" fmla="*/ 1222976 h 1467577"/>
                <a:gd name="connsiteX8" fmla="*/ 0 w 3538728"/>
                <a:gd name="connsiteY8" fmla="*/ 244601 h 146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38728" h="1467577">
                  <a:moveTo>
                    <a:pt x="0" y="244601"/>
                  </a:moveTo>
                  <a:cubicBezTo>
                    <a:pt x="0" y="109512"/>
                    <a:pt x="109512" y="0"/>
                    <a:pt x="244601" y="0"/>
                  </a:cubicBezTo>
                  <a:lnTo>
                    <a:pt x="3294127" y="0"/>
                  </a:lnTo>
                  <a:cubicBezTo>
                    <a:pt x="3429216" y="0"/>
                    <a:pt x="3538728" y="109512"/>
                    <a:pt x="3538728" y="244601"/>
                  </a:cubicBezTo>
                  <a:lnTo>
                    <a:pt x="3538728" y="1222976"/>
                  </a:lnTo>
                  <a:cubicBezTo>
                    <a:pt x="3538728" y="1358065"/>
                    <a:pt x="3429216" y="1467577"/>
                    <a:pt x="3294127" y="1467577"/>
                  </a:cubicBezTo>
                  <a:lnTo>
                    <a:pt x="244601" y="1467577"/>
                  </a:lnTo>
                  <a:cubicBezTo>
                    <a:pt x="109512" y="1467577"/>
                    <a:pt x="0" y="1358065"/>
                    <a:pt x="0" y="1222976"/>
                  </a:cubicBezTo>
                  <a:lnTo>
                    <a:pt x="0" y="244601"/>
                  </a:lnTo>
                  <a:close/>
                </a:path>
              </a:pathLst>
            </a:custGeom>
          </p:spPr>
          <p:style>
            <a:lnRef idx="2">
              <a:schemeClr val="lt1">
                <a:hueOff val="0"/>
                <a:satOff val="0"/>
                <a:lumOff val="0"/>
                <a:alphaOff val="0"/>
              </a:schemeClr>
            </a:lnRef>
            <a:fillRef idx="1">
              <a:schemeClr val="accent2">
                <a:hueOff val="-26498"/>
                <a:satOff val="18815"/>
                <a:lumOff val="2745"/>
                <a:alphaOff val="0"/>
              </a:schemeClr>
            </a:fillRef>
            <a:effectRef idx="0">
              <a:schemeClr val="accent2">
                <a:hueOff val="-26498"/>
                <a:satOff val="18815"/>
                <a:lumOff val="2745"/>
                <a:alphaOff val="0"/>
              </a:schemeClr>
            </a:effectRef>
            <a:fontRef idx="minor">
              <a:schemeClr val="lt1"/>
            </a:fontRef>
          </p:style>
          <p:txBody>
            <a:bodyPr spcFirstLastPara="0" vert="horz" wrap="square" lIns="208801" tIns="140221" rIns="208801" bIns="140221" numCol="1" spcCol="1270" anchor="ctr" anchorCtr="0">
              <a:noAutofit/>
            </a:bodyPr>
            <a:lstStyle/>
            <a:p>
              <a:pPr marL="0" lvl="0" indent="0" algn="ctr" defTabSz="1600200">
                <a:lnSpc>
                  <a:spcPct val="90000"/>
                </a:lnSpc>
                <a:spcBef>
                  <a:spcPct val="0"/>
                </a:spcBef>
                <a:spcAft>
                  <a:spcPct val="35000"/>
                </a:spcAft>
                <a:buNone/>
              </a:pPr>
              <a:r>
                <a:rPr lang="en-US" sz="3600" b="1" kern="1200" dirty="0"/>
                <a:t>New Awards</a:t>
              </a:r>
            </a:p>
          </p:txBody>
        </p:sp>
        <p:sp>
          <p:nvSpPr>
            <p:cNvPr id="17" name="Arrow: Right 16">
              <a:extLst>
                <a:ext uri="{FF2B5EF4-FFF2-40B4-BE49-F238E27FC236}">
                  <a16:creationId xmlns:a16="http://schemas.microsoft.com/office/drawing/2014/main" id="{2B2308B5-7C1B-4DEC-B464-93F81EBCCCAC}"/>
                </a:ext>
              </a:extLst>
            </p:cNvPr>
            <p:cNvSpPr/>
            <p:nvPr/>
          </p:nvSpPr>
          <p:spPr>
            <a:xfrm>
              <a:off x="4718646" y="1740976"/>
              <a:ext cx="744799" cy="5889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9D55D3ED-BD1E-4B1A-BF13-04EE7663BC6D}"/>
                </a:ext>
              </a:extLst>
            </p:cNvPr>
            <p:cNvSpPr txBox="1"/>
            <p:nvPr/>
          </p:nvSpPr>
          <p:spPr>
            <a:xfrm>
              <a:off x="5502089" y="1154478"/>
              <a:ext cx="7070250" cy="2308324"/>
            </a:xfrm>
            <a:prstGeom prst="rect">
              <a:avLst/>
            </a:prstGeom>
            <a:noFill/>
          </p:spPr>
          <p:txBody>
            <a:bodyPr wrap="square" rtlCol="0">
              <a:spAutoFit/>
            </a:bodyPr>
            <a:lstStyle/>
            <a:p>
              <a:r>
                <a:rPr lang="en-US" sz="3600" b="1" dirty="0">
                  <a:solidFill>
                    <a:srgbClr val="00497F"/>
                  </a:solidFill>
                </a:rPr>
                <a:t>The last day for UCD Office of Research and ANR Contract &amp; Grants to send CGA documents is Nov. 17, 2023</a:t>
              </a:r>
              <a:endParaRPr lang="en-US" sz="3600" b="1" dirty="0"/>
            </a:p>
          </p:txBody>
        </p:sp>
      </p:grpSp>
    </p:spTree>
    <p:extLst>
      <p:ext uri="{BB962C8B-B14F-4D97-AF65-F5344CB8AC3E}">
        <p14:creationId xmlns:p14="http://schemas.microsoft.com/office/powerpoint/2010/main" val="191350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277527"/>
            <a:ext cx="6540445" cy="1237262"/>
          </a:xfrm>
        </p:spPr>
        <p:txBody>
          <a:bodyPr/>
          <a:lstStyle/>
          <a:p>
            <a:r>
              <a:rPr lang="en-US" dirty="0"/>
              <a:t>New Awards and Projects</a:t>
            </a:r>
            <a:endParaRPr lang="en-US" sz="2800" dirty="0"/>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5</a:t>
            </a:fld>
            <a:endParaRPr lang="en-US" dirty="0"/>
          </a:p>
        </p:txBody>
      </p:sp>
      <p:sp>
        <p:nvSpPr>
          <p:cNvPr id="16" name="TextBox 15">
            <a:extLst>
              <a:ext uri="{FF2B5EF4-FFF2-40B4-BE49-F238E27FC236}">
                <a16:creationId xmlns:a16="http://schemas.microsoft.com/office/drawing/2014/main" id="{E68594FD-9A53-4389-A0A9-5AE3A4A4636C}"/>
              </a:ext>
            </a:extLst>
          </p:cNvPr>
          <p:cNvSpPr txBox="1"/>
          <p:nvPr/>
        </p:nvSpPr>
        <p:spPr>
          <a:xfrm>
            <a:off x="651745" y="3031320"/>
            <a:ext cx="11311655" cy="3139321"/>
          </a:xfrm>
          <a:prstGeom prst="rect">
            <a:avLst/>
          </a:prstGeom>
          <a:noFill/>
        </p:spPr>
        <p:txBody>
          <a:bodyPr wrap="square" rtlCol="0">
            <a:spAutoFit/>
          </a:bodyPr>
          <a:lstStyle/>
          <a:p>
            <a:pPr>
              <a:spcAft>
                <a:spcPts val="1200"/>
              </a:spcAft>
            </a:pPr>
            <a:r>
              <a:rPr lang="en-US" sz="2400" dirty="0"/>
              <a:t> Action Steps</a:t>
            </a:r>
          </a:p>
          <a:p>
            <a:pPr marL="342900" indent="-342900">
              <a:spcAft>
                <a:spcPts val="1200"/>
              </a:spcAft>
              <a:buFont typeface="Arial" panose="020B0604020202020204" pitchFamily="34" charset="0"/>
              <a:buChar char="•"/>
            </a:pPr>
            <a:r>
              <a:rPr lang="en-US" sz="2400" dirty="0"/>
              <a:t>If award cannot be sent to CGA on or prior to Nov. 17, 2023 and project activities start before Jan. 03, 2024:</a:t>
            </a:r>
          </a:p>
          <a:p>
            <a:pPr marL="800100" lvl="1" indent="-342900">
              <a:spcAft>
                <a:spcPts val="1200"/>
              </a:spcAft>
              <a:buFont typeface="Arial" panose="020B0604020202020204" pitchFamily="34" charset="0"/>
              <a:buChar char="•"/>
            </a:pPr>
            <a:r>
              <a:rPr lang="en-US" sz="2400" dirty="0"/>
              <a:t>Process a request to set up an advance account on or before Nov. 17, 2023</a:t>
            </a:r>
          </a:p>
          <a:p>
            <a:pPr marL="800100" lvl="1" indent="-342900">
              <a:spcAft>
                <a:spcPts val="1200"/>
              </a:spcAft>
              <a:buFont typeface="Arial" panose="020B0604020202020204" pitchFamily="34" charset="0"/>
              <a:buChar char="•"/>
            </a:pPr>
            <a:r>
              <a:rPr lang="en-US" sz="2400" dirty="0"/>
              <a:t>If not able to process an advance account, expenses should be charged to a department account.  When Aggie Enterprise goes live then department will transfer the expenses to the new award.</a:t>
            </a:r>
          </a:p>
        </p:txBody>
      </p:sp>
      <p:grpSp>
        <p:nvGrpSpPr>
          <p:cNvPr id="17" name="Group 16">
            <a:extLst>
              <a:ext uri="{FF2B5EF4-FFF2-40B4-BE49-F238E27FC236}">
                <a16:creationId xmlns:a16="http://schemas.microsoft.com/office/drawing/2014/main" id="{92BE32DE-7C24-4DFC-AD3B-8A77184767F4}"/>
              </a:ext>
            </a:extLst>
          </p:cNvPr>
          <p:cNvGrpSpPr/>
          <p:nvPr/>
        </p:nvGrpSpPr>
        <p:grpSpPr>
          <a:xfrm>
            <a:off x="400380" y="990600"/>
            <a:ext cx="11715420" cy="2308324"/>
            <a:chOff x="1181100" y="1154478"/>
            <a:chExt cx="11391239" cy="2308324"/>
          </a:xfrm>
        </p:grpSpPr>
        <p:sp>
          <p:nvSpPr>
            <p:cNvPr id="18" name="Freeform: Shape 17">
              <a:extLst>
                <a:ext uri="{FF2B5EF4-FFF2-40B4-BE49-F238E27FC236}">
                  <a16:creationId xmlns:a16="http://schemas.microsoft.com/office/drawing/2014/main" id="{FB645E66-5714-4583-A5F1-313217F42838}"/>
                </a:ext>
              </a:extLst>
            </p:cNvPr>
            <p:cNvSpPr/>
            <p:nvPr/>
          </p:nvSpPr>
          <p:spPr>
            <a:xfrm>
              <a:off x="1181100" y="1449098"/>
              <a:ext cx="3498901" cy="1467577"/>
            </a:xfrm>
            <a:custGeom>
              <a:avLst/>
              <a:gdLst>
                <a:gd name="connsiteX0" fmla="*/ 0 w 3538728"/>
                <a:gd name="connsiteY0" fmla="*/ 244601 h 1467577"/>
                <a:gd name="connsiteX1" fmla="*/ 244601 w 3538728"/>
                <a:gd name="connsiteY1" fmla="*/ 0 h 1467577"/>
                <a:gd name="connsiteX2" fmla="*/ 3294127 w 3538728"/>
                <a:gd name="connsiteY2" fmla="*/ 0 h 1467577"/>
                <a:gd name="connsiteX3" fmla="*/ 3538728 w 3538728"/>
                <a:gd name="connsiteY3" fmla="*/ 244601 h 1467577"/>
                <a:gd name="connsiteX4" fmla="*/ 3538728 w 3538728"/>
                <a:gd name="connsiteY4" fmla="*/ 1222976 h 1467577"/>
                <a:gd name="connsiteX5" fmla="*/ 3294127 w 3538728"/>
                <a:gd name="connsiteY5" fmla="*/ 1467577 h 1467577"/>
                <a:gd name="connsiteX6" fmla="*/ 244601 w 3538728"/>
                <a:gd name="connsiteY6" fmla="*/ 1467577 h 1467577"/>
                <a:gd name="connsiteX7" fmla="*/ 0 w 3538728"/>
                <a:gd name="connsiteY7" fmla="*/ 1222976 h 1467577"/>
                <a:gd name="connsiteX8" fmla="*/ 0 w 3538728"/>
                <a:gd name="connsiteY8" fmla="*/ 244601 h 146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38728" h="1467577">
                  <a:moveTo>
                    <a:pt x="0" y="244601"/>
                  </a:moveTo>
                  <a:cubicBezTo>
                    <a:pt x="0" y="109512"/>
                    <a:pt x="109512" y="0"/>
                    <a:pt x="244601" y="0"/>
                  </a:cubicBezTo>
                  <a:lnTo>
                    <a:pt x="3294127" y="0"/>
                  </a:lnTo>
                  <a:cubicBezTo>
                    <a:pt x="3429216" y="0"/>
                    <a:pt x="3538728" y="109512"/>
                    <a:pt x="3538728" y="244601"/>
                  </a:cubicBezTo>
                  <a:lnTo>
                    <a:pt x="3538728" y="1222976"/>
                  </a:lnTo>
                  <a:cubicBezTo>
                    <a:pt x="3538728" y="1358065"/>
                    <a:pt x="3429216" y="1467577"/>
                    <a:pt x="3294127" y="1467577"/>
                  </a:cubicBezTo>
                  <a:lnTo>
                    <a:pt x="244601" y="1467577"/>
                  </a:lnTo>
                  <a:cubicBezTo>
                    <a:pt x="109512" y="1467577"/>
                    <a:pt x="0" y="1358065"/>
                    <a:pt x="0" y="1222976"/>
                  </a:cubicBezTo>
                  <a:lnTo>
                    <a:pt x="0" y="244601"/>
                  </a:lnTo>
                  <a:close/>
                </a:path>
              </a:pathLst>
            </a:custGeom>
          </p:spPr>
          <p:style>
            <a:lnRef idx="2">
              <a:schemeClr val="lt1">
                <a:hueOff val="0"/>
                <a:satOff val="0"/>
                <a:lumOff val="0"/>
                <a:alphaOff val="0"/>
              </a:schemeClr>
            </a:lnRef>
            <a:fillRef idx="1">
              <a:schemeClr val="accent2">
                <a:hueOff val="-26498"/>
                <a:satOff val="18815"/>
                <a:lumOff val="2745"/>
                <a:alphaOff val="0"/>
              </a:schemeClr>
            </a:fillRef>
            <a:effectRef idx="0">
              <a:schemeClr val="accent2">
                <a:hueOff val="-26498"/>
                <a:satOff val="18815"/>
                <a:lumOff val="2745"/>
                <a:alphaOff val="0"/>
              </a:schemeClr>
            </a:effectRef>
            <a:fontRef idx="minor">
              <a:schemeClr val="lt1"/>
            </a:fontRef>
          </p:style>
          <p:txBody>
            <a:bodyPr spcFirstLastPara="0" vert="horz" wrap="square" lIns="208801" tIns="140221" rIns="208801" bIns="140221" numCol="1" spcCol="1270" anchor="ctr" anchorCtr="0">
              <a:noAutofit/>
            </a:bodyPr>
            <a:lstStyle/>
            <a:p>
              <a:pPr marL="0" lvl="0" indent="0" algn="ctr" defTabSz="1600200">
                <a:lnSpc>
                  <a:spcPct val="90000"/>
                </a:lnSpc>
                <a:spcBef>
                  <a:spcPct val="0"/>
                </a:spcBef>
                <a:spcAft>
                  <a:spcPct val="35000"/>
                </a:spcAft>
                <a:buNone/>
              </a:pPr>
              <a:r>
                <a:rPr lang="en-US" sz="3600" b="1" kern="1200" dirty="0"/>
                <a:t>New Awards</a:t>
              </a:r>
            </a:p>
          </p:txBody>
        </p:sp>
        <p:sp>
          <p:nvSpPr>
            <p:cNvPr id="20" name="Arrow: Right 19">
              <a:extLst>
                <a:ext uri="{FF2B5EF4-FFF2-40B4-BE49-F238E27FC236}">
                  <a16:creationId xmlns:a16="http://schemas.microsoft.com/office/drawing/2014/main" id="{4FDCC89C-1975-4769-8C64-3E06C4529791}"/>
                </a:ext>
              </a:extLst>
            </p:cNvPr>
            <p:cNvSpPr/>
            <p:nvPr/>
          </p:nvSpPr>
          <p:spPr>
            <a:xfrm>
              <a:off x="4718646" y="1740976"/>
              <a:ext cx="744799" cy="5889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0A5CA243-AA40-42A1-8688-FB80D3129543}"/>
                </a:ext>
              </a:extLst>
            </p:cNvPr>
            <p:cNvSpPr txBox="1"/>
            <p:nvPr/>
          </p:nvSpPr>
          <p:spPr>
            <a:xfrm>
              <a:off x="5502089" y="1154478"/>
              <a:ext cx="7070250" cy="2308324"/>
            </a:xfrm>
            <a:prstGeom prst="rect">
              <a:avLst/>
            </a:prstGeom>
            <a:noFill/>
          </p:spPr>
          <p:txBody>
            <a:bodyPr wrap="square" rtlCol="0">
              <a:spAutoFit/>
            </a:bodyPr>
            <a:lstStyle/>
            <a:p>
              <a:r>
                <a:rPr lang="en-US" sz="3600" b="1" dirty="0">
                  <a:solidFill>
                    <a:srgbClr val="00497F"/>
                  </a:solidFill>
                </a:rPr>
                <a:t>The last day for UCD Office of Research and ANR Contract &amp; Grants to send CGA documents is Nov. 17, 2023</a:t>
              </a:r>
              <a:endParaRPr lang="en-US" sz="3600" b="1" dirty="0"/>
            </a:p>
          </p:txBody>
        </p:sp>
      </p:grpSp>
    </p:spTree>
    <p:extLst>
      <p:ext uri="{BB962C8B-B14F-4D97-AF65-F5344CB8AC3E}">
        <p14:creationId xmlns:p14="http://schemas.microsoft.com/office/powerpoint/2010/main" val="1433749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277527"/>
            <a:ext cx="6540445" cy="1237262"/>
          </a:xfrm>
        </p:spPr>
        <p:txBody>
          <a:bodyPr/>
          <a:lstStyle/>
          <a:p>
            <a:r>
              <a:rPr lang="en-US" dirty="0"/>
              <a:t>New Awards and Projects</a:t>
            </a:r>
            <a:endParaRPr lang="en-US" sz="2800" dirty="0"/>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6</a:t>
            </a:fld>
            <a:endParaRPr lang="en-US" dirty="0"/>
          </a:p>
        </p:txBody>
      </p:sp>
      <p:sp>
        <p:nvSpPr>
          <p:cNvPr id="16" name="TextBox 15">
            <a:extLst>
              <a:ext uri="{FF2B5EF4-FFF2-40B4-BE49-F238E27FC236}">
                <a16:creationId xmlns:a16="http://schemas.microsoft.com/office/drawing/2014/main" id="{E68594FD-9A53-4389-A0A9-5AE3A4A4636C}"/>
              </a:ext>
            </a:extLst>
          </p:cNvPr>
          <p:cNvSpPr txBox="1"/>
          <p:nvPr/>
        </p:nvSpPr>
        <p:spPr>
          <a:xfrm>
            <a:off x="651745" y="3031320"/>
            <a:ext cx="11311655" cy="1723549"/>
          </a:xfrm>
          <a:prstGeom prst="rect">
            <a:avLst/>
          </a:prstGeom>
          <a:noFill/>
        </p:spPr>
        <p:txBody>
          <a:bodyPr wrap="square" rtlCol="0">
            <a:spAutoFit/>
          </a:bodyPr>
          <a:lstStyle/>
          <a:p>
            <a:pPr>
              <a:spcAft>
                <a:spcPts val="1200"/>
              </a:spcAft>
            </a:pPr>
            <a:r>
              <a:rPr lang="en-US" sz="2400" dirty="0"/>
              <a:t> Action Steps</a:t>
            </a:r>
          </a:p>
          <a:p>
            <a:pPr marL="342900" indent="-342900">
              <a:buFont typeface="Arial" panose="020B0604020202020204" pitchFamily="34" charset="0"/>
              <a:buChar char="•"/>
            </a:pPr>
            <a:r>
              <a:rPr lang="en-US" sz="2400" dirty="0"/>
              <a:t>If project start on or after Jan. 03, 2024, then it might not be necessary to set up an advance account.  Department should request CGA to give priority to the award setup.</a:t>
            </a:r>
          </a:p>
        </p:txBody>
      </p:sp>
      <p:grpSp>
        <p:nvGrpSpPr>
          <p:cNvPr id="17" name="Group 16">
            <a:extLst>
              <a:ext uri="{FF2B5EF4-FFF2-40B4-BE49-F238E27FC236}">
                <a16:creationId xmlns:a16="http://schemas.microsoft.com/office/drawing/2014/main" id="{92BE32DE-7C24-4DFC-AD3B-8A77184767F4}"/>
              </a:ext>
            </a:extLst>
          </p:cNvPr>
          <p:cNvGrpSpPr/>
          <p:nvPr/>
        </p:nvGrpSpPr>
        <p:grpSpPr>
          <a:xfrm>
            <a:off x="400380" y="990600"/>
            <a:ext cx="11715420" cy="2308324"/>
            <a:chOff x="1181100" y="1154478"/>
            <a:chExt cx="11391239" cy="2308324"/>
          </a:xfrm>
        </p:grpSpPr>
        <p:sp>
          <p:nvSpPr>
            <p:cNvPr id="18" name="Freeform: Shape 17">
              <a:extLst>
                <a:ext uri="{FF2B5EF4-FFF2-40B4-BE49-F238E27FC236}">
                  <a16:creationId xmlns:a16="http://schemas.microsoft.com/office/drawing/2014/main" id="{FB645E66-5714-4583-A5F1-313217F42838}"/>
                </a:ext>
              </a:extLst>
            </p:cNvPr>
            <p:cNvSpPr/>
            <p:nvPr/>
          </p:nvSpPr>
          <p:spPr>
            <a:xfrm>
              <a:off x="1181100" y="1449098"/>
              <a:ext cx="3498901" cy="1467577"/>
            </a:xfrm>
            <a:custGeom>
              <a:avLst/>
              <a:gdLst>
                <a:gd name="connsiteX0" fmla="*/ 0 w 3538728"/>
                <a:gd name="connsiteY0" fmla="*/ 244601 h 1467577"/>
                <a:gd name="connsiteX1" fmla="*/ 244601 w 3538728"/>
                <a:gd name="connsiteY1" fmla="*/ 0 h 1467577"/>
                <a:gd name="connsiteX2" fmla="*/ 3294127 w 3538728"/>
                <a:gd name="connsiteY2" fmla="*/ 0 h 1467577"/>
                <a:gd name="connsiteX3" fmla="*/ 3538728 w 3538728"/>
                <a:gd name="connsiteY3" fmla="*/ 244601 h 1467577"/>
                <a:gd name="connsiteX4" fmla="*/ 3538728 w 3538728"/>
                <a:gd name="connsiteY4" fmla="*/ 1222976 h 1467577"/>
                <a:gd name="connsiteX5" fmla="*/ 3294127 w 3538728"/>
                <a:gd name="connsiteY5" fmla="*/ 1467577 h 1467577"/>
                <a:gd name="connsiteX6" fmla="*/ 244601 w 3538728"/>
                <a:gd name="connsiteY6" fmla="*/ 1467577 h 1467577"/>
                <a:gd name="connsiteX7" fmla="*/ 0 w 3538728"/>
                <a:gd name="connsiteY7" fmla="*/ 1222976 h 1467577"/>
                <a:gd name="connsiteX8" fmla="*/ 0 w 3538728"/>
                <a:gd name="connsiteY8" fmla="*/ 244601 h 146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38728" h="1467577">
                  <a:moveTo>
                    <a:pt x="0" y="244601"/>
                  </a:moveTo>
                  <a:cubicBezTo>
                    <a:pt x="0" y="109512"/>
                    <a:pt x="109512" y="0"/>
                    <a:pt x="244601" y="0"/>
                  </a:cubicBezTo>
                  <a:lnTo>
                    <a:pt x="3294127" y="0"/>
                  </a:lnTo>
                  <a:cubicBezTo>
                    <a:pt x="3429216" y="0"/>
                    <a:pt x="3538728" y="109512"/>
                    <a:pt x="3538728" y="244601"/>
                  </a:cubicBezTo>
                  <a:lnTo>
                    <a:pt x="3538728" y="1222976"/>
                  </a:lnTo>
                  <a:cubicBezTo>
                    <a:pt x="3538728" y="1358065"/>
                    <a:pt x="3429216" y="1467577"/>
                    <a:pt x="3294127" y="1467577"/>
                  </a:cubicBezTo>
                  <a:lnTo>
                    <a:pt x="244601" y="1467577"/>
                  </a:lnTo>
                  <a:cubicBezTo>
                    <a:pt x="109512" y="1467577"/>
                    <a:pt x="0" y="1358065"/>
                    <a:pt x="0" y="1222976"/>
                  </a:cubicBezTo>
                  <a:lnTo>
                    <a:pt x="0" y="244601"/>
                  </a:lnTo>
                  <a:close/>
                </a:path>
              </a:pathLst>
            </a:custGeom>
          </p:spPr>
          <p:style>
            <a:lnRef idx="2">
              <a:schemeClr val="lt1">
                <a:hueOff val="0"/>
                <a:satOff val="0"/>
                <a:lumOff val="0"/>
                <a:alphaOff val="0"/>
              </a:schemeClr>
            </a:lnRef>
            <a:fillRef idx="1">
              <a:schemeClr val="accent2">
                <a:hueOff val="-26498"/>
                <a:satOff val="18815"/>
                <a:lumOff val="2745"/>
                <a:alphaOff val="0"/>
              </a:schemeClr>
            </a:fillRef>
            <a:effectRef idx="0">
              <a:schemeClr val="accent2">
                <a:hueOff val="-26498"/>
                <a:satOff val="18815"/>
                <a:lumOff val="2745"/>
                <a:alphaOff val="0"/>
              </a:schemeClr>
            </a:effectRef>
            <a:fontRef idx="minor">
              <a:schemeClr val="lt1"/>
            </a:fontRef>
          </p:style>
          <p:txBody>
            <a:bodyPr spcFirstLastPara="0" vert="horz" wrap="square" lIns="208801" tIns="140221" rIns="208801" bIns="140221" numCol="1" spcCol="1270" anchor="ctr" anchorCtr="0">
              <a:noAutofit/>
            </a:bodyPr>
            <a:lstStyle/>
            <a:p>
              <a:pPr marL="0" lvl="0" indent="0" algn="ctr" defTabSz="1600200">
                <a:lnSpc>
                  <a:spcPct val="90000"/>
                </a:lnSpc>
                <a:spcBef>
                  <a:spcPct val="0"/>
                </a:spcBef>
                <a:spcAft>
                  <a:spcPct val="35000"/>
                </a:spcAft>
                <a:buNone/>
              </a:pPr>
              <a:r>
                <a:rPr lang="en-US" sz="3600" b="1" kern="1200" dirty="0"/>
                <a:t>New Awards</a:t>
              </a:r>
            </a:p>
          </p:txBody>
        </p:sp>
        <p:sp>
          <p:nvSpPr>
            <p:cNvPr id="20" name="Arrow: Right 19">
              <a:extLst>
                <a:ext uri="{FF2B5EF4-FFF2-40B4-BE49-F238E27FC236}">
                  <a16:creationId xmlns:a16="http://schemas.microsoft.com/office/drawing/2014/main" id="{4FDCC89C-1975-4769-8C64-3E06C4529791}"/>
                </a:ext>
              </a:extLst>
            </p:cNvPr>
            <p:cNvSpPr/>
            <p:nvPr/>
          </p:nvSpPr>
          <p:spPr>
            <a:xfrm>
              <a:off x="4718646" y="1740976"/>
              <a:ext cx="744799" cy="5889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0A5CA243-AA40-42A1-8688-FB80D3129543}"/>
                </a:ext>
              </a:extLst>
            </p:cNvPr>
            <p:cNvSpPr txBox="1"/>
            <p:nvPr/>
          </p:nvSpPr>
          <p:spPr>
            <a:xfrm>
              <a:off x="5502089" y="1154478"/>
              <a:ext cx="7070250" cy="2308324"/>
            </a:xfrm>
            <a:prstGeom prst="rect">
              <a:avLst/>
            </a:prstGeom>
            <a:noFill/>
          </p:spPr>
          <p:txBody>
            <a:bodyPr wrap="square" rtlCol="0">
              <a:spAutoFit/>
            </a:bodyPr>
            <a:lstStyle/>
            <a:p>
              <a:r>
                <a:rPr lang="en-US" sz="3600" b="1" dirty="0">
                  <a:solidFill>
                    <a:srgbClr val="00497F"/>
                  </a:solidFill>
                </a:rPr>
                <a:t>The last day for UCD Office of Research and ANR Contract &amp; Grants to send CGA documents is Nov. 17, 2023</a:t>
              </a:r>
              <a:endParaRPr lang="en-US" sz="3600" b="1" dirty="0"/>
            </a:p>
          </p:txBody>
        </p:sp>
      </p:grpSp>
    </p:spTree>
    <p:extLst>
      <p:ext uri="{BB962C8B-B14F-4D97-AF65-F5344CB8AC3E}">
        <p14:creationId xmlns:p14="http://schemas.microsoft.com/office/powerpoint/2010/main" val="24984887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277527"/>
            <a:ext cx="3847207" cy="1237262"/>
          </a:xfrm>
        </p:spPr>
        <p:txBody>
          <a:bodyPr/>
          <a:lstStyle/>
          <a:p>
            <a:r>
              <a:rPr lang="en-US" dirty="0"/>
              <a:t>Amendments</a:t>
            </a:r>
            <a:endParaRPr lang="en-US" sz="2800" dirty="0"/>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7</a:t>
            </a:fld>
            <a:endParaRPr lang="en-US" dirty="0"/>
          </a:p>
        </p:txBody>
      </p:sp>
      <p:sp>
        <p:nvSpPr>
          <p:cNvPr id="16" name="TextBox 15">
            <a:extLst>
              <a:ext uri="{FF2B5EF4-FFF2-40B4-BE49-F238E27FC236}">
                <a16:creationId xmlns:a16="http://schemas.microsoft.com/office/drawing/2014/main" id="{E68594FD-9A53-4389-A0A9-5AE3A4A4636C}"/>
              </a:ext>
            </a:extLst>
          </p:cNvPr>
          <p:cNvSpPr txBox="1"/>
          <p:nvPr/>
        </p:nvSpPr>
        <p:spPr>
          <a:xfrm>
            <a:off x="651746" y="3315831"/>
            <a:ext cx="10888508" cy="2092881"/>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400" dirty="0"/>
              <a:t>CGA will not be able to process any amendment after November 20, 2023.</a:t>
            </a:r>
          </a:p>
          <a:p>
            <a:pPr marL="457200" indent="-457200">
              <a:spcAft>
                <a:spcPts val="1200"/>
              </a:spcAft>
              <a:buFont typeface="Arial" panose="020B0604020202020204" pitchFamily="34" charset="0"/>
              <a:buChar char="•"/>
            </a:pPr>
            <a:r>
              <a:rPr lang="en-US" sz="2400" dirty="0"/>
              <a:t>If an amendment in </a:t>
            </a:r>
            <a:r>
              <a:rPr lang="en-US" sz="2400" dirty="0" err="1"/>
              <a:t>Kuali</a:t>
            </a:r>
            <a:r>
              <a:rPr lang="en-US" sz="2400" dirty="0"/>
              <a:t> requires to set up a new account, the department should set it up and approve it by Nov. 17, 2023.  If possible the account manager should send a note to CGA informing that an expense account has been created and needs to be approve by Nov. 20, 2023.</a:t>
            </a:r>
          </a:p>
        </p:txBody>
      </p:sp>
      <p:grpSp>
        <p:nvGrpSpPr>
          <p:cNvPr id="9" name="Group 8">
            <a:extLst>
              <a:ext uri="{FF2B5EF4-FFF2-40B4-BE49-F238E27FC236}">
                <a16:creationId xmlns:a16="http://schemas.microsoft.com/office/drawing/2014/main" id="{0256C934-A894-43B3-92EE-B19B6D8BCE9F}"/>
              </a:ext>
            </a:extLst>
          </p:cNvPr>
          <p:cNvGrpSpPr/>
          <p:nvPr/>
        </p:nvGrpSpPr>
        <p:grpSpPr>
          <a:xfrm>
            <a:off x="400380" y="990600"/>
            <a:ext cx="11715420" cy="2308324"/>
            <a:chOff x="1181100" y="1154478"/>
            <a:chExt cx="11391239" cy="2308324"/>
          </a:xfrm>
        </p:grpSpPr>
        <p:sp>
          <p:nvSpPr>
            <p:cNvPr id="10" name="Freeform: Shape 9">
              <a:extLst>
                <a:ext uri="{FF2B5EF4-FFF2-40B4-BE49-F238E27FC236}">
                  <a16:creationId xmlns:a16="http://schemas.microsoft.com/office/drawing/2014/main" id="{639741A7-BB23-4A25-B88C-B429849344FF}"/>
                </a:ext>
              </a:extLst>
            </p:cNvPr>
            <p:cNvSpPr/>
            <p:nvPr/>
          </p:nvSpPr>
          <p:spPr>
            <a:xfrm>
              <a:off x="1181100" y="1449098"/>
              <a:ext cx="3498901" cy="1467577"/>
            </a:xfrm>
            <a:custGeom>
              <a:avLst/>
              <a:gdLst>
                <a:gd name="connsiteX0" fmla="*/ 0 w 3538728"/>
                <a:gd name="connsiteY0" fmla="*/ 244601 h 1467577"/>
                <a:gd name="connsiteX1" fmla="*/ 244601 w 3538728"/>
                <a:gd name="connsiteY1" fmla="*/ 0 h 1467577"/>
                <a:gd name="connsiteX2" fmla="*/ 3294127 w 3538728"/>
                <a:gd name="connsiteY2" fmla="*/ 0 h 1467577"/>
                <a:gd name="connsiteX3" fmla="*/ 3538728 w 3538728"/>
                <a:gd name="connsiteY3" fmla="*/ 244601 h 1467577"/>
                <a:gd name="connsiteX4" fmla="*/ 3538728 w 3538728"/>
                <a:gd name="connsiteY4" fmla="*/ 1222976 h 1467577"/>
                <a:gd name="connsiteX5" fmla="*/ 3294127 w 3538728"/>
                <a:gd name="connsiteY5" fmla="*/ 1467577 h 1467577"/>
                <a:gd name="connsiteX6" fmla="*/ 244601 w 3538728"/>
                <a:gd name="connsiteY6" fmla="*/ 1467577 h 1467577"/>
                <a:gd name="connsiteX7" fmla="*/ 0 w 3538728"/>
                <a:gd name="connsiteY7" fmla="*/ 1222976 h 1467577"/>
                <a:gd name="connsiteX8" fmla="*/ 0 w 3538728"/>
                <a:gd name="connsiteY8" fmla="*/ 244601 h 146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38728" h="1467577">
                  <a:moveTo>
                    <a:pt x="0" y="244601"/>
                  </a:moveTo>
                  <a:cubicBezTo>
                    <a:pt x="0" y="109512"/>
                    <a:pt x="109512" y="0"/>
                    <a:pt x="244601" y="0"/>
                  </a:cubicBezTo>
                  <a:lnTo>
                    <a:pt x="3294127" y="0"/>
                  </a:lnTo>
                  <a:cubicBezTo>
                    <a:pt x="3429216" y="0"/>
                    <a:pt x="3538728" y="109512"/>
                    <a:pt x="3538728" y="244601"/>
                  </a:cubicBezTo>
                  <a:lnTo>
                    <a:pt x="3538728" y="1222976"/>
                  </a:lnTo>
                  <a:cubicBezTo>
                    <a:pt x="3538728" y="1358065"/>
                    <a:pt x="3429216" y="1467577"/>
                    <a:pt x="3294127" y="1467577"/>
                  </a:cubicBezTo>
                  <a:lnTo>
                    <a:pt x="244601" y="1467577"/>
                  </a:lnTo>
                  <a:cubicBezTo>
                    <a:pt x="109512" y="1467577"/>
                    <a:pt x="0" y="1358065"/>
                    <a:pt x="0" y="1222976"/>
                  </a:cubicBezTo>
                  <a:lnTo>
                    <a:pt x="0" y="244601"/>
                  </a:lnTo>
                  <a:close/>
                </a:path>
              </a:pathLst>
            </a:custGeom>
          </p:spPr>
          <p:style>
            <a:lnRef idx="2">
              <a:schemeClr val="lt1">
                <a:hueOff val="0"/>
                <a:satOff val="0"/>
                <a:lumOff val="0"/>
                <a:alphaOff val="0"/>
              </a:schemeClr>
            </a:lnRef>
            <a:fillRef idx="1">
              <a:schemeClr val="accent2">
                <a:hueOff val="-26498"/>
                <a:satOff val="18815"/>
                <a:lumOff val="2745"/>
                <a:alphaOff val="0"/>
              </a:schemeClr>
            </a:fillRef>
            <a:effectRef idx="0">
              <a:schemeClr val="accent2">
                <a:hueOff val="-26498"/>
                <a:satOff val="18815"/>
                <a:lumOff val="2745"/>
                <a:alphaOff val="0"/>
              </a:schemeClr>
            </a:effectRef>
            <a:fontRef idx="minor">
              <a:schemeClr val="lt1"/>
            </a:fontRef>
          </p:style>
          <p:txBody>
            <a:bodyPr spcFirstLastPara="0" vert="horz" wrap="square" lIns="208801" tIns="140221" rIns="208801" bIns="140221" numCol="1" spcCol="1270" anchor="ctr" anchorCtr="0">
              <a:noAutofit/>
            </a:bodyPr>
            <a:lstStyle/>
            <a:p>
              <a:pPr marL="0" lvl="0" indent="0" algn="ctr" defTabSz="1600200">
                <a:lnSpc>
                  <a:spcPct val="90000"/>
                </a:lnSpc>
                <a:spcBef>
                  <a:spcPct val="0"/>
                </a:spcBef>
                <a:spcAft>
                  <a:spcPct val="35000"/>
                </a:spcAft>
                <a:buNone/>
              </a:pPr>
              <a:r>
                <a:rPr lang="en-US" sz="3600" b="1" kern="1200" dirty="0"/>
                <a:t>Amendments</a:t>
              </a:r>
            </a:p>
          </p:txBody>
        </p:sp>
        <p:sp>
          <p:nvSpPr>
            <p:cNvPr id="11" name="Arrow: Right 10">
              <a:extLst>
                <a:ext uri="{FF2B5EF4-FFF2-40B4-BE49-F238E27FC236}">
                  <a16:creationId xmlns:a16="http://schemas.microsoft.com/office/drawing/2014/main" id="{27F893E1-7F17-4A14-963A-1CB9ABBEE822}"/>
                </a:ext>
              </a:extLst>
            </p:cNvPr>
            <p:cNvSpPr/>
            <p:nvPr/>
          </p:nvSpPr>
          <p:spPr>
            <a:xfrm>
              <a:off x="4718646" y="1740976"/>
              <a:ext cx="744799" cy="5889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479869B7-9F78-4647-846E-60A574755723}"/>
                </a:ext>
              </a:extLst>
            </p:cNvPr>
            <p:cNvSpPr txBox="1"/>
            <p:nvPr/>
          </p:nvSpPr>
          <p:spPr>
            <a:xfrm>
              <a:off x="5502089" y="1154478"/>
              <a:ext cx="7070250" cy="2308324"/>
            </a:xfrm>
            <a:prstGeom prst="rect">
              <a:avLst/>
            </a:prstGeom>
            <a:noFill/>
          </p:spPr>
          <p:txBody>
            <a:bodyPr wrap="square" rtlCol="0">
              <a:spAutoFit/>
            </a:bodyPr>
            <a:lstStyle/>
            <a:p>
              <a:r>
                <a:rPr lang="en-US" sz="3600" b="1" dirty="0">
                  <a:solidFill>
                    <a:srgbClr val="00497F"/>
                  </a:solidFill>
                </a:rPr>
                <a:t>The last day for UCD Office of Research and ANR to send CGA Contracts &amp; Grants is Nov. 17, 2023</a:t>
              </a:r>
              <a:endParaRPr lang="en-US" sz="3600" b="1" dirty="0"/>
            </a:p>
          </p:txBody>
        </p:sp>
      </p:grpSp>
    </p:spTree>
    <p:extLst>
      <p:ext uri="{BB962C8B-B14F-4D97-AF65-F5344CB8AC3E}">
        <p14:creationId xmlns:p14="http://schemas.microsoft.com/office/powerpoint/2010/main" val="178830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277527"/>
            <a:ext cx="3847207" cy="1237262"/>
          </a:xfrm>
        </p:spPr>
        <p:txBody>
          <a:bodyPr/>
          <a:lstStyle/>
          <a:p>
            <a:r>
              <a:rPr lang="en-US" dirty="0"/>
              <a:t>Amendments</a:t>
            </a:r>
            <a:endParaRPr lang="en-US" sz="2800" dirty="0"/>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8</a:t>
            </a:fld>
            <a:endParaRPr lang="en-US" dirty="0"/>
          </a:p>
        </p:txBody>
      </p:sp>
      <p:sp>
        <p:nvSpPr>
          <p:cNvPr id="16" name="TextBox 15">
            <a:extLst>
              <a:ext uri="{FF2B5EF4-FFF2-40B4-BE49-F238E27FC236}">
                <a16:creationId xmlns:a16="http://schemas.microsoft.com/office/drawing/2014/main" id="{E68594FD-9A53-4389-A0A9-5AE3A4A4636C}"/>
              </a:ext>
            </a:extLst>
          </p:cNvPr>
          <p:cNvSpPr txBox="1"/>
          <p:nvPr/>
        </p:nvSpPr>
        <p:spPr>
          <a:xfrm>
            <a:off x="651746" y="3315831"/>
            <a:ext cx="10888508" cy="1200329"/>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400"/>
              <a:t>If </a:t>
            </a:r>
            <a:r>
              <a:rPr lang="en-US" sz="2400" dirty="0"/>
              <a:t>an amendment processed after Nov. 17, 2023 requires a new account, the department should use the existing account to post expenditures.  After the new project is setup then the department can transfer the expenses.</a:t>
            </a:r>
          </a:p>
        </p:txBody>
      </p:sp>
      <p:grpSp>
        <p:nvGrpSpPr>
          <p:cNvPr id="9" name="Group 8">
            <a:extLst>
              <a:ext uri="{FF2B5EF4-FFF2-40B4-BE49-F238E27FC236}">
                <a16:creationId xmlns:a16="http://schemas.microsoft.com/office/drawing/2014/main" id="{0256C934-A894-43B3-92EE-B19B6D8BCE9F}"/>
              </a:ext>
            </a:extLst>
          </p:cNvPr>
          <p:cNvGrpSpPr/>
          <p:nvPr/>
        </p:nvGrpSpPr>
        <p:grpSpPr>
          <a:xfrm>
            <a:off x="400380" y="990600"/>
            <a:ext cx="11715420" cy="2308324"/>
            <a:chOff x="1181100" y="1154478"/>
            <a:chExt cx="11391239" cy="2308324"/>
          </a:xfrm>
        </p:grpSpPr>
        <p:sp>
          <p:nvSpPr>
            <p:cNvPr id="10" name="Freeform: Shape 9">
              <a:extLst>
                <a:ext uri="{FF2B5EF4-FFF2-40B4-BE49-F238E27FC236}">
                  <a16:creationId xmlns:a16="http://schemas.microsoft.com/office/drawing/2014/main" id="{639741A7-BB23-4A25-B88C-B429849344FF}"/>
                </a:ext>
              </a:extLst>
            </p:cNvPr>
            <p:cNvSpPr/>
            <p:nvPr/>
          </p:nvSpPr>
          <p:spPr>
            <a:xfrm>
              <a:off x="1181100" y="1449098"/>
              <a:ext cx="3498901" cy="1467577"/>
            </a:xfrm>
            <a:custGeom>
              <a:avLst/>
              <a:gdLst>
                <a:gd name="connsiteX0" fmla="*/ 0 w 3538728"/>
                <a:gd name="connsiteY0" fmla="*/ 244601 h 1467577"/>
                <a:gd name="connsiteX1" fmla="*/ 244601 w 3538728"/>
                <a:gd name="connsiteY1" fmla="*/ 0 h 1467577"/>
                <a:gd name="connsiteX2" fmla="*/ 3294127 w 3538728"/>
                <a:gd name="connsiteY2" fmla="*/ 0 h 1467577"/>
                <a:gd name="connsiteX3" fmla="*/ 3538728 w 3538728"/>
                <a:gd name="connsiteY3" fmla="*/ 244601 h 1467577"/>
                <a:gd name="connsiteX4" fmla="*/ 3538728 w 3538728"/>
                <a:gd name="connsiteY4" fmla="*/ 1222976 h 1467577"/>
                <a:gd name="connsiteX5" fmla="*/ 3294127 w 3538728"/>
                <a:gd name="connsiteY5" fmla="*/ 1467577 h 1467577"/>
                <a:gd name="connsiteX6" fmla="*/ 244601 w 3538728"/>
                <a:gd name="connsiteY6" fmla="*/ 1467577 h 1467577"/>
                <a:gd name="connsiteX7" fmla="*/ 0 w 3538728"/>
                <a:gd name="connsiteY7" fmla="*/ 1222976 h 1467577"/>
                <a:gd name="connsiteX8" fmla="*/ 0 w 3538728"/>
                <a:gd name="connsiteY8" fmla="*/ 244601 h 146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38728" h="1467577">
                  <a:moveTo>
                    <a:pt x="0" y="244601"/>
                  </a:moveTo>
                  <a:cubicBezTo>
                    <a:pt x="0" y="109512"/>
                    <a:pt x="109512" y="0"/>
                    <a:pt x="244601" y="0"/>
                  </a:cubicBezTo>
                  <a:lnTo>
                    <a:pt x="3294127" y="0"/>
                  </a:lnTo>
                  <a:cubicBezTo>
                    <a:pt x="3429216" y="0"/>
                    <a:pt x="3538728" y="109512"/>
                    <a:pt x="3538728" y="244601"/>
                  </a:cubicBezTo>
                  <a:lnTo>
                    <a:pt x="3538728" y="1222976"/>
                  </a:lnTo>
                  <a:cubicBezTo>
                    <a:pt x="3538728" y="1358065"/>
                    <a:pt x="3429216" y="1467577"/>
                    <a:pt x="3294127" y="1467577"/>
                  </a:cubicBezTo>
                  <a:lnTo>
                    <a:pt x="244601" y="1467577"/>
                  </a:lnTo>
                  <a:cubicBezTo>
                    <a:pt x="109512" y="1467577"/>
                    <a:pt x="0" y="1358065"/>
                    <a:pt x="0" y="1222976"/>
                  </a:cubicBezTo>
                  <a:lnTo>
                    <a:pt x="0" y="244601"/>
                  </a:lnTo>
                  <a:close/>
                </a:path>
              </a:pathLst>
            </a:custGeom>
          </p:spPr>
          <p:style>
            <a:lnRef idx="2">
              <a:schemeClr val="lt1">
                <a:hueOff val="0"/>
                <a:satOff val="0"/>
                <a:lumOff val="0"/>
                <a:alphaOff val="0"/>
              </a:schemeClr>
            </a:lnRef>
            <a:fillRef idx="1">
              <a:schemeClr val="accent2">
                <a:hueOff val="-26498"/>
                <a:satOff val="18815"/>
                <a:lumOff val="2745"/>
                <a:alphaOff val="0"/>
              </a:schemeClr>
            </a:fillRef>
            <a:effectRef idx="0">
              <a:schemeClr val="accent2">
                <a:hueOff val="-26498"/>
                <a:satOff val="18815"/>
                <a:lumOff val="2745"/>
                <a:alphaOff val="0"/>
              </a:schemeClr>
            </a:effectRef>
            <a:fontRef idx="minor">
              <a:schemeClr val="lt1"/>
            </a:fontRef>
          </p:style>
          <p:txBody>
            <a:bodyPr spcFirstLastPara="0" vert="horz" wrap="square" lIns="208801" tIns="140221" rIns="208801" bIns="140221" numCol="1" spcCol="1270" anchor="ctr" anchorCtr="0">
              <a:noAutofit/>
            </a:bodyPr>
            <a:lstStyle/>
            <a:p>
              <a:pPr marL="0" lvl="0" indent="0" algn="ctr" defTabSz="1600200">
                <a:lnSpc>
                  <a:spcPct val="90000"/>
                </a:lnSpc>
                <a:spcBef>
                  <a:spcPct val="0"/>
                </a:spcBef>
                <a:spcAft>
                  <a:spcPct val="35000"/>
                </a:spcAft>
                <a:buNone/>
              </a:pPr>
              <a:r>
                <a:rPr lang="en-US" sz="3600" b="1" kern="1200" dirty="0"/>
                <a:t>Amendments</a:t>
              </a:r>
            </a:p>
          </p:txBody>
        </p:sp>
        <p:sp>
          <p:nvSpPr>
            <p:cNvPr id="11" name="Arrow: Right 10">
              <a:extLst>
                <a:ext uri="{FF2B5EF4-FFF2-40B4-BE49-F238E27FC236}">
                  <a16:creationId xmlns:a16="http://schemas.microsoft.com/office/drawing/2014/main" id="{27F893E1-7F17-4A14-963A-1CB9ABBEE822}"/>
                </a:ext>
              </a:extLst>
            </p:cNvPr>
            <p:cNvSpPr/>
            <p:nvPr/>
          </p:nvSpPr>
          <p:spPr>
            <a:xfrm>
              <a:off x="4718646" y="1740976"/>
              <a:ext cx="744799" cy="5889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479869B7-9F78-4647-846E-60A574755723}"/>
                </a:ext>
              </a:extLst>
            </p:cNvPr>
            <p:cNvSpPr txBox="1"/>
            <p:nvPr/>
          </p:nvSpPr>
          <p:spPr>
            <a:xfrm>
              <a:off x="5502089" y="1154478"/>
              <a:ext cx="7070250" cy="2308324"/>
            </a:xfrm>
            <a:prstGeom prst="rect">
              <a:avLst/>
            </a:prstGeom>
            <a:noFill/>
          </p:spPr>
          <p:txBody>
            <a:bodyPr wrap="square" rtlCol="0">
              <a:spAutoFit/>
            </a:bodyPr>
            <a:lstStyle/>
            <a:p>
              <a:r>
                <a:rPr lang="en-US" sz="3600" b="1" dirty="0">
                  <a:solidFill>
                    <a:srgbClr val="00497F"/>
                  </a:solidFill>
                </a:rPr>
                <a:t>The last day for UCD Office of Research and ANR to send CGA Contracts &amp; Grants is Nov. 17, 2023</a:t>
              </a:r>
              <a:endParaRPr lang="en-US" sz="3600" b="1" dirty="0"/>
            </a:p>
          </p:txBody>
        </p:sp>
      </p:grpSp>
    </p:spTree>
    <p:extLst>
      <p:ext uri="{BB962C8B-B14F-4D97-AF65-F5344CB8AC3E}">
        <p14:creationId xmlns:p14="http://schemas.microsoft.com/office/powerpoint/2010/main" val="4135328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9</a:t>
            </a:fld>
            <a:endParaRPr lang="en-US" dirty="0"/>
          </a:p>
        </p:txBody>
      </p:sp>
      <p:sp>
        <p:nvSpPr>
          <p:cNvPr id="16" name="TextBox 15">
            <a:extLst>
              <a:ext uri="{FF2B5EF4-FFF2-40B4-BE49-F238E27FC236}">
                <a16:creationId xmlns:a16="http://schemas.microsoft.com/office/drawing/2014/main" id="{E68594FD-9A53-4389-A0A9-5AE3A4A4636C}"/>
              </a:ext>
            </a:extLst>
          </p:cNvPr>
          <p:cNvSpPr txBox="1"/>
          <p:nvPr/>
        </p:nvSpPr>
        <p:spPr>
          <a:xfrm>
            <a:off x="651746" y="3620631"/>
            <a:ext cx="10888508" cy="2246769"/>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400" dirty="0"/>
              <a:t>Documents will be sent to CGA to be processed by Dec. 12, 2023.</a:t>
            </a:r>
          </a:p>
          <a:p>
            <a:pPr marL="457200" indent="-457200">
              <a:spcAft>
                <a:spcPts val="1200"/>
              </a:spcAft>
              <a:buFont typeface="Arial" panose="020B0604020202020204" pitchFamily="34" charset="0"/>
              <a:buChar char="•"/>
            </a:pPr>
            <a:r>
              <a:rPr lang="en-US" sz="2400" dirty="0"/>
              <a:t>CGA will not have access to the screens needed to setup or modify subawards (NPA’s) as of 12/13/23 at 8:30 p.m.</a:t>
            </a:r>
          </a:p>
          <a:p>
            <a:pPr marL="457200" indent="-457200">
              <a:spcAft>
                <a:spcPts val="1200"/>
              </a:spcAft>
              <a:buFont typeface="Arial" panose="020B0604020202020204" pitchFamily="34" charset="0"/>
              <a:buChar char="•"/>
            </a:pPr>
            <a:r>
              <a:rPr lang="en-US" sz="2400" dirty="0"/>
              <a:t>Documents received in CGA after that date will be processed in Aggies Enterprise once it goes live.</a:t>
            </a:r>
          </a:p>
        </p:txBody>
      </p:sp>
      <p:grpSp>
        <p:nvGrpSpPr>
          <p:cNvPr id="13" name="Group 12">
            <a:extLst>
              <a:ext uri="{FF2B5EF4-FFF2-40B4-BE49-F238E27FC236}">
                <a16:creationId xmlns:a16="http://schemas.microsoft.com/office/drawing/2014/main" id="{FD041734-B713-4133-ADEB-3DBD1A29D6C5}"/>
              </a:ext>
            </a:extLst>
          </p:cNvPr>
          <p:cNvGrpSpPr/>
          <p:nvPr/>
        </p:nvGrpSpPr>
        <p:grpSpPr>
          <a:xfrm>
            <a:off x="152400" y="1295400"/>
            <a:ext cx="11963400" cy="2308324"/>
            <a:chOff x="939982" y="1154478"/>
            <a:chExt cx="11632357" cy="2308324"/>
          </a:xfrm>
        </p:grpSpPr>
        <p:sp>
          <p:nvSpPr>
            <p:cNvPr id="15" name="Freeform: Shape 14">
              <a:extLst>
                <a:ext uri="{FF2B5EF4-FFF2-40B4-BE49-F238E27FC236}">
                  <a16:creationId xmlns:a16="http://schemas.microsoft.com/office/drawing/2014/main" id="{3118DA81-7FB9-4C56-B862-2BC2AFFBA8C0}"/>
                </a:ext>
              </a:extLst>
            </p:cNvPr>
            <p:cNvSpPr/>
            <p:nvPr/>
          </p:nvSpPr>
          <p:spPr>
            <a:xfrm>
              <a:off x="939982" y="1449098"/>
              <a:ext cx="3740020" cy="1467577"/>
            </a:xfrm>
            <a:custGeom>
              <a:avLst/>
              <a:gdLst>
                <a:gd name="connsiteX0" fmla="*/ 0 w 3538728"/>
                <a:gd name="connsiteY0" fmla="*/ 244601 h 1467577"/>
                <a:gd name="connsiteX1" fmla="*/ 244601 w 3538728"/>
                <a:gd name="connsiteY1" fmla="*/ 0 h 1467577"/>
                <a:gd name="connsiteX2" fmla="*/ 3294127 w 3538728"/>
                <a:gd name="connsiteY2" fmla="*/ 0 h 1467577"/>
                <a:gd name="connsiteX3" fmla="*/ 3538728 w 3538728"/>
                <a:gd name="connsiteY3" fmla="*/ 244601 h 1467577"/>
                <a:gd name="connsiteX4" fmla="*/ 3538728 w 3538728"/>
                <a:gd name="connsiteY4" fmla="*/ 1222976 h 1467577"/>
                <a:gd name="connsiteX5" fmla="*/ 3294127 w 3538728"/>
                <a:gd name="connsiteY5" fmla="*/ 1467577 h 1467577"/>
                <a:gd name="connsiteX6" fmla="*/ 244601 w 3538728"/>
                <a:gd name="connsiteY6" fmla="*/ 1467577 h 1467577"/>
                <a:gd name="connsiteX7" fmla="*/ 0 w 3538728"/>
                <a:gd name="connsiteY7" fmla="*/ 1222976 h 1467577"/>
                <a:gd name="connsiteX8" fmla="*/ 0 w 3538728"/>
                <a:gd name="connsiteY8" fmla="*/ 244601 h 146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38728" h="1467577">
                  <a:moveTo>
                    <a:pt x="0" y="244601"/>
                  </a:moveTo>
                  <a:cubicBezTo>
                    <a:pt x="0" y="109512"/>
                    <a:pt x="109512" y="0"/>
                    <a:pt x="244601" y="0"/>
                  </a:cubicBezTo>
                  <a:lnTo>
                    <a:pt x="3294127" y="0"/>
                  </a:lnTo>
                  <a:cubicBezTo>
                    <a:pt x="3429216" y="0"/>
                    <a:pt x="3538728" y="109512"/>
                    <a:pt x="3538728" y="244601"/>
                  </a:cubicBezTo>
                  <a:lnTo>
                    <a:pt x="3538728" y="1222976"/>
                  </a:lnTo>
                  <a:cubicBezTo>
                    <a:pt x="3538728" y="1358065"/>
                    <a:pt x="3429216" y="1467577"/>
                    <a:pt x="3294127" y="1467577"/>
                  </a:cubicBezTo>
                  <a:lnTo>
                    <a:pt x="244601" y="1467577"/>
                  </a:lnTo>
                  <a:cubicBezTo>
                    <a:pt x="109512" y="1467577"/>
                    <a:pt x="0" y="1358065"/>
                    <a:pt x="0" y="1222976"/>
                  </a:cubicBezTo>
                  <a:lnTo>
                    <a:pt x="0" y="244601"/>
                  </a:lnTo>
                  <a:close/>
                </a:path>
              </a:pathLst>
            </a:custGeom>
          </p:spPr>
          <p:style>
            <a:lnRef idx="2">
              <a:schemeClr val="lt1">
                <a:hueOff val="0"/>
                <a:satOff val="0"/>
                <a:lumOff val="0"/>
                <a:alphaOff val="0"/>
              </a:schemeClr>
            </a:lnRef>
            <a:fillRef idx="1">
              <a:schemeClr val="accent2">
                <a:hueOff val="-26498"/>
                <a:satOff val="18815"/>
                <a:lumOff val="2745"/>
                <a:alphaOff val="0"/>
              </a:schemeClr>
            </a:fillRef>
            <a:effectRef idx="0">
              <a:schemeClr val="accent2">
                <a:hueOff val="-26498"/>
                <a:satOff val="18815"/>
                <a:lumOff val="2745"/>
                <a:alphaOff val="0"/>
              </a:schemeClr>
            </a:effectRef>
            <a:fontRef idx="minor">
              <a:schemeClr val="lt1"/>
            </a:fontRef>
          </p:style>
          <p:txBody>
            <a:bodyPr spcFirstLastPara="0" vert="horz" wrap="square" lIns="208801" tIns="140221" rIns="208801" bIns="140221" numCol="1" spcCol="1270" anchor="ctr" anchorCtr="0">
              <a:noAutofit/>
            </a:bodyPr>
            <a:lstStyle/>
            <a:p>
              <a:pPr marL="0" lvl="0" indent="0" algn="ctr" defTabSz="1600200">
                <a:lnSpc>
                  <a:spcPct val="90000"/>
                </a:lnSpc>
                <a:spcBef>
                  <a:spcPct val="0"/>
                </a:spcBef>
                <a:spcAft>
                  <a:spcPct val="35000"/>
                </a:spcAft>
                <a:buNone/>
              </a:pPr>
              <a:r>
                <a:rPr lang="en-US" sz="3600" b="1" kern="1200" dirty="0"/>
                <a:t>Subawards to Other Institutions</a:t>
              </a:r>
            </a:p>
          </p:txBody>
        </p:sp>
        <p:sp>
          <p:nvSpPr>
            <p:cNvPr id="17" name="Arrow: Right 16">
              <a:extLst>
                <a:ext uri="{FF2B5EF4-FFF2-40B4-BE49-F238E27FC236}">
                  <a16:creationId xmlns:a16="http://schemas.microsoft.com/office/drawing/2014/main" id="{2B2308B5-7C1B-4DEC-B464-93F81EBCCCAC}"/>
                </a:ext>
              </a:extLst>
            </p:cNvPr>
            <p:cNvSpPr/>
            <p:nvPr/>
          </p:nvSpPr>
          <p:spPr>
            <a:xfrm>
              <a:off x="4718646" y="1740976"/>
              <a:ext cx="744799" cy="5889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9D55D3ED-BD1E-4B1A-BF13-04EE7663BC6D}"/>
                </a:ext>
              </a:extLst>
            </p:cNvPr>
            <p:cNvSpPr txBox="1"/>
            <p:nvPr/>
          </p:nvSpPr>
          <p:spPr>
            <a:xfrm>
              <a:off x="5502089" y="1154478"/>
              <a:ext cx="7070250" cy="2308324"/>
            </a:xfrm>
            <a:prstGeom prst="rect">
              <a:avLst/>
            </a:prstGeom>
            <a:noFill/>
          </p:spPr>
          <p:txBody>
            <a:bodyPr wrap="square" rtlCol="0">
              <a:spAutoFit/>
            </a:bodyPr>
            <a:lstStyle/>
            <a:p>
              <a:r>
                <a:rPr lang="en-US" sz="3600" b="1" dirty="0">
                  <a:solidFill>
                    <a:srgbClr val="00497F"/>
                  </a:solidFill>
                </a:rPr>
                <a:t>The last day for UCD Office of Research and ANR Contract &amp; Grants to send CGA documents is Dec. 12, 2023</a:t>
              </a:r>
              <a:endParaRPr lang="en-US" sz="3600" b="1" dirty="0"/>
            </a:p>
          </p:txBody>
        </p:sp>
      </p:grpSp>
      <p:sp>
        <p:nvSpPr>
          <p:cNvPr id="12" name="Title 1">
            <a:extLst>
              <a:ext uri="{FF2B5EF4-FFF2-40B4-BE49-F238E27FC236}">
                <a16:creationId xmlns:a16="http://schemas.microsoft.com/office/drawing/2014/main" id="{03436D03-F483-439D-8E9C-0FE49CF46AD6}"/>
              </a:ext>
            </a:extLst>
          </p:cNvPr>
          <p:cNvSpPr>
            <a:spLocks noGrp="1"/>
          </p:cNvSpPr>
          <p:nvPr>
            <p:ph type="title"/>
          </p:nvPr>
        </p:nvSpPr>
        <p:spPr>
          <a:xfrm>
            <a:off x="0" y="0"/>
            <a:ext cx="7283450" cy="1236663"/>
          </a:xfrm>
        </p:spPr>
        <p:txBody>
          <a:bodyPr/>
          <a:lstStyle/>
          <a:p>
            <a:r>
              <a:rPr lang="en-US" dirty="0"/>
              <a:t>Subawards to Other Institutions</a:t>
            </a:r>
            <a:endParaRPr lang="en-US" sz="2800" dirty="0"/>
          </a:p>
        </p:txBody>
      </p:sp>
    </p:spTree>
    <p:extLst>
      <p:ext uri="{BB962C8B-B14F-4D97-AF65-F5344CB8AC3E}">
        <p14:creationId xmlns:p14="http://schemas.microsoft.com/office/powerpoint/2010/main" val="598700092"/>
      </p:ext>
    </p:extLst>
  </p:cSld>
  <p:clrMapOvr>
    <a:masterClrMapping/>
  </p:clrMapOvr>
</p:sld>
</file>

<file path=ppt/theme/theme1.xml><?xml version="1.0" encoding="utf-8"?>
<a:theme xmlns:a="http://schemas.openxmlformats.org/drawingml/2006/main" name="Custom Design">
  <a:themeElements>
    <a:clrScheme name="FOA">
      <a:dk1>
        <a:srgbClr val="000000"/>
      </a:dk1>
      <a:lt1>
        <a:srgbClr val="FFFFFF"/>
      </a:lt1>
      <a:dk2>
        <a:srgbClr val="022447"/>
      </a:dk2>
      <a:lt2>
        <a:srgbClr val="6E9AC9"/>
      </a:lt2>
      <a:accent1>
        <a:srgbClr val="6FCFEB"/>
      </a:accent1>
      <a:accent2>
        <a:srgbClr val="4F7093"/>
      </a:accent2>
      <a:accent3>
        <a:srgbClr val="297FD5"/>
      </a:accent3>
      <a:accent4>
        <a:srgbClr val="FFDC00"/>
      </a:accent4>
      <a:accent5>
        <a:srgbClr val="FFFF3B"/>
      </a:accent5>
      <a:accent6>
        <a:srgbClr val="345B85"/>
      </a:accent6>
      <a:hlink>
        <a:srgbClr val="FFBF00"/>
      </a:hlink>
      <a:folHlink>
        <a:srgbClr val="3EBBF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38CE40F65B2B42A7E33871D2946281" ma:contentTypeVersion="12" ma:contentTypeDescription="Create a new document." ma:contentTypeScope="" ma:versionID="f8608e4e9fba0a6c6a0112f81f810323">
  <xsd:schema xmlns:xsd="http://www.w3.org/2001/XMLSchema" xmlns:xs="http://www.w3.org/2001/XMLSchema" xmlns:p="http://schemas.microsoft.com/office/2006/metadata/properties" xmlns:ns2="38d737e0-1bef-4beb-86b6-1fee74323ab0" xmlns:ns3="a7c4482b-11cc-4cf4-8bcc-97bedeb413ce" targetNamespace="http://schemas.microsoft.com/office/2006/metadata/properties" ma:root="true" ma:fieldsID="01b86893f9dd91c1bcaf9150a0babcad" ns2:_="" ns3:_="">
    <xsd:import namespace="38d737e0-1bef-4beb-86b6-1fee74323ab0"/>
    <xsd:import namespace="a7c4482b-11cc-4cf4-8bcc-97bedeb413c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d737e0-1bef-4beb-86b6-1fee74323a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7c4482b-11cc-4cf4-8bcc-97bedeb413c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2CB9352-79F7-4F8F-9928-A7E6DAE659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8d737e0-1bef-4beb-86b6-1fee74323ab0"/>
    <ds:schemaRef ds:uri="a7c4482b-11cc-4cf4-8bcc-97bedeb413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3CEEDB1-B5B5-4A9C-A61F-401E2097EDA2}">
  <ds:schemaRefs>
    <ds:schemaRef ds:uri="http://schemas.microsoft.com/sharepoint/v3/contenttype/forms"/>
  </ds:schemaRefs>
</ds:datastoreItem>
</file>

<file path=customXml/itemProps3.xml><?xml version="1.0" encoding="utf-8"?>
<ds:datastoreItem xmlns:ds="http://schemas.openxmlformats.org/officeDocument/2006/customXml" ds:itemID="{4FEF7A94-DCF0-4895-A1C1-E7E63B4F0695}">
  <ds:schemaRefs>
    <ds:schemaRef ds:uri="http://purl.org/dc/dcmitype/"/>
    <ds:schemaRef ds:uri="a7c4482b-11cc-4cf4-8bcc-97bedeb413ce"/>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38d737e0-1bef-4beb-86b6-1fee74323ab0"/>
    <ds:schemaRef ds:uri="http://schemas.microsoft.com/office/2006/metadata/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38551</TotalTime>
  <Words>1432</Words>
  <Application>Microsoft Office PowerPoint</Application>
  <PresentationFormat>Widescreen</PresentationFormat>
  <Paragraphs>125</Paragraphs>
  <Slides>18</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Proxima Nova</vt:lpstr>
      <vt:lpstr>Wingdings</vt:lpstr>
      <vt:lpstr>Custom Design</vt:lpstr>
      <vt:lpstr>PowerPoint Presentation</vt:lpstr>
      <vt:lpstr>Presentation Objective</vt:lpstr>
      <vt:lpstr>Proposals</vt:lpstr>
      <vt:lpstr>New Awards and Projects</vt:lpstr>
      <vt:lpstr>New Awards and Projects</vt:lpstr>
      <vt:lpstr>New Awards and Projects</vt:lpstr>
      <vt:lpstr>Amendments</vt:lpstr>
      <vt:lpstr>Amendments</vt:lpstr>
      <vt:lpstr>Subawards to Other Institutions</vt:lpstr>
      <vt:lpstr>Subawards to Other Institutions</vt:lpstr>
      <vt:lpstr>Expense Transfers</vt:lpstr>
      <vt:lpstr>Payment Request</vt:lpstr>
      <vt:lpstr>Disbursement Vouchers</vt:lpstr>
      <vt:lpstr>Suggestions</vt:lpstr>
      <vt:lpstr>Suggestions</vt:lpstr>
      <vt:lpstr>Information</vt:lpstr>
      <vt:lpstr>Questions</vt:lpstr>
      <vt:lpstr>Close Code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Attracting, Selecting, and Hiring Diverse Talent</dc:title>
  <dc:creator>Lyndon A Huling</dc:creator>
  <cp:lastModifiedBy>Francisco Andrade</cp:lastModifiedBy>
  <cp:revision>722</cp:revision>
  <dcterms:created xsi:type="dcterms:W3CDTF">2020-03-05T16:27:43Z</dcterms:created>
  <dcterms:modified xsi:type="dcterms:W3CDTF">2023-05-24T16:40:46Z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0x0101000338CE40F65B2B42A7E33871D2946281</vt:lpwstr>
  </property>
  <property fmtid="{D5CDD505-2E9C-101B-9397-08002B2CF9AE}" pid="3" name="MSIP_Label_ea60d57e-af5b-4752-ac57-3e4f28ca11dc_Enabled">
    <vt:lpwstr>true</vt:lpwstr>
  </property>
  <property fmtid="{D5CDD505-2E9C-101B-9397-08002B2CF9AE}" pid="4" name="MSIP_Label_ea60d57e-af5b-4752-ac57-3e4f28ca11dc_SetDate">
    <vt:lpwstr>2021-05-26T15:36:03Z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02d99e23-79e6-4b7e-b525-3575f46287ab</vt:lpwstr>
  </property>
  <property fmtid="{D5CDD505-2E9C-101B-9397-08002B2CF9AE}" pid="9" name="MSIP_Label_ea60d57e-af5b-4752-ac57-3e4f28ca11dc_ContentBits">
    <vt:lpwstr>0</vt:lpwstr>
  </property>
</Properties>
</file>