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4"/>
  </p:sldMasterIdLst>
  <p:sldIdLst>
    <p:sldId id="257" r:id="rId5"/>
    <p:sldId id="262" r:id="rId6"/>
    <p:sldId id="267" r:id="rId7"/>
    <p:sldId id="270" r:id="rId8"/>
    <p:sldId id="26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4529"/>
    <a:srgbClr val="2B3922"/>
    <a:srgbClr val="2E3722"/>
    <a:srgbClr val="FCF7F1"/>
    <a:srgbClr val="B8D233"/>
    <a:srgbClr val="5CC6D6"/>
    <a:srgbClr val="F8D22F"/>
    <a:srgbClr val="F03F2B"/>
    <a:srgbClr val="3488A0"/>
    <a:srgbClr val="5790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6/21/2022</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6/21/2022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6/21/2022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6/21/2022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6/21/2022</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6/21/2022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6/21/2022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6/21/2022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6/21/2022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6/21/2022</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6/21/2022</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6/21/2022</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cybersecurity@ucdavis.edu%3Cmailto:cybersecurity@ucdavis.ed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ucdh.service-now.com/itss?id=sc_landin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A close up of a logo&#10;&#10;Description automatically generated">
            <a:extLst>
              <a:ext uri="{FF2B5EF4-FFF2-40B4-BE49-F238E27FC236}">
                <a16:creationId xmlns:a16="http://schemas.microsoft.com/office/drawing/2014/main" id="{8045422F-7258-40AC-BD2E-2469AA448922}"/>
              </a:ext>
            </a:extLst>
          </p:cNvPr>
          <p:cNvPicPr>
            <a:picLocks noChangeAspect="1"/>
          </p:cNvPicPr>
          <p:nvPr/>
        </p:nvPicPr>
        <p:blipFill rotWithShape="1">
          <a:blip r:embed="rId2">
            <a:extLst>
              <a:ext uri="{28A0092B-C50C-407E-A947-70E740481C1C}">
                <a14:useLocalDpi xmlns:a14="http://schemas.microsoft.com/office/drawing/2010/main" val="0"/>
              </a:ext>
            </a:extLst>
          </a:blip>
          <a:srcRect r="-1"/>
          <a:stretch/>
        </p:blipFill>
        <p:spPr>
          <a:xfrm>
            <a:off x="20" y="10"/>
            <a:ext cx="12191979" cy="6857990"/>
          </a:xfrm>
          <a:prstGeom prst="rect">
            <a:avLst/>
          </a:prstGeom>
        </p:spPr>
      </p:pic>
      <p:sp>
        <p:nvSpPr>
          <p:cNvPr id="82" name="Rectangle 81">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5067"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84" name="Rectangle 83">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61010"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6033793" y="2355458"/>
            <a:ext cx="4775075" cy="1630907"/>
          </a:xfrm>
        </p:spPr>
        <p:txBody>
          <a:bodyPr>
            <a:normAutofit/>
          </a:bodyPr>
          <a:lstStyle/>
          <a:p>
            <a:r>
              <a:rPr lang="en-US" sz="3200" dirty="0">
                <a:solidFill>
                  <a:schemeClr val="tx1"/>
                </a:solidFill>
              </a:rPr>
              <a:t>SPO and Campus Information Security Office (CISO)</a:t>
            </a: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6033793" y="3995988"/>
            <a:ext cx="4775075" cy="559656"/>
          </a:xfrm>
        </p:spPr>
        <p:txBody>
          <a:bodyPr>
            <a:normAutofit/>
          </a:bodyPr>
          <a:lstStyle/>
          <a:p>
            <a:pPr>
              <a:spcAft>
                <a:spcPts val="600"/>
              </a:spcAft>
            </a:pPr>
            <a:r>
              <a:rPr lang="en-US" dirty="0">
                <a:solidFill>
                  <a:schemeClr val="tx1"/>
                </a:solidFill>
              </a:rPr>
              <a:t>Grace Liu, June 7,2022</a:t>
            </a:r>
          </a:p>
        </p:txBody>
      </p:sp>
    </p:spTree>
    <p:extLst>
      <p:ext uri="{BB962C8B-B14F-4D97-AF65-F5344CB8AC3E}">
        <p14:creationId xmlns:p14="http://schemas.microsoft.com/office/powerpoint/2010/main" val="2584280759"/>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5F700-6585-4450-8699-649187EC98A1}"/>
              </a:ext>
            </a:extLst>
          </p:cNvPr>
          <p:cNvSpPr>
            <a:spLocks noGrp="1"/>
          </p:cNvSpPr>
          <p:nvPr>
            <p:ph type="title"/>
          </p:nvPr>
        </p:nvSpPr>
        <p:spPr/>
        <p:txBody>
          <a:bodyPr/>
          <a:lstStyle/>
          <a:p>
            <a:r>
              <a:rPr lang="en-US" dirty="0"/>
              <a:t>When SPO works with CISO</a:t>
            </a:r>
          </a:p>
        </p:txBody>
      </p:sp>
      <p:sp>
        <p:nvSpPr>
          <p:cNvPr id="3" name="Content Placeholder 2">
            <a:extLst>
              <a:ext uri="{FF2B5EF4-FFF2-40B4-BE49-F238E27FC236}">
                <a16:creationId xmlns:a16="http://schemas.microsoft.com/office/drawing/2014/main" id="{D79ADC58-9AAB-4A80-AE2C-EEBBB977C098}"/>
              </a:ext>
            </a:extLst>
          </p:cNvPr>
          <p:cNvSpPr>
            <a:spLocks noGrp="1"/>
          </p:cNvSpPr>
          <p:nvPr>
            <p:ph idx="1"/>
          </p:nvPr>
        </p:nvSpPr>
        <p:spPr/>
        <p:txBody>
          <a:bodyPr/>
          <a:lstStyle/>
          <a:p>
            <a:r>
              <a:rPr lang="en-US" sz="2400" dirty="0"/>
              <a:t>When information security is at issue in award terms</a:t>
            </a:r>
          </a:p>
          <a:p>
            <a:pPr lvl="1"/>
            <a:r>
              <a:rPr lang="en-US" sz="2400" dirty="0"/>
              <a:t>Federal awards:  NIST 800</a:t>
            </a:r>
          </a:p>
          <a:p>
            <a:pPr lvl="1"/>
            <a:r>
              <a:rPr lang="en-US" sz="2400" dirty="0"/>
              <a:t>California State awards:  Exhibit E with IT security requirements</a:t>
            </a:r>
          </a:p>
          <a:p>
            <a:pPr lvl="1"/>
            <a:r>
              <a:rPr lang="en-US" sz="2400" dirty="0"/>
              <a:t>Any other agreements/MOU’s that include data security</a:t>
            </a:r>
          </a:p>
          <a:p>
            <a:pPr marL="274320" lvl="1" indent="0">
              <a:buNone/>
            </a:pPr>
            <a:endParaRPr lang="en-US" sz="2400" dirty="0"/>
          </a:p>
          <a:p>
            <a:r>
              <a:rPr lang="en-US" sz="2400" dirty="0"/>
              <a:t>The </a:t>
            </a:r>
            <a:r>
              <a:rPr lang="en-US" sz="2400"/>
              <a:t>Information Security Office (ISO) </a:t>
            </a:r>
            <a:r>
              <a:rPr lang="en-US" sz="2400" dirty="0"/>
              <a:t>will review the terms, work with the department/PI, and tell SPO if we can accept the terms</a:t>
            </a:r>
          </a:p>
          <a:p>
            <a:pPr lvl="1"/>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639158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0BF30-1B17-49D0-92A4-3D652AE96CBF}"/>
              </a:ext>
            </a:extLst>
          </p:cNvPr>
          <p:cNvSpPr>
            <a:spLocks noGrp="1"/>
          </p:cNvSpPr>
          <p:nvPr>
            <p:ph type="title"/>
          </p:nvPr>
        </p:nvSpPr>
        <p:spPr>
          <a:xfrm>
            <a:off x="394283" y="642594"/>
            <a:ext cx="11283192" cy="1371600"/>
          </a:xfrm>
        </p:spPr>
        <p:txBody>
          <a:bodyPr/>
          <a:lstStyle/>
          <a:p>
            <a:r>
              <a:rPr lang="en-US" dirty="0"/>
              <a:t>What does SPO do when we see these information security terms?</a:t>
            </a:r>
          </a:p>
        </p:txBody>
      </p:sp>
      <p:sp>
        <p:nvSpPr>
          <p:cNvPr id="3" name="Content Placeholder 2">
            <a:extLst>
              <a:ext uri="{FF2B5EF4-FFF2-40B4-BE49-F238E27FC236}">
                <a16:creationId xmlns:a16="http://schemas.microsoft.com/office/drawing/2014/main" id="{49214A2C-2E2E-4297-9733-1A272571428F}"/>
              </a:ext>
            </a:extLst>
          </p:cNvPr>
          <p:cNvSpPr>
            <a:spLocks noGrp="1"/>
          </p:cNvSpPr>
          <p:nvPr>
            <p:ph idx="1"/>
          </p:nvPr>
        </p:nvSpPr>
        <p:spPr>
          <a:xfrm>
            <a:off x="394283" y="2014194"/>
            <a:ext cx="11165746" cy="3849624"/>
          </a:xfrm>
        </p:spPr>
        <p:txBody>
          <a:bodyPr>
            <a:noAutofit/>
          </a:bodyPr>
          <a:lstStyle/>
          <a:p>
            <a:pPr marL="0" indent="0">
              <a:buNone/>
            </a:pPr>
            <a:r>
              <a:rPr lang="en-US" sz="2000" b="1" dirty="0"/>
              <a:t>For UC Davis campus departments</a:t>
            </a:r>
            <a:r>
              <a:rPr lang="en-US" sz="2000" dirty="0"/>
              <a:t>:</a:t>
            </a:r>
          </a:p>
          <a:p>
            <a:r>
              <a:rPr lang="en-US" sz="2000" dirty="0"/>
              <a:t>send Research Security Assessment Context Questionnaire to PI/dept</a:t>
            </a:r>
          </a:p>
          <a:p>
            <a:pPr marL="0" indent="0">
              <a:buNone/>
            </a:pPr>
            <a:endParaRPr lang="en-US" sz="900" dirty="0"/>
          </a:p>
          <a:p>
            <a:r>
              <a:rPr lang="en-US" sz="1800" dirty="0"/>
              <a:t>Then SPO will email filled out Context Questionnaire along with award terms to:   </a:t>
            </a:r>
            <a:r>
              <a:rPr lang="en-US" sz="1800" u="sng" dirty="0">
                <a:hlinkClick r:id="rId2"/>
              </a:rPr>
              <a:t>cybersecurity@ucdavis.edu</a:t>
            </a:r>
            <a:br>
              <a:rPr lang="en-US" sz="1800" u="sng" dirty="0"/>
            </a:br>
            <a:endParaRPr lang="en-US" sz="1800" u="sng" dirty="0"/>
          </a:p>
          <a:p>
            <a:r>
              <a:rPr lang="en-US" sz="1800" dirty="0"/>
              <a:t>CISO will follow up directly with PI/dept to assess information security details and whether UC Davis can accept the award terms.</a:t>
            </a:r>
          </a:p>
        </p:txBody>
      </p:sp>
    </p:spTree>
    <p:extLst>
      <p:ext uri="{BB962C8B-B14F-4D97-AF65-F5344CB8AC3E}">
        <p14:creationId xmlns:p14="http://schemas.microsoft.com/office/powerpoint/2010/main" val="3915841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D3582-D91D-4677-A8C5-61330F5519E0}"/>
              </a:ext>
            </a:extLst>
          </p:cNvPr>
          <p:cNvSpPr>
            <a:spLocks noGrp="1"/>
          </p:cNvSpPr>
          <p:nvPr>
            <p:ph type="title"/>
          </p:nvPr>
        </p:nvSpPr>
        <p:spPr/>
        <p:txBody>
          <a:bodyPr/>
          <a:lstStyle/>
          <a:p>
            <a:r>
              <a:rPr lang="en-US" dirty="0"/>
              <a:t>For UCD Health Departments</a:t>
            </a:r>
          </a:p>
        </p:txBody>
      </p:sp>
      <p:sp>
        <p:nvSpPr>
          <p:cNvPr id="3" name="Content Placeholder 2">
            <a:extLst>
              <a:ext uri="{FF2B5EF4-FFF2-40B4-BE49-F238E27FC236}">
                <a16:creationId xmlns:a16="http://schemas.microsoft.com/office/drawing/2014/main" id="{96C1865B-E43F-4BD0-8205-D3BF17908700}"/>
              </a:ext>
            </a:extLst>
          </p:cNvPr>
          <p:cNvSpPr>
            <a:spLocks noGrp="1"/>
          </p:cNvSpPr>
          <p:nvPr>
            <p:ph idx="1"/>
          </p:nvPr>
        </p:nvSpPr>
        <p:spPr>
          <a:xfrm>
            <a:off x="671119" y="2014194"/>
            <a:ext cx="10888910" cy="4201212"/>
          </a:xfrm>
        </p:spPr>
        <p:txBody>
          <a:bodyPr/>
          <a:lstStyle/>
          <a:p>
            <a:r>
              <a:rPr lang="en-US" sz="1700" dirty="0"/>
              <a:t>SPO analyst will email the award to the UCDH PI/dept, and tell the UCDH PI/depart admin to go to:</a:t>
            </a:r>
          </a:p>
          <a:p>
            <a:pPr marL="0" indent="0">
              <a:buNone/>
            </a:pPr>
            <a:r>
              <a:rPr lang="en-US" sz="1600" dirty="0"/>
              <a:t> </a:t>
            </a:r>
            <a:r>
              <a:rPr lang="en-US" sz="1600" u="sng" dirty="0">
                <a:hlinkClick r:id="rId2"/>
              </a:rPr>
              <a:t>Login - IT Self Service (service-now.com)</a:t>
            </a:r>
            <a:endParaRPr lang="en-US" sz="1400" dirty="0"/>
          </a:p>
          <a:p>
            <a:pPr lvl="1">
              <a:buFont typeface="Courier New" panose="02070309020205020404" pitchFamily="49" charset="0"/>
              <a:buChar char="o"/>
            </a:pPr>
            <a:r>
              <a:rPr lang="en-US" sz="1600" dirty="0"/>
              <a:t>Then the PI/dept admin will open a Request ticket in Service Now to the IT Security team.</a:t>
            </a:r>
          </a:p>
          <a:p>
            <a:pPr lvl="2"/>
            <a:r>
              <a:rPr lang="en-US" sz="1500" dirty="0"/>
              <a:t>Catalog item as “IT Security Attestation Letter for Research or Study”</a:t>
            </a:r>
          </a:p>
          <a:p>
            <a:pPr lvl="2"/>
            <a:r>
              <a:rPr lang="en-US" sz="1500" dirty="0"/>
              <a:t>Upload the award with the information security terms to the request.</a:t>
            </a:r>
          </a:p>
          <a:p>
            <a:pPr marL="274320" lvl="1" indent="0">
              <a:buNone/>
            </a:pPr>
            <a:endParaRPr lang="en-US" sz="1600" dirty="0"/>
          </a:p>
          <a:p>
            <a:pPr lvl="1">
              <a:buFont typeface="Courier New" panose="02070309020205020404" pitchFamily="49" charset="0"/>
              <a:buChar char="o"/>
            </a:pPr>
            <a:r>
              <a:rPr lang="en-US" sz="1600" dirty="0"/>
              <a:t>UCDH Information Security Office will work with the PI/dept to ensure the award terms can be met.</a:t>
            </a:r>
          </a:p>
          <a:p>
            <a:pPr lvl="1">
              <a:buFont typeface="Courier New" panose="02070309020205020404" pitchFamily="49" charset="0"/>
              <a:buChar char="o"/>
            </a:pPr>
            <a:r>
              <a:rPr lang="en-US" sz="1600" dirty="0"/>
              <a:t>After the UCDH Information Security Office gives the request initiator the approval to proceed, then the initiator will email the UCDH ISO approval to SPO, and SPO will finish processing the award.</a:t>
            </a:r>
          </a:p>
          <a:p>
            <a:pPr marL="0" indent="0">
              <a:buNone/>
            </a:pPr>
            <a:endParaRPr lang="en-US" dirty="0"/>
          </a:p>
        </p:txBody>
      </p:sp>
    </p:spTree>
    <p:extLst>
      <p:ext uri="{BB962C8B-B14F-4D97-AF65-F5344CB8AC3E}">
        <p14:creationId xmlns:p14="http://schemas.microsoft.com/office/powerpoint/2010/main" val="2681321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9878B81-C004-42FB-90E3-BD7FA04A8522}"/>
              </a:ext>
            </a:extLst>
          </p:cNvPr>
          <p:cNvPicPr>
            <a:picLocks noChangeAspect="1"/>
          </p:cNvPicPr>
          <p:nvPr/>
        </p:nvPicPr>
        <p:blipFill>
          <a:blip r:embed="rId2"/>
          <a:stretch>
            <a:fillRect/>
          </a:stretch>
        </p:blipFill>
        <p:spPr>
          <a:xfrm>
            <a:off x="2953944" y="2215813"/>
            <a:ext cx="6049219" cy="2124371"/>
          </a:xfrm>
          <a:prstGeom prst="rect">
            <a:avLst/>
          </a:prstGeom>
        </p:spPr>
      </p:pic>
    </p:spTree>
    <p:extLst>
      <p:ext uri="{BB962C8B-B14F-4D97-AF65-F5344CB8AC3E}">
        <p14:creationId xmlns:p14="http://schemas.microsoft.com/office/powerpoint/2010/main" val="33197178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FIVE">
      <a:dk1>
        <a:sysClr val="windowText" lastClr="000000"/>
      </a:dk1>
      <a:lt1>
        <a:sysClr val="window" lastClr="FFFFFF"/>
      </a:lt1>
      <a:dk2>
        <a:srgbClr val="505046"/>
      </a:dk2>
      <a:lt2>
        <a:srgbClr val="F5F6F4"/>
      </a:lt2>
      <a:accent1>
        <a:srgbClr val="57903F"/>
      </a:accent1>
      <a:accent2>
        <a:srgbClr val="F03F2B"/>
      </a:accent2>
      <a:accent3>
        <a:srgbClr val="3488A0"/>
      </a:accent3>
      <a:accent4>
        <a:srgbClr val="F8D22F"/>
      </a:accent4>
      <a:accent5>
        <a:srgbClr val="5CC6D6"/>
      </a:accent5>
      <a:accent6>
        <a:srgbClr val="B8D233"/>
      </a:accent6>
      <a:hlink>
        <a:srgbClr val="00B0F0"/>
      </a:hlink>
      <a:folHlink>
        <a:srgbClr val="B2B2B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FIVE.pptx" id="{928531FE-40B6-4895-993A-83D26AA1E005}" vid="{C99C5ABD-1620-4AD2-A38C-62625556F38B}"/>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56896EA00736548BB1007787BCA2FBA" ma:contentTypeVersion="10" ma:contentTypeDescription="Create a new document." ma:contentTypeScope="" ma:versionID="78fda299c3760f0daee99f5e959a1f97">
  <xsd:schema xmlns:xsd="http://www.w3.org/2001/XMLSchema" xmlns:xs="http://www.w3.org/2001/XMLSchema" xmlns:p="http://schemas.microsoft.com/office/2006/metadata/properties" xmlns:ns3="9b747185-35e8-4f5d-819c-e91201d9f843" targetNamespace="http://schemas.microsoft.com/office/2006/metadata/properties" ma:root="true" ma:fieldsID="3ca497dce8d98473f4c2d8def673891b" ns3:_="">
    <xsd:import namespace="9b747185-35e8-4f5d-819c-e91201d9f843"/>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747185-35e8-4f5d-819c-e91201d9f8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61B5F06-F731-4E92-902B-EA61A7F4BA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747185-35e8-4f5d-819c-e91201d9f8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6BF30C5-5209-4452-B099-2C8C6E0F4D51}">
  <ds:schemaRefs>
    <ds:schemaRef ds:uri="http://schemas.microsoft.com/sharepoint/v3/contenttype/forms"/>
  </ds:schemaRefs>
</ds:datastoreItem>
</file>

<file path=customXml/itemProps3.xml><?xml version="1.0" encoding="utf-8"?>
<ds:datastoreItem xmlns:ds="http://schemas.openxmlformats.org/officeDocument/2006/customXml" ds:itemID="{BEC8B4C5-8D7E-4B33-9C1C-3BD6811A1566}">
  <ds:schemaRefs>
    <ds:schemaRef ds:uri="http://schemas.openxmlformats.org/package/2006/metadata/core-properties"/>
    <ds:schemaRef ds:uri="http://schemas.microsoft.com/office/2006/metadata/properties"/>
    <ds:schemaRef ds:uri="http://www.w3.org/XML/1998/namespace"/>
    <ds:schemaRef ds:uri="http://schemas.microsoft.com/office/2006/documentManagement/types"/>
    <ds:schemaRef ds:uri="9b747185-35e8-4f5d-819c-e91201d9f843"/>
    <ds:schemaRef ds:uri="http://purl.org/dc/elements/1.1/"/>
    <ds:schemaRef ds:uri="http://schemas.microsoft.com/office/infopath/2007/PartnerControls"/>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Geometric color block</Template>
  <TotalTime>0</TotalTime>
  <Words>292</Words>
  <Application>Microsoft Office PowerPoint</Application>
  <PresentationFormat>Widescreen</PresentationFormat>
  <Paragraphs>26</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Century Gothic</vt:lpstr>
      <vt:lpstr>Courier New</vt:lpstr>
      <vt:lpstr>Garamond</vt:lpstr>
      <vt:lpstr>SavonVTI</vt:lpstr>
      <vt:lpstr>SPO and Campus Information Security Office (CISO)</vt:lpstr>
      <vt:lpstr>When SPO works with CISO</vt:lpstr>
      <vt:lpstr>What does SPO do when we see these information security terms?</vt:lpstr>
      <vt:lpstr>For UCD Health Departments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2022-06-07T00:34:21Z</dcterms:created>
  <dcterms:modified xsi:type="dcterms:W3CDTF">2022-06-22T00:12:41Z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0x010100656896EA00736548BB1007787BCA2FBA</vt:lpwstr>
  </property>
</Properties>
</file>