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17" r:id="rId5"/>
    <p:sldId id="307" r:id="rId6"/>
    <p:sldId id="309" r:id="rId7"/>
    <p:sldId id="263" r:id="rId8"/>
    <p:sldId id="310" r:id="rId9"/>
    <p:sldId id="3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04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95405" autoAdjust="0"/>
  </p:normalViewPr>
  <p:slideViewPr>
    <p:cSldViewPr snapToGrid="0">
      <p:cViewPr varScale="1">
        <p:scale>
          <a:sx n="106" d="100"/>
          <a:sy n="106" d="100"/>
        </p:scale>
        <p:origin x="786" y="132"/>
      </p:cViewPr>
      <p:guideLst>
        <p:guide orient="horz" pos="528"/>
        <p:guide pos="3864"/>
        <p:guide orient="horz" pos="1272"/>
        <p:guide orient="horz" pos="2304"/>
        <p:guide orient="horz" pos="1944"/>
      </p:guideLst>
    </p:cSldViewPr>
  </p:slideViewPr>
  <p:outlineViewPr>
    <p:cViewPr>
      <p:scale>
        <a:sx n="33" d="100"/>
        <a:sy n="33" d="100"/>
      </p:scale>
      <p:origin x="0" y="-168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255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8/28/2024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8/28/2024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26281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.ucdavis.edu/sp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Proposals@ucdavis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en-US" dirty="0"/>
              <a:t>RESEARCH </a:t>
            </a:r>
            <a:br>
              <a:rPr lang="en-US" dirty="0"/>
            </a:br>
            <a:r>
              <a:rPr lang="en-US" dirty="0"/>
              <a:t>ADMINISTRATION</a:t>
            </a:r>
            <a:br>
              <a:rPr lang="en-US" dirty="0"/>
            </a:br>
            <a:r>
              <a:rPr lang="en-US" dirty="0"/>
              <a:t> FORUM</a:t>
            </a:r>
            <a:br>
              <a:rPr lang="en-US" dirty="0"/>
            </a:br>
            <a:r>
              <a:rPr lang="en-US" dirty="0"/>
              <a:t>			</a:t>
            </a:r>
            <a:r>
              <a:rPr lang="en-US" sz="3600" dirty="0"/>
              <a:t>AUGUST 2024</a:t>
            </a:r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67" y="914400"/>
            <a:ext cx="5641848" cy="5029200"/>
          </a:xfrm>
        </p:spPr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Proposal Team Updates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882359"/>
              </p:ext>
            </p:extLst>
          </p:nvPr>
        </p:nvGraphicFramePr>
        <p:xfrm>
          <a:off x="7209354" y="1701209"/>
          <a:ext cx="4321420" cy="4515399"/>
        </p:xfrm>
        <a:graphic>
          <a:graphicData uri="http://schemas.openxmlformats.org/drawingml/2006/table">
            <a:tbl>
              <a:tblPr firstRow="1" bandRow="1"/>
              <a:tblGrid>
                <a:gridCol w="4321420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172967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SPECIAL INDIVIDUAL AGREEMENTS/INFORMED PARTICIPATION AGREEMENTS</a:t>
                      </a:r>
                    </a:p>
                    <a:p>
                      <a:pPr algn="r"/>
                      <a:r>
                        <a:rPr lang="en-US" sz="2400" b="0" dirty="0">
                          <a:latin typeface="+mj-lt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915713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OR BUDGET TEMPLATES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915713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CDFA/SCBGP CONCEPT &amp; BUDGET INFORMATION 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  <a:tr h="681287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24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6376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09889"/>
            <a:ext cx="8038214" cy="2214334"/>
          </a:xfrm>
        </p:spPr>
        <p:txBody>
          <a:bodyPr/>
          <a:lstStyle/>
          <a:p>
            <a:r>
              <a:rPr lang="en-US" sz="3200" dirty="0"/>
              <a:t>Special Individual Agreement (SIA) and</a:t>
            </a:r>
            <a:br>
              <a:rPr lang="en-US" sz="3200" dirty="0"/>
            </a:br>
            <a:r>
              <a:rPr lang="en-US" sz="3200" dirty="0"/>
              <a:t>Informed Participation Agreement (IPA)</a:t>
            </a:r>
            <a:br>
              <a:rPr lang="en-US" sz="3200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768477" y="2030817"/>
            <a:ext cx="8226127" cy="3891517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400" dirty="0"/>
              <a:t>In the interest of creating efficiencies to reduce administrative burden, effective immediately the Proposal Team will no longer require a Special Individual Agreement (SIA) or an Informed Participation Agreement (IPA) during the proposal phase.</a:t>
            </a:r>
          </a:p>
          <a:p>
            <a:endParaRPr lang="en-US" sz="800" dirty="0"/>
          </a:p>
          <a:p>
            <a:r>
              <a:rPr lang="en-US" sz="2400" dirty="0"/>
              <a:t>This will be the new process in most cases, unless there is a specific certification or special circumstance that may warrant a Special Individual Agreement due to requirements specific to the processing of the proposal prior to the proposal submission.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A3D95EF-8A67-7F71-37EF-9EB02511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117725"/>
          </a:xfrm>
        </p:spPr>
        <p:txBody>
          <a:bodyPr anchor="b"/>
          <a:lstStyle/>
          <a:p>
            <a:r>
              <a:rPr lang="en-US" dirty="0"/>
              <a:t>OR BUDGET TEMPLATE</a:t>
            </a:r>
            <a:br>
              <a:rPr lang="en-US" dirty="0"/>
            </a:br>
            <a:r>
              <a:rPr lang="en-US" dirty="0"/>
              <a:t>INFORMATION</a:t>
            </a:r>
            <a:br>
              <a:rPr lang="en-US" dirty="0"/>
            </a:b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7846849-DC0A-EE3B-2E5E-D669EC1273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41113" y="3032126"/>
            <a:ext cx="8463853" cy="3262348"/>
          </a:xfrm>
        </p:spPr>
        <p:txBody>
          <a:bodyPr>
            <a:normAutofit/>
          </a:bodyPr>
          <a:lstStyle/>
          <a:p>
            <a:r>
              <a:rPr lang="en-US" sz="3200" cap="none" dirty="0"/>
              <a:t>All OR Budget Templates Have Been Updated And Are Available For Downloading</a:t>
            </a:r>
          </a:p>
          <a:p>
            <a:endParaRPr lang="en-US" dirty="0"/>
          </a:p>
          <a:p>
            <a:r>
              <a:rPr lang="en-US" sz="2800" cap="none" dirty="0"/>
              <a:t>Please Feel Free To Download The Helpful Informational Guides As Well</a:t>
            </a:r>
          </a:p>
          <a:p>
            <a:endParaRPr lang="en-US" sz="2800" cap="none" dirty="0"/>
          </a:p>
          <a:p>
            <a:r>
              <a:rPr lang="en-US" dirty="0">
                <a:hlinkClick r:id="rId3"/>
              </a:rPr>
              <a:t>https://docs.or.ucdavis.edu/spo/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9" y="326571"/>
            <a:ext cx="10762923" cy="1502229"/>
          </a:xfrm>
        </p:spPr>
        <p:txBody>
          <a:bodyPr/>
          <a:lstStyle/>
          <a:p>
            <a:r>
              <a:rPr lang="en-US" dirty="0"/>
              <a:t>California Dept of Food &amp; Agriculture</a:t>
            </a:r>
            <a:br>
              <a:rPr lang="en-US" dirty="0"/>
            </a:br>
            <a:r>
              <a:rPr lang="en-US" dirty="0"/>
              <a:t>	Specialty Crop Block Grant Program  </a:t>
            </a:r>
            <a:br>
              <a:rPr lang="en-US" dirty="0"/>
            </a:br>
            <a:r>
              <a:rPr lang="en-US" dirty="0"/>
              <a:t>			</a:t>
            </a:r>
            <a:r>
              <a:rPr lang="en-US" sz="2800" dirty="0"/>
              <a:t>Concept Phase Due: 09/09/2024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4A3718F-D67C-255A-4B64-BA379609FCD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1629" y="1828799"/>
            <a:ext cx="4929504" cy="3200401"/>
          </a:xfrm>
        </p:spPr>
        <p:txBody>
          <a:bodyPr>
            <a:normAutofit/>
          </a:bodyPr>
          <a:lstStyle/>
          <a:p>
            <a:r>
              <a:rPr lang="en-US" sz="1800" dirty="0"/>
              <a:t>Important to know at concept phase:</a:t>
            </a:r>
          </a:p>
          <a:p>
            <a:pPr lvl="1"/>
            <a:r>
              <a:rPr lang="en-US" sz="1800" dirty="0"/>
              <a:t>All concept proposals are required to route through Cayuse SP to SPO for review.</a:t>
            </a:r>
          </a:p>
          <a:p>
            <a:pPr lvl="1"/>
            <a:r>
              <a:rPr lang="en-US" sz="1800" dirty="0"/>
              <a:t>Please identify this proposal as a LOI/Preliminary proposal.</a:t>
            </a:r>
          </a:p>
          <a:p>
            <a:pPr lvl="1"/>
            <a:r>
              <a:rPr lang="en-US" sz="1800" dirty="0"/>
              <a:t>As a preliminary proposal only list the lead PI.</a:t>
            </a:r>
          </a:p>
          <a:p>
            <a:pPr lvl="1"/>
            <a:r>
              <a:rPr lang="en-US" sz="1800" dirty="0"/>
              <a:t>List your Subrecipients.  However, no paperwork is required at this phase.</a:t>
            </a:r>
          </a:p>
          <a:p>
            <a:pPr lvl="1"/>
            <a:r>
              <a:rPr lang="en-US" sz="1800" dirty="0"/>
              <a:t>No compliance documents are required at this phase.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2F3CEF66-C6D7-C765-24E7-1DCFB38FE51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996412" y="1828800"/>
            <a:ext cx="5501489" cy="3200401"/>
          </a:xfrm>
        </p:spPr>
        <p:txBody>
          <a:bodyPr>
            <a:normAutofit/>
          </a:bodyPr>
          <a:lstStyle/>
          <a:p>
            <a:r>
              <a:rPr lang="en-US" sz="1800" dirty="0"/>
              <a:t>When preparing the required internal budget:</a:t>
            </a:r>
          </a:p>
          <a:p>
            <a:pPr lvl="1"/>
            <a:r>
              <a:rPr lang="en-US" sz="1800" dirty="0"/>
              <a:t>Use the OR Template A with “Custom” indirect costs feature.</a:t>
            </a:r>
          </a:p>
          <a:p>
            <a:pPr lvl="1"/>
            <a:r>
              <a:rPr lang="en-US" sz="1800" dirty="0"/>
              <a:t>Choose “Other: (enter info below)” from the dropdown in cell H305.</a:t>
            </a:r>
          </a:p>
          <a:p>
            <a:pPr lvl="1"/>
            <a:r>
              <a:rPr lang="en-US" sz="1800" dirty="0"/>
              <a:t>Unhide row 306.</a:t>
            </a:r>
          </a:p>
          <a:p>
            <a:pPr lvl="1"/>
            <a:r>
              <a:rPr lang="en-US" sz="1800" dirty="0"/>
              <a:t>Update cell J307 to “Custom”.</a:t>
            </a:r>
          </a:p>
          <a:p>
            <a:pPr lvl="1"/>
            <a:r>
              <a:rPr lang="en-US" sz="1800" dirty="0"/>
              <a:t>Add a formula to cells P-T 306 to equal the personnel line (e.g.=P103…</a:t>
            </a:r>
            <a:r>
              <a:rPr lang="en-US" sz="1800" dirty="0" err="1"/>
              <a:t>etc</a:t>
            </a:r>
            <a:r>
              <a:rPr lang="en-US" sz="1800" dirty="0"/>
              <a:t>).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1DD0E0-8AE0-BA23-8D93-B20777C85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232" y="5029201"/>
            <a:ext cx="9269119" cy="158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06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6F2BA06-39BD-0413-D150-70F75EA6CC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62715" y="3891516"/>
            <a:ext cx="8059479" cy="196170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hlinkClick r:id="rId3"/>
              </a:rPr>
              <a:t>Proposals@ucdavis.edu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https://research.ucdavis.edu/research-support/proposals/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12FDC-7484-2B3B-E496-144348256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DA9246-CC0A-E565-914B-4BFF20AB4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2716" y="914400"/>
            <a:ext cx="9211836" cy="914400"/>
          </a:xfrm>
        </p:spPr>
        <p:txBody>
          <a:bodyPr/>
          <a:lstStyle/>
          <a:p>
            <a:r>
              <a:rPr lang="en-US" sz="4800" dirty="0"/>
              <a:t>THANK YOU 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28E4D6-4B3D-4B6C-79A4-D315D9D1FF3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805915" y="2381692"/>
            <a:ext cx="6475495" cy="1212111"/>
          </a:xfrm>
        </p:spPr>
        <p:txBody>
          <a:bodyPr>
            <a:normAutofit/>
          </a:bodyPr>
          <a:lstStyle/>
          <a:p>
            <a:r>
              <a:rPr lang="en-US" sz="3200" dirty="0"/>
              <a:t>Chris &amp; Alyssa</a:t>
            </a:r>
          </a:p>
        </p:txBody>
      </p: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{781C8BAB-63DF-43B3-9C7B-E012501B262C}tf11964407_win32</Template>
  <TotalTime>564</TotalTime>
  <Words>368</Words>
  <Application>Microsoft Office PowerPoint</Application>
  <PresentationFormat>Widescreen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Gill Sans Nova Light</vt:lpstr>
      <vt:lpstr>Sagona Book</vt:lpstr>
      <vt:lpstr>Custom</vt:lpstr>
      <vt:lpstr>RESEARCH  ADMINISTRATION  FORUM    AUGUST 2024</vt:lpstr>
      <vt:lpstr>Agenda       Proposal Team Updates   </vt:lpstr>
      <vt:lpstr>Special Individual Agreement (SIA) and Informed Participation Agreement (IPA) </vt:lpstr>
      <vt:lpstr>OR BUDGET TEMPLATE INFORMATION </vt:lpstr>
      <vt:lpstr>California Dept of Food &amp; Agriculture  Specialty Crop Block Grant Program      Concept Phase Due: 09/09/2024</vt:lpstr>
      <vt:lpstr>THANK YOU !</vt:lpstr>
    </vt:vector>
  </TitlesOfParts>
  <Company>University of California,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Proposals</dc:creator>
  <cp:lastModifiedBy>Proposals</cp:lastModifiedBy>
  <cp:revision>11</cp:revision>
  <dcterms:created xsi:type="dcterms:W3CDTF">2024-08-27T14:34:17Z</dcterms:created>
  <dcterms:modified xsi:type="dcterms:W3CDTF">2024-08-28T15:16:57Z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