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856" r:id="rId2"/>
    <p:sldMasterId id="2147483865" r:id="rId3"/>
  </p:sldMasterIdLst>
  <p:notesMasterIdLst>
    <p:notesMasterId r:id="rId11"/>
  </p:notesMasterIdLst>
  <p:sldIdLst>
    <p:sldId id="256" r:id="rId4"/>
    <p:sldId id="2147348030" r:id="rId5"/>
    <p:sldId id="2147348033" r:id="rId6"/>
    <p:sldId id="2147348025" r:id="rId7"/>
    <p:sldId id="2147348031" r:id="rId8"/>
    <p:sldId id="2147348032" r:id="rId9"/>
    <p:sldId id="271" r:id="rId10"/>
  </p:sldIdLst>
  <p:sldSz cx="12192000" cy="6858000"/>
  <p:notesSz cx="6858000" cy="9144000"/>
  <p:defaultTextStyle>
    <a:defPPr>
      <a:defRPr lang="en-US"/>
    </a:defPPr>
    <a:lvl1pPr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56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28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00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7213" indent="1588" algn="l" defTabSz="9128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0"/>
    <p:restoredTop sz="94694"/>
  </p:normalViewPr>
  <p:slideViewPr>
    <p:cSldViewPr snapToGrid="0" snapToObjects="1">
      <p:cViewPr varScale="1">
        <p:scale>
          <a:sx n="80" d="100"/>
          <a:sy n="80" d="100"/>
        </p:scale>
        <p:origin x="96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F2F088-7BAA-DE48-B47F-079F5E99221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9DB8F4-B80E-4646-A7B4-2FFDC775296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fld id="{0579B91A-EE84-5D4B-87C8-F9573C79E314}" type="datetimeFigureOut">
              <a:rPr lang="en-US"/>
              <a:pPr>
                <a:defRPr/>
              </a:pPr>
              <a:t>2/28/2024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C25A34D-1DBF-AA47-AF3D-4D66B4836C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859BF9E-F2F1-6C49-994E-B5C76A90B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029128-3365-5F4D-9962-B8B99989C6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C53F2-F83F-6947-ABDF-27706EDC5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Helvetica" pitchFamily="2" charset="0"/>
              </a:defRPr>
            </a:lvl1pPr>
          </a:lstStyle>
          <a:p>
            <a:pPr>
              <a:defRPr/>
            </a:pPr>
            <a:fld id="{2550DFEC-E11E-2047-96B4-DF4A9DA2F6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 pitchFamily="2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1" y="3645157"/>
            <a:ext cx="9871710" cy="976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February 28,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54379F0-92D2-B849-85CF-D31BEFCCA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10" y="2729401"/>
            <a:ext cx="10813709" cy="914400"/>
          </a:xfrm>
        </p:spPr>
        <p:txBody>
          <a:bodyPr/>
          <a:lstStyle>
            <a:lvl1pPr>
              <a:defRPr sz="48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85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3" spcCol="18288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February 28,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9845"/>
            <a:ext cx="2788920" cy="4438015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February 28,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1CB6F5-FD3D-B845-83D7-93F0CEF1FD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41420" y="1299845"/>
            <a:ext cx="7037070" cy="44380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2981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D40F234-7F3A-094B-8656-CF61951E73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2329" y="3175000"/>
            <a:ext cx="9144000" cy="23876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71301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56BC02-2037-6E4E-B0E4-5723E8C17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 b="30624"/>
          <a:stretch/>
        </p:blipFill>
        <p:spPr>
          <a:xfrm>
            <a:off x="0" y="6133763"/>
            <a:ext cx="12192000" cy="71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75895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30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75895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3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69900" y="1665290"/>
            <a:ext cx="11252200" cy="46339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0" y="402587"/>
            <a:ext cx="11252200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94308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60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DAD1E82-7DE3-46EF-9065-6719F60566AC}"/>
              </a:ext>
            </a:extLst>
          </p:cNvPr>
          <p:cNvSpPr txBox="1"/>
          <p:nvPr/>
        </p:nvSpPr>
        <p:spPr>
          <a:xfrm>
            <a:off x="11410953" y="6477000"/>
            <a:ext cx="307975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800"/>
              </a:spcBef>
              <a:buSzPct val="100000"/>
              <a:buFont typeface="Arial"/>
              <a:buNone/>
            </a:pPr>
            <a:fld id="{C58DF478-B544-4ED8-9ED4-6A2648E2D233}" type="slidenum">
              <a:rPr lang="en-US" sz="700" noProof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indent="0" algn="r">
                <a:spcBef>
                  <a:spcPts val="800"/>
                </a:spcBef>
                <a:buSzPct val="100000"/>
                <a:buFont typeface="Arial"/>
                <a:buNone/>
              </a:pPr>
              <a:t>‹#›</a:t>
            </a:fld>
            <a:endParaRPr lang="en-US" sz="700" noProof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64DC2670-5D11-4421-8167-B380A667E4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688" y="684903"/>
            <a:ext cx="11390734" cy="45408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spcBef>
                <a:spcPts val="200"/>
              </a:spcBef>
              <a:buSzPct val="100000"/>
              <a:buNone/>
              <a:defRPr lang="en-US" sz="1800" kern="12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791C14F-ED57-4012-8301-39F6E6B9EE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688" y="238607"/>
            <a:ext cx="11390734" cy="3657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algn="l" defTabSz="1219170" rtl="0" eaLnBrk="1" latinLnBrk="0" hangingPunct="1">
              <a:spcBef>
                <a:spcPct val="0"/>
              </a:spcBef>
              <a:buNone/>
              <a:defRPr lang="en-US" sz="2800" b="1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3DA727-6368-409E-B201-3623E1FCA28E}"/>
              </a:ext>
            </a:extLst>
          </p:cNvPr>
          <p:cNvSpPr txBox="1"/>
          <p:nvPr/>
        </p:nvSpPr>
        <p:spPr>
          <a:xfrm>
            <a:off x="469900" y="6477000"/>
            <a:ext cx="5355167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800"/>
              </a:spcBef>
              <a:buSzPct val="100000"/>
              <a:buFont typeface="Arial"/>
              <a:buNone/>
            </a:pPr>
            <a:r>
              <a:rPr lang="en-US" sz="7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Copyright © 2022 Deloitte Development LLC. All rights reserved.</a:t>
            </a:r>
            <a:endParaRPr lang="fr-FR" sz="7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F8A53-C933-455D-B70F-493B252B78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079" y="1371600"/>
            <a:ext cx="11167850" cy="467042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72C5FD-9B77-40A1-B4AE-F1F67B075709}"/>
              </a:ext>
            </a:extLst>
          </p:cNvPr>
          <p:cNvGrpSpPr/>
          <p:nvPr/>
        </p:nvGrpSpPr>
        <p:grpSpPr>
          <a:xfrm>
            <a:off x="-11703" y="-3628"/>
            <a:ext cx="75101" cy="6861628"/>
            <a:chOff x="-11703" y="-3628"/>
            <a:chExt cx="75101" cy="68616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5734DBA-CC68-48D2-85BF-1F1D884CD795}"/>
                </a:ext>
              </a:extLst>
            </p:cNvPr>
            <p:cNvSpPr/>
            <p:nvPr/>
          </p:nvSpPr>
          <p:spPr>
            <a:xfrm rot="5400000">
              <a:off x="-659267" y="645307"/>
              <a:ext cx="1371600" cy="73730"/>
            </a:xfrm>
            <a:prstGeom prst="rect">
              <a:avLst/>
            </a:prstGeom>
            <a:solidFill>
              <a:srgbClr val="43B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FF5B99-0ED6-4C12-9E1E-C1ECACF8A98D}"/>
                </a:ext>
              </a:extLst>
            </p:cNvPr>
            <p:cNvSpPr/>
            <p:nvPr/>
          </p:nvSpPr>
          <p:spPr>
            <a:xfrm rot="5400000">
              <a:off x="-659267" y="2016907"/>
              <a:ext cx="1371600" cy="73730"/>
            </a:xfrm>
            <a:prstGeom prst="rect">
              <a:avLst/>
            </a:prstGeom>
            <a:solidFill>
              <a:srgbClr val="9799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0E51D7-D202-41E3-B744-4A5113D798C6}"/>
                </a:ext>
              </a:extLst>
            </p:cNvPr>
            <p:cNvSpPr/>
            <p:nvPr/>
          </p:nvSpPr>
          <p:spPr>
            <a:xfrm rot="5400000">
              <a:off x="-659267" y="3388507"/>
              <a:ext cx="1371600" cy="73730"/>
            </a:xfrm>
            <a:prstGeom prst="rect">
              <a:avLst/>
            </a:prstGeom>
            <a:solidFill>
              <a:srgbClr val="00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1B8415-50B1-456A-9AFF-8C1B778015BA}"/>
                </a:ext>
              </a:extLst>
            </p:cNvPr>
            <p:cNvSpPr/>
            <p:nvPr/>
          </p:nvSpPr>
          <p:spPr>
            <a:xfrm rot="5400000">
              <a:off x="-660638" y="4760107"/>
              <a:ext cx="1371600" cy="73730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99CDA45-8C0F-4B19-8817-75F1DD2C7B16}"/>
                </a:ext>
              </a:extLst>
            </p:cNvPr>
            <p:cNvSpPr/>
            <p:nvPr/>
          </p:nvSpPr>
          <p:spPr>
            <a:xfrm rot="5400000">
              <a:off x="-660638" y="6135335"/>
              <a:ext cx="1371600" cy="73730"/>
            </a:xfrm>
            <a:prstGeom prst="rect">
              <a:avLst/>
            </a:prstGeom>
            <a:solidFill>
              <a:srgbClr val="86BC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84357056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899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A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C56BC02-2037-6E4E-B0E4-5723E8C17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89" b="30624"/>
          <a:stretch/>
        </p:blipFill>
        <p:spPr>
          <a:xfrm>
            <a:off x="0" y="6133763"/>
            <a:ext cx="12192000" cy="719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22851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435133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060C5-3258-E844-B6A0-009691DEB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26708" y="645002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87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06"/>
            <a:ext cx="5972148" cy="482312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71710" cy="44380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February 28,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66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948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E 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7AC901-62E8-5C4E-8AC8-C40D794F3C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2000">
                <a:srgbClr val="022851"/>
              </a:gs>
              <a:gs pos="94000">
                <a:schemeClr val="accent2">
                  <a:lumMod val="54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5978784-EFEB-844A-BDB7-C56BFFF69A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9" b="30624"/>
          <a:stretch/>
        </p:blipFill>
        <p:spPr>
          <a:xfrm>
            <a:off x="0" y="6176963"/>
            <a:ext cx="12192000" cy="67595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AAFEA9-3806-4D42-B97D-044DD3C6D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284045" cy="1237262"/>
          </a:xfrm>
          <a:prstGeom prst="rect">
            <a:avLst/>
          </a:prstGeom>
          <a:solidFill>
            <a:srgbClr val="00497F"/>
          </a:solidFill>
        </p:spPr>
        <p:txBody>
          <a:bodyPr wrap="none" lIns="457200" tIns="365760" rIns="457200" bIns="365760" anchor="ctr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ACE05B9-1198-EE4C-A2DC-91F8E9DAF53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9677400" cy="3965575"/>
          </a:xfrm>
        </p:spPr>
        <p:txBody>
          <a:bodyPr>
            <a:no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C2D529-B505-9F48-9EE1-EF4ECC6D3FF8}"/>
              </a:ext>
            </a:extLst>
          </p:cNvPr>
          <p:cNvSpPr txBox="1">
            <a:spLocks/>
          </p:cNvSpPr>
          <p:nvPr userDrawn="1"/>
        </p:nvSpPr>
        <p:spPr>
          <a:xfrm>
            <a:off x="11726708" y="6450027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64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BEAC3-EE35-43E0-A249-9E7A3316A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52DA6-6726-4ED3-9304-C474E4D51F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AFE33-D2DA-4977-BB83-CD6419079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28B61A-A5ED-4624-B275-52012EAF65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2E556-5D1D-4AE1-8202-F2F34C24B5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58823-1EF5-433B-9841-7FE31D511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0F1A6-A9AB-4AA6-9A4E-815D1405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F74C-DD6B-4414-9B3D-6C2AECA2E87B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5893F-B12F-4B90-A8FF-AF82F203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2A569-B621-458D-924C-DCB811D9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12ED-B9D5-4F06-966B-D0229523F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3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2" spcCol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February 28,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7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3" spcCol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February 28,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7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9845"/>
            <a:ext cx="2800350" cy="4438015"/>
          </a:xfrm>
        </p:spPr>
        <p:txBody>
          <a:bodyPr anchor="ctr"/>
          <a:lstStyle>
            <a:lvl1pPr algn="ctr"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February 28,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1CB6F5-FD3D-B845-83D7-93F0CEF1FD5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741420" y="1299845"/>
            <a:ext cx="7037070" cy="44380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64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906A28-4454-E540-980D-B4F783173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391213" y="6206761"/>
            <a:ext cx="1375059" cy="226885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0E43521-C154-2647-A50F-BD549D3E42CF}"/>
              </a:ext>
            </a:extLst>
          </p:cNvPr>
          <p:cNvSpPr txBox="1">
            <a:spLocks/>
          </p:cNvSpPr>
          <p:nvPr/>
        </p:nvSpPr>
        <p:spPr>
          <a:xfrm>
            <a:off x="828675" y="6099175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Helvetica" pitchFamily="2" charset="0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6F987DD-1124-8242-B9D8-393FDBCF6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C35C-58BC-0E47-B523-57C381FC1FE6}" type="datetime2">
              <a:rPr lang="en-US"/>
              <a:pPr>
                <a:defRPr/>
              </a:pPr>
              <a:t>Wednesday, February 28, 2024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5E38263-AA57-F64D-BDCD-EB7CD48DD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954C1-B7AD-934C-AE16-E65815E0B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77A56-679D-1747-9650-200F86485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February 28,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676EBE-D970-F04C-B8AE-786E0145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101" y="3645157"/>
            <a:ext cx="9871710" cy="9762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C895C056-4336-E247-BCF8-66181629D2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7210" y="2729401"/>
            <a:ext cx="10813709" cy="914400"/>
          </a:xfrm>
        </p:spPr>
        <p:txBody>
          <a:bodyPr/>
          <a:lstStyle>
            <a:lvl1pPr>
              <a:defRPr sz="48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9239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February 28,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8638"/>
            <a:ext cx="5972148" cy="482248"/>
          </a:xfrm>
          <a:prstGeom prst="rect">
            <a:avLst/>
          </a:prstGeom>
          <a:solidFill>
            <a:schemeClr val="tx1"/>
          </a:solidFill>
        </p:spPr>
        <p:txBody>
          <a:bodyPr wrap="none" lIns="822960" rIns="182880" anchor="ctr">
            <a:spAutoFit/>
          </a:bodyPr>
          <a:lstStyle>
            <a:lvl1pPr>
              <a:defRPr sz="28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920" y="1299845"/>
            <a:ext cx="9883140" cy="4438015"/>
          </a:xfrm>
        </p:spPr>
        <p:txBody>
          <a:bodyPr numCol="2" spcCol="18288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6A8697-A3E3-1B4B-A083-BDD310C77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9594" y="6230462"/>
            <a:ext cx="2743200" cy="366712"/>
          </a:xfr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3EC5E23-45B7-704F-BE45-CADC7CCD9036}" type="datetime2">
              <a:rPr lang="en-US" smtClean="0"/>
              <a:pPr>
                <a:defRPr/>
              </a:pPr>
              <a:t>Wednesday, February 28, 2024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FF3FC-C568-3A4F-A7C2-BB440F2E58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94720" y="6241097"/>
            <a:ext cx="522288" cy="365125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C52D624-4A89-1444-9783-D08DF978A0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C77A756-9FDD-1541-B901-BF89E90049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69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D0D97-B071-C148-9036-86499577D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815" y="6224905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4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93AF7C1-9145-5745-AFDF-868B12D25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68630"/>
            <a:ext cx="9128125" cy="75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E585573-8857-2147-AFDA-C608CDBBF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912812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D7868-2810-E844-B83F-968AD4C89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9594" y="6230462"/>
            <a:ext cx="2743200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86B0CECE-ADBD-E046-9E00-15B1E455C3C8}" type="datetime2">
              <a:rPr lang="en-US" smtClean="0"/>
              <a:pPr>
                <a:defRPr/>
              </a:pPr>
              <a:t>Wednesday, February 28,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E6E644-0CD5-9A48-BE0A-B093210F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720" y="6224270"/>
            <a:ext cx="522288" cy="365125"/>
          </a:xfrm>
          <a:prstGeom prst="rect">
            <a:avLst/>
          </a:prstGeom>
        </p:spPr>
        <p:txBody>
          <a:bodyPr anchor="b" anchorCtr="0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400" b="0" i="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E59E93EA-64E5-EF41-9853-47B1C09F5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2" r:id="rId2"/>
    <p:sldLayoutId id="2147483854" r:id="rId3"/>
    <p:sldLayoutId id="2147483855" r:id="rId4"/>
    <p:sldLayoutId id="2147483853" r:id="rId5"/>
    <p:sldLayoutId id="2147483862" r:id="rId6"/>
  </p:sldLayoutIdLst>
  <p:hf sldNum="0"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algn="l" defTabSz="912813" rtl="0" eaLnBrk="1" fontAlgn="base" hangingPunct="1">
        <a:lnSpc>
          <a:spcPct val="120000"/>
        </a:lnSpc>
        <a:spcBef>
          <a:spcPts val="1000"/>
        </a:spcBef>
        <a:spcAft>
          <a:spcPts val="600"/>
        </a:spcAft>
        <a:buFont typeface="Arial" panose="020B0604020202020204" pitchFamily="34" charset="0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8D0D97-B071-C148-9036-86499577D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48815" y="6224905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377" eaLnBrk="1" fontAlgn="auto" hangingPunct="1">
              <a:spcBef>
                <a:spcPts val="0"/>
              </a:spcBef>
              <a:spcAft>
                <a:spcPts val="0"/>
              </a:spcAft>
              <a:defRPr sz="14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193AF7C1-9145-5745-AFDF-868B12D25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468630"/>
            <a:ext cx="9128125" cy="75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E585573-8857-2147-AFDA-C608CDBBFC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912812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D7868-2810-E844-B83F-968AD4C89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79594" y="6230462"/>
            <a:ext cx="2743200" cy="3667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377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86B0CECE-ADBD-E046-9E00-15B1E455C3C8}" type="datetime2">
              <a:rPr lang="en-US" smtClean="0"/>
              <a:pPr>
                <a:defRPr/>
              </a:pPr>
              <a:t>Wednesday, February 28, 2024</a:t>
            </a:fld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E6E644-0CD5-9A48-BE0A-B093210F42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4720" y="6224270"/>
            <a:ext cx="522288" cy="365125"/>
          </a:xfrm>
          <a:prstGeom prst="rect">
            <a:avLst/>
          </a:prstGeom>
        </p:spPr>
        <p:txBody>
          <a:bodyPr anchor="b" anchorCtr="0"/>
          <a:lstStyle>
            <a:lvl1pPr algn="ctr" defTabSz="914377" eaLnBrk="1" fontAlgn="auto" hangingPunct="1">
              <a:spcBef>
                <a:spcPts val="0"/>
              </a:spcBef>
              <a:spcAft>
                <a:spcPts val="0"/>
              </a:spcAft>
              <a:defRPr sz="1400" b="0" i="0" baseline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E59E93EA-64E5-EF41-9853-47B1C09F55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1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58" r:id="rId2"/>
    <p:sldLayoutId id="2147483859" r:id="rId3"/>
    <p:sldLayoutId id="2147483860" r:id="rId4"/>
    <p:sldLayoutId id="2147483861" r:id="rId5"/>
  </p:sldLayoutIdLst>
  <p:hf sldNum="0" hdr="0" dt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</a:defRPr>
      </a:lvl9pPr>
    </p:titleStyle>
    <p:bodyStyle>
      <a:lvl1pPr algn="l" defTabSz="912813" rtl="0" eaLnBrk="1" fontAlgn="base" hangingPunct="1">
        <a:lnSpc>
          <a:spcPct val="120000"/>
        </a:lnSpc>
        <a:spcBef>
          <a:spcPts val="1000"/>
        </a:spcBef>
        <a:spcAft>
          <a:spcPts val="600"/>
        </a:spcAft>
        <a:buFont typeface="Arial" panose="020B0604020202020204" pitchFamily="34" charset="0"/>
        <a:defRPr sz="24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12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Slide Number Placeholder 11">
            <a:extLst>
              <a:ext uri="{FF2B5EF4-FFF2-40B4-BE49-F238E27FC236}">
                <a16:creationId xmlns:a16="http://schemas.microsoft.com/office/drawing/2014/main" id="{68F5C4FE-5EC6-8547-B59C-CB35417AA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97" y="6492875"/>
            <a:ext cx="5277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20463-723C-D349-AEDE-84E0C7F9D9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4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t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rgbClr val="FFBF00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fontAlgn="t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/>
        <a:buChar char="•"/>
        <a:defRPr sz="24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servicehub.ucdavis.edu/servicehub?id=ucd_cat_item&amp;sys_id=69aaee7a1bf7291094087bff034bcb4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0C1FB9-5883-8449-8B70-CBF768514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5558" y="4123635"/>
            <a:ext cx="9871710" cy="1621435"/>
          </a:xfrm>
        </p:spPr>
        <p:txBody>
          <a:bodyPr/>
          <a:lstStyle/>
          <a:p>
            <a:r>
              <a:rPr lang="en-US" dirty="0"/>
              <a:t>Research Administration Forum	–   February 28,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D6ABA-A9CF-ED43-B007-26D1FCB47D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33150D-0429-2744-B2DF-06C0D017A9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Contracts &amp; Grants Accounting	</a:t>
            </a:r>
          </a:p>
        </p:txBody>
      </p:sp>
    </p:spTree>
    <p:extLst>
      <p:ext uri="{BB962C8B-B14F-4D97-AF65-F5344CB8AC3E}">
        <p14:creationId xmlns:p14="http://schemas.microsoft.com/office/powerpoint/2010/main" val="418274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A2E661-A180-4025-E6A2-2086A02488D9}"/>
              </a:ext>
            </a:extLst>
          </p:cNvPr>
          <p:cNvSpPr/>
          <p:nvPr/>
        </p:nvSpPr>
        <p:spPr>
          <a:xfrm>
            <a:off x="3213269" y="332930"/>
            <a:ext cx="4243753" cy="11772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CGA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Director: James Ringo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Assoc. Director: Mario Reina-Guerra</a:t>
            </a:r>
            <a:endParaRPr lang="en-US" sz="28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4E9E69-2081-A2EF-2A8C-EEBA54C19295}"/>
              </a:ext>
            </a:extLst>
          </p:cNvPr>
          <p:cNvSpPr/>
          <p:nvPr/>
        </p:nvSpPr>
        <p:spPr>
          <a:xfrm>
            <a:off x="437801" y="1728489"/>
            <a:ext cx="4243754" cy="7848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Award Management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30D1D4-A6B2-1106-E301-37929367BE5E}"/>
              </a:ext>
            </a:extLst>
          </p:cNvPr>
          <p:cNvSpPr/>
          <p:nvPr/>
        </p:nvSpPr>
        <p:spPr>
          <a:xfrm>
            <a:off x="5196966" y="1739128"/>
            <a:ext cx="4375549" cy="7848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Revenue Management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78767B-884C-3E2E-3D0E-B51988A076C6}"/>
              </a:ext>
            </a:extLst>
          </p:cNvPr>
          <p:cNvSpPr/>
          <p:nvPr/>
        </p:nvSpPr>
        <p:spPr>
          <a:xfrm>
            <a:off x="887600" y="2682686"/>
            <a:ext cx="3179913" cy="169680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Award Maintenance </a:t>
            </a:r>
            <a:r>
              <a:rPr lang="en-US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(Setup/Amendments/Closeout)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Supervisor: Lenora Bruce</a:t>
            </a:r>
          </a:p>
          <a:p>
            <a:pPr algn="ctr"/>
            <a:endParaRPr lang="en-US" sz="20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AE “Grant Administrators”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81B686-5F1F-1AEE-3177-CC27D8BE6B4C}"/>
              </a:ext>
            </a:extLst>
          </p:cNvPr>
          <p:cNvSpPr/>
          <p:nvPr/>
        </p:nvSpPr>
        <p:spPr>
          <a:xfrm>
            <a:off x="887599" y="4527555"/>
            <a:ext cx="3179913" cy="141056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Compliance/Training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Supervisor: Debra Henn</a:t>
            </a:r>
          </a:p>
          <a:p>
            <a:pPr algn="ctr"/>
            <a:endParaRPr lang="en-US" sz="28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F5F5BD-804B-3CCF-8DF3-9B6891A00FD5}"/>
              </a:ext>
            </a:extLst>
          </p:cNvPr>
          <p:cNvSpPr/>
          <p:nvPr/>
        </p:nvSpPr>
        <p:spPr>
          <a:xfrm>
            <a:off x="5741769" y="2710056"/>
            <a:ext cx="3286624" cy="169680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Invoicing and Reporting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Supervisors: Tammy Castelli and Jenny Scales</a:t>
            </a:r>
          </a:p>
          <a:p>
            <a:pPr algn="ctr"/>
            <a:endParaRPr lang="en-US" sz="2000" b="1" dirty="0">
              <a:solidFill>
                <a:schemeClr val="accent4">
                  <a:lumMod val="90000"/>
                  <a:lumOff val="10000"/>
                </a:schemeClr>
              </a:solidFill>
            </a:endParaRPr>
          </a:p>
          <a:p>
            <a:pPr algn="ctr"/>
            <a:r>
              <a:rPr 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AE “Contract Administrators”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44EDA5-763D-0E88-8E9A-D97FC5248F51}"/>
              </a:ext>
            </a:extLst>
          </p:cNvPr>
          <p:cNvSpPr/>
          <p:nvPr/>
        </p:nvSpPr>
        <p:spPr>
          <a:xfrm>
            <a:off x="5773300" y="4513218"/>
            <a:ext cx="3286623" cy="141056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Cash and Receivables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90000"/>
                    <a:lumOff val="10000"/>
                  </a:schemeClr>
                </a:solidFill>
              </a:rPr>
              <a:t>Supervisor: Stephanie Mata</a:t>
            </a:r>
          </a:p>
          <a:p>
            <a:pPr algn="ctr"/>
            <a:endParaRPr lang="en-US" sz="28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889E3-DBE4-CAF3-771D-5D2FC539AF47}"/>
              </a:ext>
            </a:extLst>
          </p:cNvPr>
          <p:cNvSpPr txBox="1"/>
          <p:nvPr/>
        </p:nvSpPr>
        <p:spPr>
          <a:xfrm>
            <a:off x="9848193" y="1040524"/>
            <a:ext cx="2270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Staff List:  </a:t>
            </a:r>
            <a:r>
              <a:rPr lang="en-US" sz="1600" dirty="0"/>
              <a:t>https://financeandbusiness.ucdavis.edu/contact/staff-directory/contracts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310AD1-8105-88A6-9294-81E0BC5D993C}"/>
              </a:ext>
            </a:extLst>
          </p:cNvPr>
          <p:cNvSpPr txBox="1"/>
          <p:nvPr/>
        </p:nvSpPr>
        <p:spPr>
          <a:xfrm>
            <a:off x="9316528" y="2710056"/>
            <a:ext cx="2270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Instructions to lookup Grant Admin:  </a:t>
            </a:r>
            <a:r>
              <a:rPr lang="en-US" b="1" dirty="0"/>
              <a:t>KB0010188</a:t>
            </a:r>
          </a:p>
          <a:p>
            <a:endParaRPr lang="en-US" b="1" dirty="0"/>
          </a:p>
          <a:p>
            <a:r>
              <a:rPr lang="en-US" dirty="0"/>
              <a:t>Instructions to lookup Contract Admin:  </a:t>
            </a:r>
            <a:r>
              <a:rPr lang="en-US" b="1" dirty="0"/>
              <a:t>KB0010263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47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7F0F4-D24C-0327-D973-825CE01D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3033844" cy="480131"/>
          </a:xfrm>
        </p:spPr>
        <p:txBody>
          <a:bodyPr/>
          <a:lstStyle/>
          <a:p>
            <a:r>
              <a:rPr lang="en-US" dirty="0"/>
              <a:t>AE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E69AA-EB41-F460-BB05-D8F7772D6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83" y="1209992"/>
            <a:ext cx="9871710" cy="4438015"/>
          </a:xfrm>
        </p:spPr>
        <p:txBody>
          <a:bodyPr/>
          <a:lstStyle/>
          <a:p>
            <a:r>
              <a:rPr lang="en-US" dirty="0"/>
              <a:t>Successfully closed January 2024 ledgers – next up February</a:t>
            </a:r>
          </a:p>
          <a:p>
            <a:r>
              <a:rPr lang="en-US" dirty="0"/>
              <a:t>GSR Fee Remission Rebate</a:t>
            </a:r>
          </a:p>
          <a:p>
            <a:r>
              <a:rPr lang="en-US" dirty="0"/>
              <a:t>	-- process is in final system testing </a:t>
            </a:r>
          </a:p>
          <a:p>
            <a:r>
              <a:rPr lang="en-US" dirty="0"/>
              <a:t>	-- to be deployed before closing Feb</a:t>
            </a:r>
          </a:p>
          <a:p>
            <a:r>
              <a:rPr lang="en-US" dirty="0"/>
              <a:t>Close dates:  60 days from project end date</a:t>
            </a:r>
          </a:p>
          <a:p>
            <a:r>
              <a:rPr lang="en-US" dirty="0"/>
              <a:t>Invoicing / cash draws -- underway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6461B-73CC-8E3E-B96A-8003BF8AD4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0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6521914" cy="480131"/>
          </a:xfrm>
        </p:spPr>
        <p:txBody>
          <a:bodyPr/>
          <a:lstStyle/>
          <a:p>
            <a:r>
              <a:rPr lang="en-US" dirty="0"/>
              <a:t>Award/Amendment Processing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1A110E-6D95-CEA9-60AA-3707DB953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250" y="1544128"/>
            <a:ext cx="6592112" cy="321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3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3152466" cy="480131"/>
          </a:xfrm>
        </p:spPr>
        <p:txBody>
          <a:bodyPr/>
          <a:lstStyle/>
          <a:p>
            <a:r>
              <a:rPr lang="en-US" dirty="0"/>
              <a:t>Service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D515C-35B9-0044-B6D6-930A0A9C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4290"/>
            <a:ext cx="9172410" cy="4276409"/>
          </a:xfrm>
        </p:spPr>
        <p:txBody>
          <a:bodyPr/>
          <a:lstStyle/>
          <a:p>
            <a:r>
              <a:rPr lang="en-US" dirty="0"/>
              <a:t>Open Tickets with Aggie Enterprise Help form</a:t>
            </a:r>
          </a:p>
          <a:p>
            <a:r>
              <a:rPr lang="en-US" sz="1400" dirty="0"/>
              <a:t>(</a:t>
            </a:r>
            <a:r>
              <a:rPr lang="en-US" sz="1400" dirty="0">
                <a:hlinkClick r:id="rId2"/>
              </a:rPr>
              <a:t>https://servicehub.ucdavis.edu/servicehub?id=ucd_cat_item&amp;sys_id=69aaee7a1bf7291094087bff034bcb48</a:t>
            </a:r>
            <a:r>
              <a:rPr lang="en-US" sz="1400" dirty="0"/>
              <a:t>)</a:t>
            </a:r>
          </a:p>
          <a:p>
            <a:r>
              <a:rPr lang="en-US" dirty="0"/>
              <a:t>To get to CGA, select: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D1AE45-8F59-FC96-1957-5EF127A5A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458" y="2513780"/>
            <a:ext cx="5136366" cy="41803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5609C7-D703-1CF1-7348-7A19A3ED158D}"/>
              </a:ext>
            </a:extLst>
          </p:cNvPr>
          <p:cNvSpPr txBox="1"/>
          <p:nvPr/>
        </p:nvSpPr>
        <p:spPr>
          <a:xfrm>
            <a:off x="6607835" y="2617289"/>
            <a:ext cx="42614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1,122 Tickets opened since go-live</a:t>
            </a:r>
          </a:p>
          <a:p>
            <a:endParaRPr lang="en-US" sz="2000" dirty="0"/>
          </a:p>
          <a:p>
            <a:r>
              <a:rPr lang="en-US" sz="2000" dirty="0"/>
              <a:t>60% resolved</a:t>
            </a:r>
          </a:p>
          <a:p>
            <a:endParaRPr lang="en-US" sz="2000" dirty="0"/>
          </a:p>
          <a:p>
            <a:r>
              <a:rPr lang="en-US" sz="2000" dirty="0"/>
              <a:t>Biggest backlog – Cost Transfers</a:t>
            </a:r>
          </a:p>
          <a:p>
            <a:endParaRPr lang="en-US" sz="2000" dirty="0"/>
          </a:p>
          <a:p>
            <a:r>
              <a:rPr lang="en-US" sz="2000" dirty="0"/>
              <a:t>“Strike Team” in place</a:t>
            </a:r>
          </a:p>
        </p:txBody>
      </p:sp>
    </p:spTree>
    <p:extLst>
      <p:ext uri="{BB962C8B-B14F-4D97-AF65-F5344CB8AC3E}">
        <p14:creationId xmlns:p14="http://schemas.microsoft.com/office/powerpoint/2010/main" val="92051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5316007" cy="480131"/>
          </a:xfrm>
        </p:spPr>
        <p:txBody>
          <a:bodyPr/>
          <a:lstStyle/>
          <a:p>
            <a:r>
              <a:rPr lang="en-US" dirty="0"/>
              <a:t>Finance AE Office Hours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D515C-35B9-0044-B6D6-930A0A9C2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300" y="1157713"/>
            <a:ext cx="9172410" cy="4276409"/>
          </a:xfrm>
        </p:spPr>
        <p:txBody>
          <a:bodyPr/>
          <a:lstStyle/>
          <a:p>
            <a:r>
              <a:rPr lang="en-US" dirty="0"/>
              <a:t>Aggie Enterprise functional leads host drop-in office hours for users to ask questions and get assistance with Aggie Enterprise processes. Users are encouraged to join via Zoom at any time during the session. </a:t>
            </a:r>
            <a:r>
              <a:rPr lang="en-US" b="1" dirty="0"/>
              <a:t>These will be true drop-in office hours with no facilitated presentations</a:t>
            </a:r>
            <a:r>
              <a:rPr lang="en-US" dirty="0"/>
              <a:t>. </a:t>
            </a:r>
          </a:p>
          <a:p>
            <a:r>
              <a:rPr lang="en-US" dirty="0"/>
              <a:t>		</a:t>
            </a:r>
            <a:r>
              <a:rPr lang="en-US" b="1" i="1" dirty="0"/>
              <a:t>PPM C&amp;G Breakout Room</a:t>
            </a:r>
          </a:p>
          <a:p>
            <a:r>
              <a:rPr lang="en-US" b="1" i="1" dirty="0"/>
              <a:t>		10-11am  Tuesday – Thursday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CBEE3-2D36-7921-1775-34308EE29D18}"/>
              </a:ext>
            </a:extLst>
          </p:cNvPr>
          <p:cNvSpPr txBox="1"/>
          <p:nvPr/>
        </p:nvSpPr>
        <p:spPr>
          <a:xfrm>
            <a:off x="5819775" y="490912"/>
            <a:ext cx="5061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https://aggieenterprise.ucdavis.edu/office-hours</a:t>
            </a:r>
          </a:p>
        </p:txBody>
      </p:sp>
    </p:spTree>
    <p:extLst>
      <p:ext uri="{BB962C8B-B14F-4D97-AF65-F5344CB8AC3E}">
        <p14:creationId xmlns:p14="http://schemas.microsoft.com/office/powerpoint/2010/main" val="2189272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6F55-1409-D545-B4CD-72558B8A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99696"/>
            <a:ext cx="2774157" cy="480131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CEC4871-E63C-CF1E-D06F-5C9337089C03}"/>
              </a:ext>
            </a:extLst>
          </p:cNvPr>
          <p:cNvSpPr txBox="1">
            <a:spLocks/>
          </p:cNvSpPr>
          <p:nvPr/>
        </p:nvSpPr>
        <p:spPr>
          <a:xfrm>
            <a:off x="1993045" y="6246591"/>
            <a:ext cx="40560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914377" rtl="0" eaLnBrk="1" fontAlgn="auto" hangingPunct="1">
              <a:spcBef>
                <a:spcPts val="0"/>
              </a:spcBef>
              <a:spcAft>
                <a:spcPts val="0"/>
              </a:spcAft>
              <a:defRPr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56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28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00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7213" indent="1588" algn="l" defTabSz="912813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Finance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35388B-E0BB-9A7C-81A1-FA5C2F8AFB44}"/>
              </a:ext>
            </a:extLst>
          </p:cNvPr>
          <p:cNvSpPr txBox="1"/>
          <p:nvPr/>
        </p:nvSpPr>
        <p:spPr>
          <a:xfrm>
            <a:off x="4172778" y="1649899"/>
            <a:ext cx="38464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92059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022850"/>
      </a:dk1>
      <a:lt1>
        <a:srgbClr val="FFBE00"/>
      </a:lt1>
      <a:dk2>
        <a:srgbClr val="0046B9"/>
      </a:dk2>
      <a:lt2>
        <a:srgbClr val="FFCC00"/>
      </a:lt2>
      <a:accent1>
        <a:srgbClr val="00C4B2"/>
      </a:accent1>
      <a:accent2>
        <a:srgbClr val="AADA91"/>
      </a:accent2>
      <a:accent3>
        <a:srgbClr val="FFFF3A"/>
      </a:accent3>
      <a:accent4>
        <a:srgbClr val="022850"/>
      </a:accent4>
      <a:accent5>
        <a:srgbClr val="FFBE00"/>
      </a:accent5>
      <a:accent6>
        <a:srgbClr val="F08A00"/>
      </a:accent6>
      <a:hlink>
        <a:srgbClr val="C1022F"/>
      </a:hlink>
      <a:folHlink>
        <a:srgbClr val="4811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EF9BC2F-9EFD-104F-8E76-F4D01341EFD6}" vid="{E7D301D1-1DD4-4D45-8467-A8D304790232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022850"/>
      </a:dk1>
      <a:lt1>
        <a:srgbClr val="FFBE00"/>
      </a:lt1>
      <a:dk2>
        <a:srgbClr val="0046B9"/>
      </a:dk2>
      <a:lt2>
        <a:srgbClr val="FFCC00"/>
      </a:lt2>
      <a:accent1>
        <a:srgbClr val="00C4B2"/>
      </a:accent1>
      <a:accent2>
        <a:srgbClr val="AADA91"/>
      </a:accent2>
      <a:accent3>
        <a:srgbClr val="FFFF3A"/>
      </a:accent3>
      <a:accent4>
        <a:srgbClr val="022850"/>
      </a:accent4>
      <a:accent5>
        <a:srgbClr val="FFBE00"/>
      </a:accent5>
      <a:accent6>
        <a:srgbClr val="F08A00"/>
      </a:accent6>
      <a:hlink>
        <a:srgbClr val="C1022F"/>
      </a:hlink>
      <a:folHlink>
        <a:srgbClr val="4811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EF9BC2F-9EFD-104F-8E76-F4D01341EFD6}" vid="{8003F287-F45E-2F45-A99A-079A517B90FF}"/>
    </a:ext>
  </a:extLst>
</a:theme>
</file>

<file path=ppt/theme/theme3.xml><?xml version="1.0" encoding="utf-8"?>
<a:theme xmlns:a="http://schemas.openxmlformats.org/drawingml/2006/main" name="Custom Design">
  <a:themeElements>
    <a:clrScheme name="FOA">
      <a:dk1>
        <a:srgbClr val="000000"/>
      </a:dk1>
      <a:lt1>
        <a:srgbClr val="FFFFFF"/>
      </a:lt1>
      <a:dk2>
        <a:srgbClr val="022447"/>
      </a:dk2>
      <a:lt2>
        <a:srgbClr val="6E9AC9"/>
      </a:lt2>
      <a:accent1>
        <a:srgbClr val="6FCFEB"/>
      </a:accent1>
      <a:accent2>
        <a:srgbClr val="4F7093"/>
      </a:accent2>
      <a:accent3>
        <a:srgbClr val="297FD5"/>
      </a:accent3>
      <a:accent4>
        <a:srgbClr val="FFDC00"/>
      </a:accent4>
      <a:accent5>
        <a:srgbClr val="FFFF3B"/>
      </a:accent5>
      <a:accent6>
        <a:srgbClr val="345B85"/>
      </a:accent6>
      <a:hlink>
        <a:srgbClr val="FFBF00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Preso 2022 Watertower</Template>
  <TotalTime>3461</TotalTime>
  <Words>300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Helvetica</vt:lpstr>
      <vt:lpstr>Open Sans</vt:lpstr>
      <vt:lpstr>Open Sans Light</vt:lpstr>
      <vt:lpstr>Wingdings</vt:lpstr>
      <vt:lpstr>Office Theme</vt:lpstr>
      <vt:lpstr>1_Office Theme</vt:lpstr>
      <vt:lpstr>Custom Design</vt:lpstr>
      <vt:lpstr>PowerPoint Presentation</vt:lpstr>
      <vt:lpstr>PowerPoint Presentation</vt:lpstr>
      <vt:lpstr>AE Updates</vt:lpstr>
      <vt:lpstr>Award/Amendment Processing</vt:lpstr>
      <vt:lpstr>Service Now</vt:lpstr>
      <vt:lpstr>Finance AE Office Hours </vt:lpstr>
      <vt:lpstr>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James Ringo</dc:creator>
  <cp:keywords/>
  <dc:description/>
  <cp:lastModifiedBy>James Ringo</cp:lastModifiedBy>
  <cp:revision>25</cp:revision>
  <dcterms:created xsi:type="dcterms:W3CDTF">2022-10-05T15:20:37Z</dcterms:created>
  <dcterms:modified xsi:type="dcterms:W3CDTF">2024-02-28T17:24:29Z</dcterms:modified>
  <cp:category/>
</cp:coreProperties>
</file>