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14"/>
  </p:notesMasterIdLst>
  <p:sldIdLst>
    <p:sldId id="256" r:id="rId4"/>
    <p:sldId id="2147348024" r:id="rId5"/>
    <p:sldId id="2147348030" r:id="rId6"/>
    <p:sldId id="2147348025" r:id="rId7"/>
    <p:sldId id="2147348027" r:id="rId8"/>
    <p:sldId id="267" r:id="rId9"/>
    <p:sldId id="2147348028" r:id="rId10"/>
    <p:sldId id="2147348031" r:id="rId11"/>
    <p:sldId id="2147348032" r:id="rId12"/>
    <p:sldId id="271" r:id="rId13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E024F-F109-40B0-8C82-3AC2E188498E}" v="1493" dt="2024-01-24T05:12:06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1/24/2024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January 24,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b.ucdavis.edu/?id=09733" TargetMode="External"/><Relationship Id="rId2" Type="http://schemas.openxmlformats.org/officeDocument/2006/relationships/hyperlink" Target="mailto:invoices@ucdavis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ervicehub.ucdavis.edu/servicehub?id=ucd_cat_item&amp;sys_id=69aaee7a1bf7291094087bff034bcb4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C1FB9-5883-8449-8B70-CBF768514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864965"/>
            <a:ext cx="9871710" cy="1621435"/>
          </a:xfrm>
        </p:spPr>
        <p:txBody>
          <a:bodyPr/>
          <a:lstStyle/>
          <a:p>
            <a:r>
              <a:rPr lang="en-US" dirty="0"/>
              <a:t>Aggie Enterprise Updates for Research Administration Forum</a:t>
            </a:r>
          </a:p>
          <a:p>
            <a:r>
              <a:rPr lang="en-US" dirty="0"/>
              <a:t>							– January 24,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6ABA-A9CF-ED43-B007-26D1FCB47D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3150D-0429-2744-B2DF-06C0D017A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Contracts &amp; Grants Accounting	</a:t>
            </a:r>
          </a:p>
        </p:txBody>
      </p:sp>
    </p:spTree>
    <p:extLst>
      <p:ext uri="{BB962C8B-B14F-4D97-AF65-F5344CB8AC3E}">
        <p14:creationId xmlns:p14="http://schemas.microsoft.com/office/powerpoint/2010/main" val="418274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774157" cy="480131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5388B-E0BB-9A7C-81A1-FA5C2F8AFB44}"/>
              </a:ext>
            </a:extLst>
          </p:cNvPr>
          <p:cNvSpPr txBox="1"/>
          <p:nvPr/>
        </p:nvSpPr>
        <p:spPr>
          <a:xfrm>
            <a:off x="4172778" y="1649899"/>
            <a:ext cx="3846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20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334935" cy="4801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39" y="1424975"/>
            <a:ext cx="7686239" cy="4044172"/>
          </a:xfrm>
        </p:spPr>
        <p:txBody>
          <a:bodyPr/>
          <a:lstStyle/>
          <a:p>
            <a:r>
              <a:rPr lang="en-US" dirty="0"/>
              <a:t>CGA Organization</a:t>
            </a:r>
          </a:p>
          <a:p>
            <a:r>
              <a:rPr lang="en-US" dirty="0"/>
              <a:t>Award Processing</a:t>
            </a:r>
          </a:p>
          <a:p>
            <a:r>
              <a:rPr lang="en-US" dirty="0"/>
              <a:t>Finance Office Hours</a:t>
            </a:r>
          </a:p>
          <a:p>
            <a:r>
              <a:rPr lang="en-US" dirty="0"/>
              <a:t>Data Issues</a:t>
            </a:r>
          </a:p>
          <a:p>
            <a:r>
              <a:rPr lang="en-US" dirty="0"/>
              <a:t>KBAs</a:t>
            </a:r>
          </a:p>
          <a:p>
            <a:r>
              <a:rPr lang="en-US" dirty="0"/>
              <a:t>Finance AE Office Hours	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4711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2E661-A180-4025-E6A2-2086A02488D9}"/>
              </a:ext>
            </a:extLst>
          </p:cNvPr>
          <p:cNvSpPr/>
          <p:nvPr/>
        </p:nvSpPr>
        <p:spPr>
          <a:xfrm>
            <a:off x="3213269" y="332930"/>
            <a:ext cx="4243753" cy="11772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CGA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Director: James Ringo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Assoc Director: Mario Reina-Guerra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E9E69-2081-A2EF-2A8C-EEBA54C19295}"/>
              </a:ext>
            </a:extLst>
          </p:cNvPr>
          <p:cNvSpPr/>
          <p:nvPr/>
        </p:nvSpPr>
        <p:spPr>
          <a:xfrm>
            <a:off x="437801" y="1728489"/>
            <a:ext cx="4243754" cy="784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Award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0D1D4-A6B2-1106-E301-37929367BE5E}"/>
              </a:ext>
            </a:extLst>
          </p:cNvPr>
          <p:cNvSpPr/>
          <p:nvPr/>
        </p:nvSpPr>
        <p:spPr>
          <a:xfrm>
            <a:off x="5196966" y="1739128"/>
            <a:ext cx="4375549" cy="784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Revenue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78767B-884C-3E2E-3D0E-B51988A076C6}"/>
              </a:ext>
            </a:extLst>
          </p:cNvPr>
          <p:cNvSpPr/>
          <p:nvPr/>
        </p:nvSpPr>
        <p:spPr>
          <a:xfrm>
            <a:off x="887600" y="2682686"/>
            <a:ext cx="3179913" cy="16968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Award Maintenance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Supervisor: Lenora Bruce</a:t>
            </a:r>
          </a:p>
          <a:p>
            <a:pPr algn="ctr"/>
            <a:endParaRPr lang="en-US" sz="20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AE “Grants Administrators”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1B686-5F1F-1AEE-3177-CC27D8BE6B4C}"/>
              </a:ext>
            </a:extLst>
          </p:cNvPr>
          <p:cNvSpPr/>
          <p:nvPr/>
        </p:nvSpPr>
        <p:spPr>
          <a:xfrm>
            <a:off x="887599" y="4527555"/>
            <a:ext cx="3179913" cy="141056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Compliance/Training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Supervisor: Debra Henn</a:t>
            </a:r>
          </a:p>
          <a:p>
            <a:pPr algn="ctr"/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5F5BD-804B-3CCF-8DF3-9B6891A00FD5}"/>
              </a:ext>
            </a:extLst>
          </p:cNvPr>
          <p:cNvSpPr/>
          <p:nvPr/>
        </p:nvSpPr>
        <p:spPr>
          <a:xfrm>
            <a:off x="5741769" y="2710056"/>
            <a:ext cx="3286624" cy="16968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Invoicing and Reporting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Supervisors: Tammy Castelli and Jenny Scales</a:t>
            </a:r>
          </a:p>
          <a:p>
            <a:pPr algn="ctr"/>
            <a:endParaRPr lang="en-US" sz="20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AE “Contract Administrators”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44EDA5-763D-0E88-8E9A-D97FC5248F51}"/>
              </a:ext>
            </a:extLst>
          </p:cNvPr>
          <p:cNvSpPr/>
          <p:nvPr/>
        </p:nvSpPr>
        <p:spPr>
          <a:xfrm>
            <a:off x="5773300" y="4513218"/>
            <a:ext cx="3286623" cy="141056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Cash and Receivables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Supervisor: Stephanie Mata</a:t>
            </a:r>
          </a:p>
          <a:p>
            <a:pPr algn="ctr"/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889E3-DBE4-CAF3-771D-5D2FC539AF47}"/>
              </a:ext>
            </a:extLst>
          </p:cNvPr>
          <p:cNvSpPr txBox="1"/>
          <p:nvPr/>
        </p:nvSpPr>
        <p:spPr>
          <a:xfrm>
            <a:off x="9848193" y="1040524"/>
            <a:ext cx="2270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Staff List:  </a:t>
            </a:r>
            <a:r>
              <a:rPr lang="en-US" sz="1600" dirty="0"/>
              <a:t>https://financeandbusiness.ucdavis.edu/contact/staff-directory/contracts</a:t>
            </a:r>
          </a:p>
        </p:txBody>
      </p:sp>
    </p:spTree>
    <p:extLst>
      <p:ext uri="{BB962C8B-B14F-4D97-AF65-F5344CB8AC3E}">
        <p14:creationId xmlns:p14="http://schemas.microsoft.com/office/powerpoint/2010/main" val="10674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4729243" cy="480131"/>
          </a:xfrm>
        </p:spPr>
        <p:txBody>
          <a:bodyPr/>
          <a:lstStyle/>
          <a:p>
            <a:r>
              <a:rPr lang="en-US" dirty="0"/>
              <a:t>AE Award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36" y="1570529"/>
            <a:ext cx="8638999" cy="3846297"/>
          </a:xfrm>
        </p:spPr>
        <p:txBody>
          <a:bodyPr/>
          <a:lstStyle/>
          <a:p>
            <a:r>
              <a:rPr lang="en-US" dirty="0"/>
              <a:t>Transition Hold from mid-November 2023 to January 8, 2024</a:t>
            </a:r>
          </a:p>
          <a:p>
            <a:r>
              <a:rPr lang="en-US" dirty="0"/>
              <a:t>Started transacting in AE on Jan 8</a:t>
            </a:r>
          </a:p>
          <a:p>
            <a:r>
              <a:rPr lang="en-US" dirty="0"/>
              <a:t>	New Awards   114 processed / 79 to be processed</a:t>
            </a:r>
          </a:p>
          <a:p>
            <a:r>
              <a:rPr lang="en-US" dirty="0"/>
              <a:t>Starting this week</a:t>
            </a:r>
          </a:p>
          <a:p>
            <a:r>
              <a:rPr lang="en-US" dirty="0"/>
              <a:t>	Amendments 620</a:t>
            </a:r>
          </a:p>
          <a:p>
            <a:r>
              <a:rPr lang="en-US" dirty="0"/>
              <a:t>	Subawards 230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5899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648"/>
            <a:ext cx="6645474" cy="480131"/>
          </a:xfrm>
        </p:spPr>
        <p:txBody>
          <a:bodyPr/>
          <a:lstStyle/>
          <a:p>
            <a:r>
              <a:rPr lang="en-US" dirty="0"/>
              <a:t>Top 3 New Ways of Doing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631351"/>
            <a:ext cx="9871710" cy="5421579"/>
          </a:xfrm>
        </p:spPr>
        <p:txBody>
          <a:bodyPr/>
          <a:lstStyle/>
          <a:p>
            <a:r>
              <a:rPr lang="en-US" sz="2000" dirty="0"/>
              <a:t>Award Setup</a:t>
            </a:r>
          </a:p>
          <a:p>
            <a:pPr lvl="1"/>
            <a:r>
              <a:rPr lang="en-US" sz="1600" dirty="0"/>
              <a:t>When PM receives Budget – This is notification the award is ready to go</a:t>
            </a:r>
          </a:p>
          <a:p>
            <a:pPr lvl="1"/>
            <a:r>
              <a:rPr lang="en-US" sz="1600" dirty="0"/>
              <a:t>Review Budget AND Award/Project Data (KBA coming soon)</a:t>
            </a:r>
          </a:p>
          <a:p>
            <a:r>
              <a:rPr lang="en-US" sz="2000" dirty="0"/>
              <a:t>Subawards</a:t>
            </a:r>
          </a:p>
          <a:p>
            <a:pPr lvl="1"/>
            <a:r>
              <a:rPr lang="en-US" sz="1600" dirty="0"/>
              <a:t>CGA still sets them up</a:t>
            </a:r>
          </a:p>
          <a:p>
            <a:pPr lvl="1"/>
            <a:r>
              <a:rPr lang="en-US" sz="1600" dirty="0"/>
              <a:t>Send subaward invoices to </a:t>
            </a:r>
            <a:r>
              <a:rPr lang="en-US" sz="1600" dirty="0">
                <a:hlinkClick r:id="rId2"/>
              </a:rPr>
              <a:t>invoicing@ucdavis.edu</a:t>
            </a:r>
            <a:endParaRPr lang="en-US" sz="1600" dirty="0"/>
          </a:p>
          <a:p>
            <a:pPr lvl="1"/>
            <a:r>
              <a:rPr lang="en-US" sz="1600" dirty="0"/>
              <a:t>Subaward invoices will automatically route for PI approval (via email).  This replaces old process of having PI sign each invoice.</a:t>
            </a:r>
          </a:p>
          <a:p>
            <a:pPr lvl="1"/>
            <a:r>
              <a:rPr lang="en-US" sz="1600" dirty="0"/>
              <a:t>See </a:t>
            </a:r>
            <a:r>
              <a:rPr lang="en-US" sz="1600" b="1" dirty="0"/>
              <a:t>KB0009733; </a:t>
            </a:r>
            <a:r>
              <a:rPr lang="en-US" sz="1600" b="1" dirty="0">
                <a:hlinkClick r:id="rId3"/>
              </a:rPr>
              <a:t>https://kb.ucdavis.edu/?id=09733</a:t>
            </a:r>
            <a:endParaRPr lang="en-US" sz="1600" dirty="0"/>
          </a:p>
          <a:p>
            <a:r>
              <a:rPr lang="en-US" sz="2000" dirty="0"/>
              <a:t>One Task Per Sponsored Project</a:t>
            </a:r>
          </a:p>
          <a:p>
            <a:pPr lvl="1"/>
            <a:r>
              <a:rPr lang="en-US" sz="1600" dirty="0"/>
              <a:t>Implementation designed for one task / project</a:t>
            </a:r>
          </a:p>
          <a:p>
            <a:pPr lvl="1"/>
            <a:r>
              <a:rPr lang="en-US" sz="1600" dirty="0"/>
              <a:t>Request additional Projects as needed for reporting and/or award management requirements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3873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6251070" cy="480131"/>
          </a:xfrm>
        </p:spPr>
        <p:txBody>
          <a:bodyPr/>
          <a:lstStyle/>
          <a:p>
            <a:r>
              <a:rPr lang="en-US" dirty="0"/>
              <a:t>Data Issues / Cleanup Projects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DA27C-46AD-E1EB-305C-A45CC461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209" y="1101437"/>
            <a:ext cx="8357596" cy="44380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Award / Project End Dates</a:t>
            </a:r>
          </a:p>
          <a:p>
            <a:r>
              <a:rPr lang="en-US" dirty="0"/>
              <a:t>Purpose Codes</a:t>
            </a:r>
          </a:p>
          <a:p>
            <a:r>
              <a:rPr lang="en-US" dirty="0"/>
              <a:t>Financial Organization</a:t>
            </a:r>
          </a:p>
          <a:p>
            <a:r>
              <a:rPr lang="en-US" dirty="0"/>
              <a:t>Project Manager (used to be “fiscal officer” in KFS)</a:t>
            </a:r>
          </a:p>
          <a:p>
            <a:r>
              <a:rPr lang="en-US" dirty="0"/>
              <a:t>Principal Investigator</a:t>
            </a:r>
          </a:p>
        </p:txBody>
      </p:sp>
    </p:spTree>
    <p:extLst>
      <p:ext uri="{BB962C8B-B14F-4D97-AF65-F5344CB8AC3E}">
        <p14:creationId xmlns:p14="http://schemas.microsoft.com/office/powerpoint/2010/main" val="1354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5397760" cy="480131"/>
          </a:xfrm>
        </p:spPr>
        <p:txBody>
          <a:bodyPr/>
          <a:lstStyle/>
          <a:p>
            <a:r>
              <a:rPr lang="en-US" dirty="0"/>
              <a:t>Knowledge Base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14" y="915547"/>
            <a:ext cx="8639643" cy="5026906"/>
          </a:xfrm>
        </p:spPr>
        <p:txBody>
          <a:bodyPr/>
          <a:lstStyle/>
          <a:p>
            <a:r>
              <a:rPr lang="en-US" dirty="0"/>
              <a:t>Project Portfolio Management </a:t>
            </a:r>
          </a:p>
          <a:p>
            <a:r>
              <a:rPr lang="en-US" dirty="0"/>
              <a:t>	20 Articles Available Now, including:</a:t>
            </a:r>
          </a:p>
          <a:p>
            <a:pPr lvl="2"/>
            <a:r>
              <a:rPr lang="en-US" sz="1400" dirty="0"/>
              <a:t>Look Up the CGA Grants or Contracts Administrator for a PPM Award or Project</a:t>
            </a:r>
          </a:p>
          <a:p>
            <a:pPr lvl="2"/>
            <a:r>
              <a:rPr lang="en-US" sz="1400" dirty="0"/>
              <a:t>Running the PPM Master Data Report</a:t>
            </a:r>
          </a:p>
          <a:p>
            <a:pPr lvl="2"/>
            <a:r>
              <a:rPr lang="en-US" sz="1400" dirty="0"/>
              <a:t>Transferring Costs Between PPM Projects and/or Tasks </a:t>
            </a:r>
          </a:p>
          <a:p>
            <a:pPr lvl="2"/>
            <a:r>
              <a:rPr lang="en-US" sz="1400" dirty="0"/>
              <a:t>Delegating PPM Project Manager Approvals </a:t>
            </a:r>
          </a:p>
          <a:p>
            <a:pPr marL="914400" lvl="2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dirty="0"/>
              <a:t>Additional CGA specific articles coming soon:</a:t>
            </a:r>
          </a:p>
          <a:p>
            <a:pPr lvl="2"/>
            <a:r>
              <a:rPr lang="en-US" sz="1400" dirty="0"/>
              <a:t>Understanding Award/Project dates</a:t>
            </a:r>
          </a:p>
          <a:p>
            <a:pPr lvl="2"/>
            <a:r>
              <a:rPr lang="en-US" sz="1400" dirty="0"/>
              <a:t>New award setup </a:t>
            </a:r>
          </a:p>
          <a:p>
            <a:pPr lvl="2"/>
            <a:r>
              <a:rPr lang="en-US" sz="1400" dirty="0"/>
              <a:t>Award closeouts</a:t>
            </a:r>
          </a:p>
          <a:p>
            <a:pPr lvl="2"/>
            <a:r>
              <a:rPr lang="en-US" sz="1400" dirty="0"/>
              <a:t>And more!!!</a:t>
            </a:r>
          </a:p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F2EF2-ADAA-3FA8-7FA0-C190100593BB}"/>
              </a:ext>
            </a:extLst>
          </p:cNvPr>
          <p:cNvSpPr txBox="1"/>
          <p:nvPr/>
        </p:nvSpPr>
        <p:spPr>
          <a:xfrm>
            <a:off x="8462513" y="611409"/>
            <a:ext cx="276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 Don’t try to apply KBAs that say “for Non-sponsored Project” to Contract/Grant Awards</a:t>
            </a:r>
          </a:p>
        </p:txBody>
      </p:sp>
    </p:spTree>
    <p:extLst>
      <p:ext uri="{BB962C8B-B14F-4D97-AF65-F5344CB8AC3E}">
        <p14:creationId xmlns:p14="http://schemas.microsoft.com/office/powerpoint/2010/main" val="32671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152466" cy="480131"/>
          </a:xfrm>
        </p:spPr>
        <p:txBody>
          <a:bodyPr/>
          <a:lstStyle/>
          <a:p>
            <a:r>
              <a:rPr lang="en-US" dirty="0"/>
              <a:t>Service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1006"/>
            <a:ext cx="9172410" cy="4276409"/>
          </a:xfrm>
        </p:spPr>
        <p:txBody>
          <a:bodyPr/>
          <a:lstStyle/>
          <a:p>
            <a:r>
              <a:rPr lang="en-US" dirty="0"/>
              <a:t>Open Tickets with Aggie Enterprise Help form</a:t>
            </a:r>
          </a:p>
          <a:p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https://servicehub.ucdavis.edu/servicehub?id=ucd_cat_item&amp;sys_id=69aaee7a1bf7291094087bff034bcb48</a:t>
            </a:r>
            <a:r>
              <a:rPr lang="en-US" sz="1400" dirty="0"/>
              <a:t>)</a:t>
            </a:r>
          </a:p>
          <a:p>
            <a:r>
              <a:rPr lang="en-US" dirty="0"/>
              <a:t>To get to CGA, select: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1AE45-8F59-FC96-1957-5EF127A5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70" y="2014275"/>
            <a:ext cx="5908430" cy="48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5316007" cy="480131"/>
          </a:xfrm>
        </p:spPr>
        <p:txBody>
          <a:bodyPr/>
          <a:lstStyle/>
          <a:p>
            <a:r>
              <a:rPr lang="en-US" dirty="0"/>
              <a:t>Finance AE Office Hours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00" y="1157713"/>
            <a:ext cx="9172410" cy="4276409"/>
          </a:xfrm>
        </p:spPr>
        <p:txBody>
          <a:bodyPr/>
          <a:lstStyle/>
          <a:p>
            <a:r>
              <a:rPr lang="en-US" dirty="0"/>
              <a:t>Aggie Enterprise functional leads host drop-in office hours for users to ask questions and get assistance with Aggie Enterprise processes. Users are encouraged to join via Zoom at any time during the session. </a:t>
            </a:r>
            <a:r>
              <a:rPr lang="en-US" b="1" dirty="0"/>
              <a:t>These will be true drop-in office hours with no facilitated presentations</a:t>
            </a:r>
            <a:r>
              <a:rPr lang="en-US" dirty="0"/>
              <a:t>. </a:t>
            </a:r>
          </a:p>
          <a:p>
            <a:r>
              <a:rPr lang="en-US" dirty="0"/>
              <a:t>	PPM C&amp;G Breakout Room</a:t>
            </a:r>
          </a:p>
          <a:p>
            <a:r>
              <a:rPr lang="en-US" dirty="0"/>
              <a:t>	10-11am  Monday –Friday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CBEE3-2D36-7921-1775-34308EE29D18}"/>
              </a:ext>
            </a:extLst>
          </p:cNvPr>
          <p:cNvSpPr txBox="1"/>
          <p:nvPr/>
        </p:nvSpPr>
        <p:spPr>
          <a:xfrm>
            <a:off x="5819775" y="490912"/>
            <a:ext cx="506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https://aggieenterprise.ucdavis.edu/office-hours</a:t>
            </a:r>
          </a:p>
        </p:txBody>
      </p:sp>
    </p:spTree>
    <p:extLst>
      <p:ext uri="{BB962C8B-B14F-4D97-AF65-F5344CB8AC3E}">
        <p14:creationId xmlns:p14="http://schemas.microsoft.com/office/powerpoint/2010/main" val="21892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3137</TotalTime>
  <Words>506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Open Sans</vt:lpstr>
      <vt:lpstr>Open Sans Light</vt:lpstr>
      <vt:lpstr>Wingdings</vt:lpstr>
      <vt:lpstr>Office Theme</vt:lpstr>
      <vt:lpstr>1_Office Theme</vt:lpstr>
      <vt:lpstr>Custom Design</vt:lpstr>
      <vt:lpstr>PowerPoint Presentation</vt:lpstr>
      <vt:lpstr>Agenda</vt:lpstr>
      <vt:lpstr>PowerPoint Presentation</vt:lpstr>
      <vt:lpstr>AE Award Processing</vt:lpstr>
      <vt:lpstr>Top 3 New Ways of Doing Things</vt:lpstr>
      <vt:lpstr>Data Issues / Cleanup Projects</vt:lpstr>
      <vt:lpstr>Knowledge Base Articles</vt:lpstr>
      <vt:lpstr>Service Now</vt:lpstr>
      <vt:lpstr>Finance AE Office Hours 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James Ringo</cp:lastModifiedBy>
  <cp:revision>23</cp:revision>
  <dcterms:created xsi:type="dcterms:W3CDTF">2022-10-05T15:20:37Z</dcterms:created>
  <dcterms:modified xsi:type="dcterms:W3CDTF">2024-01-24T18:04:03Z</dcterms:modified>
  <cp:category/>
</cp:coreProperties>
</file>