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56" r:id="rId2"/>
    <p:sldMasterId id="2147483865" r:id="rId3"/>
  </p:sldMasterIdLst>
  <p:notesMasterIdLst>
    <p:notesMasterId r:id="rId9"/>
  </p:notesMasterIdLst>
  <p:sldIdLst>
    <p:sldId id="256" r:id="rId4"/>
    <p:sldId id="2147348033" r:id="rId5"/>
    <p:sldId id="2147348034" r:id="rId6"/>
    <p:sldId id="2147348035" r:id="rId7"/>
    <p:sldId id="2147348036" r:id="rId8"/>
  </p:sldIdLst>
  <p:sldSz cx="12192000" cy="6858000"/>
  <p:notesSz cx="6858000" cy="9144000"/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65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F2F088-7BAA-DE48-B47F-079F5E9922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DB8F4-B80E-4646-A7B4-2FFDC77529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fld id="{0579B91A-EE84-5D4B-87C8-F9573C79E314}" type="datetimeFigureOut">
              <a:rPr lang="en-US"/>
              <a:pPr>
                <a:defRPr/>
              </a:pPr>
              <a:t>7/24/2024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25A34D-1DBF-AA47-AF3D-4D66B4836C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859BF9E-F2F1-6C49-994E-B5C76A90B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29128-3365-5F4D-9962-B8B99989C6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C53F2-F83F-6947-ABDF-27706EDC5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fld id="{2550DFEC-E11E-2047-96B4-DF4A9DA2F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1" y="3645157"/>
            <a:ext cx="9871710" cy="976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July 24,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4379F0-92D2-B849-85CF-D31BEFCCA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10" y="2729401"/>
            <a:ext cx="10813709" cy="914400"/>
          </a:xfrm>
        </p:spPr>
        <p:txBody>
          <a:bodyPr/>
          <a:lstStyle>
            <a:lvl1pPr>
              <a:defRPr sz="48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85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3" spcCol="18288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July 24,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99845"/>
            <a:ext cx="2788920" cy="4438015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July 24,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1CB6F5-FD3D-B845-83D7-93F0CEF1FD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41420" y="1299845"/>
            <a:ext cx="7037070" cy="44380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98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40F234-7F3A-094B-8656-CF61951E73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329" y="3175000"/>
            <a:ext cx="9144000" cy="23876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713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56BC02-2037-6E4E-B0E4-5723E8C17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9" b="30624"/>
          <a:stretch/>
        </p:blipFill>
        <p:spPr>
          <a:xfrm>
            <a:off x="0" y="6133763"/>
            <a:ext cx="12192000" cy="71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4045" cy="75895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6708" y="64500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230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AC901-62E8-5C4E-8AC8-C40D794F3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978784-EFEB-844A-BDB7-C56BFFF69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9" b="30624"/>
          <a:stretch/>
        </p:blipFill>
        <p:spPr>
          <a:xfrm>
            <a:off x="0" y="6176963"/>
            <a:ext cx="12192000" cy="675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AAFEA9-3806-4D42-B97D-044DD3C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758952"/>
          </a:xfrm>
          <a:prstGeom prst="rect">
            <a:avLst/>
          </a:prstGeom>
          <a:solidFill>
            <a:srgbClr val="00497F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05B9-1198-EE4C-A2DC-91F8E9DAF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39655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2D529-B505-9F48-9EE1-EF4ECC6D3FF8}"/>
              </a:ext>
            </a:extLst>
          </p:cNvPr>
          <p:cNvSpPr txBox="1">
            <a:spLocks/>
          </p:cNvSpPr>
          <p:nvPr userDrawn="1"/>
        </p:nvSpPr>
        <p:spPr>
          <a:xfrm>
            <a:off x="11726708" y="645002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694308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0463-723C-D349-AEDE-84E0C7F9D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06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/>
        </p:nvSpPr>
        <p:spPr>
          <a:xfrm>
            <a:off x="11410953" y="6477000"/>
            <a:ext cx="30797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70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700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4DC2670-5D11-4421-8167-B380A667E4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688" y="684903"/>
            <a:ext cx="11390734" cy="454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SzPct val="100000"/>
              <a:buNone/>
              <a:defRPr lang="en-US" sz="180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8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DA727-6368-409E-B201-3623E1FCA28E}"/>
              </a:ext>
            </a:extLst>
          </p:cNvPr>
          <p:cNvSpPr txBox="1"/>
          <p:nvPr/>
        </p:nvSpPr>
        <p:spPr>
          <a:xfrm>
            <a:off x="469900" y="6477000"/>
            <a:ext cx="535516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7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© 2022 Deloitte Development LLC. All rights reserved.</a:t>
            </a:r>
            <a:endParaRPr lang="fr-FR" sz="7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F8A53-C933-455D-B70F-493B252B78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079" y="1371600"/>
            <a:ext cx="11167850" cy="46704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72C5FD-9B77-40A1-B4AE-F1F67B075709}"/>
              </a:ext>
            </a:extLst>
          </p:cNvPr>
          <p:cNvGrpSpPr/>
          <p:nvPr/>
        </p:nvGrpSpPr>
        <p:grpSpPr>
          <a:xfrm>
            <a:off x="-11703" y="-3628"/>
            <a:ext cx="75101" cy="6861628"/>
            <a:chOff x="-11703" y="-3628"/>
            <a:chExt cx="75101" cy="68616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734DBA-CC68-48D2-85BF-1F1D884CD795}"/>
                </a:ext>
              </a:extLst>
            </p:cNvPr>
            <p:cNvSpPr/>
            <p:nvPr/>
          </p:nvSpPr>
          <p:spPr>
            <a:xfrm rot="5400000">
              <a:off x="-659267" y="645307"/>
              <a:ext cx="1371600" cy="73730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FF5B99-0ED6-4C12-9E1E-C1ECACF8A98D}"/>
                </a:ext>
              </a:extLst>
            </p:cNvPr>
            <p:cNvSpPr/>
            <p:nvPr/>
          </p:nvSpPr>
          <p:spPr>
            <a:xfrm rot="5400000">
              <a:off x="-659267" y="2016907"/>
              <a:ext cx="1371600" cy="73730"/>
            </a:xfrm>
            <a:prstGeom prst="rect">
              <a:avLst/>
            </a:prstGeom>
            <a:solidFill>
              <a:srgbClr val="97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0E51D7-D202-41E3-B744-4A5113D798C6}"/>
                </a:ext>
              </a:extLst>
            </p:cNvPr>
            <p:cNvSpPr/>
            <p:nvPr/>
          </p:nvSpPr>
          <p:spPr>
            <a:xfrm rot="5400000">
              <a:off x="-659267" y="3388507"/>
              <a:ext cx="1371600" cy="73730"/>
            </a:xfrm>
            <a:prstGeom prst="rect">
              <a:avLst/>
            </a:prstGeom>
            <a:solidFill>
              <a:srgbClr val="00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1B8415-50B1-456A-9AFF-8C1B778015BA}"/>
                </a:ext>
              </a:extLst>
            </p:cNvPr>
            <p:cNvSpPr/>
            <p:nvPr/>
          </p:nvSpPr>
          <p:spPr>
            <a:xfrm rot="5400000">
              <a:off x="-660638" y="4760107"/>
              <a:ext cx="1371600" cy="7373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99CDA45-8C0F-4B19-8817-75F1DD2C7B16}"/>
                </a:ext>
              </a:extLst>
            </p:cNvPr>
            <p:cNvSpPr/>
            <p:nvPr/>
          </p:nvSpPr>
          <p:spPr>
            <a:xfrm rot="5400000">
              <a:off x="-660638" y="6135335"/>
              <a:ext cx="1371600" cy="73730"/>
            </a:xfrm>
            <a:prstGeom prst="rect">
              <a:avLst/>
            </a:prstGeom>
            <a:solidFill>
              <a:srgbClr val="86B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843570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A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6708" y="64500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689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A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56BC02-2037-6E4E-B0E4-5723E8C17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9" b="30624"/>
          <a:stretch/>
        </p:blipFill>
        <p:spPr>
          <a:xfrm>
            <a:off x="0" y="6133763"/>
            <a:ext cx="12192000" cy="71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6708" y="64500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7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06"/>
            <a:ext cx="5972148" cy="482312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71710" cy="44380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July 24,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66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AC901-62E8-5C4E-8AC8-C40D794F3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978784-EFEB-844A-BDB7-C56BFFF69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9" b="30624"/>
          <a:stretch/>
        </p:blipFill>
        <p:spPr>
          <a:xfrm>
            <a:off x="0" y="6176963"/>
            <a:ext cx="12192000" cy="675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AAFEA9-3806-4D42-B97D-044DD3C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0497F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05B9-1198-EE4C-A2DC-91F8E9DAF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39655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2D529-B505-9F48-9EE1-EF4ECC6D3FF8}"/>
              </a:ext>
            </a:extLst>
          </p:cNvPr>
          <p:cNvSpPr txBox="1">
            <a:spLocks/>
          </p:cNvSpPr>
          <p:nvPr userDrawn="1"/>
        </p:nvSpPr>
        <p:spPr>
          <a:xfrm>
            <a:off x="11726708" y="645002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48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AC901-62E8-5C4E-8AC8-C40D794F3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978784-EFEB-844A-BDB7-C56BFFF69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9" b="30624"/>
          <a:stretch/>
        </p:blipFill>
        <p:spPr>
          <a:xfrm>
            <a:off x="0" y="6176963"/>
            <a:ext cx="12192000" cy="675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AAFEA9-3806-4D42-B97D-044DD3C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0497F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05B9-1198-EE4C-A2DC-91F8E9DAF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39655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2D529-B505-9F48-9EE1-EF4ECC6D3FF8}"/>
              </a:ext>
            </a:extLst>
          </p:cNvPr>
          <p:cNvSpPr txBox="1">
            <a:spLocks/>
          </p:cNvSpPr>
          <p:nvPr userDrawn="1"/>
        </p:nvSpPr>
        <p:spPr>
          <a:xfrm>
            <a:off x="11726708" y="645002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64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EAC3-EE35-43E0-A249-9E7A3316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52DA6-6726-4ED3-9304-C474E4D51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AFE33-D2DA-4977-BB83-CD6419079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8B61A-A5ED-4624-B275-52012EAF6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0463-723C-D349-AEDE-84E0C7F9D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3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E556-5D1D-4AE1-8202-F2F34C24B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58823-1EF5-433B-9841-7FE31D511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0F1A6-A9AB-4AA6-9A4E-815D1405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F74C-DD6B-4414-9B3D-6C2AECA2E87B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5893F-B12F-4B90-A8FF-AF82F203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2A569-B621-458D-924C-DCB811D9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2ED-B9D5-4F06-966B-D0229523F2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3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2" spcCol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July 24,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7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3" spcCol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July 24,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47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99845"/>
            <a:ext cx="2800350" cy="4438015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July 24,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1CB6F5-FD3D-B845-83D7-93F0CEF1FD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41420" y="1299845"/>
            <a:ext cx="7037070" cy="44380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6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906A28-4454-E540-980D-B4F783173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391213" y="6206761"/>
            <a:ext cx="1375059" cy="226885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0E43521-C154-2647-A50F-BD549D3E42CF}"/>
              </a:ext>
            </a:extLst>
          </p:cNvPr>
          <p:cNvSpPr txBox="1">
            <a:spLocks/>
          </p:cNvSpPr>
          <p:nvPr/>
        </p:nvSpPr>
        <p:spPr>
          <a:xfrm>
            <a:off x="828675" y="60991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6F987DD-1124-8242-B9D8-393FDBCF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C35C-58BC-0E47-B523-57C381FC1FE6}" type="datetime2">
              <a:rPr lang="en-US"/>
              <a:pPr>
                <a:defRPr/>
              </a:pPr>
              <a:t>Wednesday, July 24, 2024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5E38263-AA57-F64D-BDCD-EB7CD48D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954C1-B7AD-934C-AE16-E65815E0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77A56-679D-1747-9650-200F86485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July 24,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676EBE-D970-F04C-B8AE-786E0145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1" y="3645157"/>
            <a:ext cx="9871710" cy="976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895C056-4336-E247-BCF8-66181629D2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10" y="2729401"/>
            <a:ext cx="10813709" cy="914400"/>
          </a:xfrm>
        </p:spPr>
        <p:txBody>
          <a:bodyPr/>
          <a:lstStyle>
            <a:lvl1pPr>
              <a:defRPr sz="48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23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July 24,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4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2" spcCol="18288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July 24,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6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D0D97-B071-C148-9036-86499577D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815" y="6224905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4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93AF7C1-9145-5745-AFDF-868B12D25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68630"/>
            <a:ext cx="9128125" cy="75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E585573-8857-2147-AFDA-C608CDBBF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912812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D7868-2810-E844-B83F-968AD4C89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9594" y="6230462"/>
            <a:ext cx="2743200" cy="366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86B0CECE-ADBD-E046-9E00-15B1E455C3C8}" type="datetime2">
              <a:rPr lang="en-US" smtClean="0"/>
              <a:pPr>
                <a:defRPr/>
              </a:pPr>
              <a:t>Wednesday, July 24, 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E6E644-0CD5-9A48-BE0A-B093210F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4720" y="6224270"/>
            <a:ext cx="522288" cy="365125"/>
          </a:xfrm>
          <a:prstGeom prst="rect">
            <a:avLst/>
          </a:prstGeom>
        </p:spPr>
        <p:txBody>
          <a:bodyPr anchor="b" anchorCtr="0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400" b="0" i="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E59E93EA-64E5-EF41-9853-47B1C09F5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2" r:id="rId2"/>
    <p:sldLayoutId id="2147483854" r:id="rId3"/>
    <p:sldLayoutId id="2147483855" r:id="rId4"/>
    <p:sldLayoutId id="2147483853" r:id="rId5"/>
    <p:sldLayoutId id="2147483862" r:id="rId6"/>
  </p:sldLayoutIdLst>
  <p:hf sldNum="0" hd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9pPr>
    </p:titleStyle>
    <p:bodyStyle>
      <a:lvl1pPr algn="l" defTabSz="912813" rtl="0" eaLnBrk="1" fontAlgn="base" hangingPunct="1">
        <a:lnSpc>
          <a:spcPct val="120000"/>
        </a:lnSpc>
        <a:spcBef>
          <a:spcPts val="1000"/>
        </a:spcBef>
        <a:spcAft>
          <a:spcPts val="600"/>
        </a:spcAft>
        <a:buFont typeface="Arial" panose="020B0604020202020204" pitchFamily="34" charset="0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42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14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5986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58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D0D97-B071-C148-9036-86499577D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815" y="6224905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4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93AF7C1-9145-5745-AFDF-868B12D25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68630"/>
            <a:ext cx="9128125" cy="75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E585573-8857-2147-AFDA-C608CDBBF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912812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D7868-2810-E844-B83F-968AD4C89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9594" y="6230462"/>
            <a:ext cx="2743200" cy="366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86B0CECE-ADBD-E046-9E00-15B1E455C3C8}" type="datetime2">
              <a:rPr lang="en-US" smtClean="0"/>
              <a:pPr>
                <a:defRPr/>
              </a:pPr>
              <a:t>Wednesday, July 24, 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E6E644-0CD5-9A48-BE0A-B093210F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4720" y="6224270"/>
            <a:ext cx="522288" cy="365125"/>
          </a:xfrm>
          <a:prstGeom prst="rect">
            <a:avLst/>
          </a:prstGeom>
        </p:spPr>
        <p:txBody>
          <a:bodyPr anchor="b" anchorCtr="0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400" b="0" i="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E59E93EA-64E5-EF41-9853-47B1C09F5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1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8" r:id="rId2"/>
    <p:sldLayoutId id="2147483859" r:id="rId3"/>
    <p:sldLayoutId id="2147483860" r:id="rId4"/>
    <p:sldLayoutId id="2147483861" r:id="rId5"/>
  </p:sldLayoutIdLst>
  <p:hf sldNum="0" hd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9pPr>
    </p:titleStyle>
    <p:bodyStyle>
      <a:lvl1pPr algn="l" defTabSz="912813" rtl="0" eaLnBrk="1" fontAlgn="base" hangingPunct="1">
        <a:lnSpc>
          <a:spcPct val="120000"/>
        </a:lnSpc>
        <a:spcBef>
          <a:spcPts val="1000"/>
        </a:spcBef>
        <a:spcAft>
          <a:spcPts val="600"/>
        </a:spcAft>
        <a:buFont typeface="Arial" panose="020B0604020202020204" pitchFamily="34" charset="0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42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14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5986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58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8F5C4FE-5EC6-8547-B59C-CB35417AA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97" y="6492875"/>
            <a:ext cx="527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4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t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rgbClr val="FFBF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fontAlgn="t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0C1FB9-5883-8449-8B70-CBF768514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558" y="4123635"/>
            <a:ext cx="9871710" cy="1621435"/>
          </a:xfrm>
        </p:spPr>
        <p:txBody>
          <a:bodyPr/>
          <a:lstStyle/>
          <a:p>
            <a:r>
              <a:rPr lang="en-US" dirty="0"/>
              <a:t>Research Administration Forum	–   July 24,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D6ABA-A9CF-ED43-B007-26D1FCB47D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3150D-0429-2744-B2DF-06C0D017A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Contracts &amp; Grants Accounting	</a:t>
            </a:r>
          </a:p>
        </p:txBody>
      </p:sp>
    </p:spTree>
    <p:extLst>
      <p:ext uri="{BB962C8B-B14F-4D97-AF65-F5344CB8AC3E}">
        <p14:creationId xmlns:p14="http://schemas.microsoft.com/office/powerpoint/2010/main" val="418274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F0F4-D24C-0327-D973-825CE01D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3679341" cy="480131"/>
          </a:xfrm>
        </p:spPr>
        <p:txBody>
          <a:bodyPr/>
          <a:lstStyle/>
          <a:p>
            <a:r>
              <a:rPr lang="en-US" dirty="0"/>
              <a:t>All About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E69AA-EB41-F460-BB05-D8F7772D6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283" y="1209992"/>
            <a:ext cx="9871710" cy="4438015"/>
          </a:xfrm>
        </p:spPr>
        <p:txBody>
          <a:bodyPr/>
          <a:lstStyle/>
          <a:p>
            <a:r>
              <a:rPr lang="en-US" sz="3600" dirty="0"/>
              <a:t>Important dates in AE</a:t>
            </a:r>
          </a:p>
          <a:p>
            <a:pPr marL="1027113" lvl="1" indent="-342900"/>
            <a:r>
              <a:rPr lang="en-US" sz="2400" dirty="0"/>
              <a:t>Award </a:t>
            </a:r>
            <a:r>
              <a:rPr lang="en-US" sz="2400" b="1" dirty="0">
                <a:solidFill>
                  <a:srgbClr val="FF0000"/>
                </a:solidFill>
              </a:rPr>
              <a:t>End</a:t>
            </a:r>
            <a:r>
              <a:rPr lang="en-US" sz="2400" dirty="0"/>
              <a:t> Date (Budget Period End date)</a:t>
            </a:r>
          </a:p>
          <a:p>
            <a:pPr marL="1027113" lvl="1" indent="-342900"/>
            <a:r>
              <a:rPr lang="en-US" sz="2400" dirty="0"/>
              <a:t>Award </a:t>
            </a:r>
            <a:r>
              <a:rPr lang="en-US" sz="2400" b="1" dirty="0">
                <a:solidFill>
                  <a:srgbClr val="FF0000"/>
                </a:solidFill>
              </a:rPr>
              <a:t>Close</a:t>
            </a:r>
            <a:r>
              <a:rPr lang="en-US" sz="2400" dirty="0"/>
              <a:t> Date</a:t>
            </a:r>
          </a:p>
          <a:p>
            <a:pPr marL="1027113" lvl="1" indent="-342900"/>
            <a:r>
              <a:rPr lang="en-US" sz="2400" dirty="0"/>
              <a:t>Project Finish Date / Task Finish Date</a:t>
            </a:r>
          </a:p>
          <a:p>
            <a:pPr marL="1027113" lvl="1" indent="-342900"/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6461B-73CC-8E3E-B96A-8003BF8AD4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0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C1E35-82D3-301A-48A4-7DEC2CF4B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2107244" cy="480131"/>
          </a:xfrm>
        </p:spPr>
        <p:txBody>
          <a:bodyPr/>
          <a:lstStyle/>
          <a:p>
            <a:r>
              <a:rPr lang="en-US" dirty="0"/>
              <a:t>Award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F166C-5685-DBE1-3610-5DB12887E1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05A0DD7-0E4F-4A9B-C3BC-60828005B3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941" y="1306629"/>
            <a:ext cx="11348275" cy="4244741"/>
          </a:xfrm>
        </p:spPr>
      </p:pic>
      <p:sp>
        <p:nvSpPr>
          <p:cNvPr id="11" name="Arrow: Left 10">
            <a:extLst>
              <a:ext uri="{FF2B5EF4-FFF2-40B4-BE49-F238E27FC236}">
                <a16:creationId xmlns:a16="http://schemas.microsoft.com/office/drawing/2014/main" id="{D1DD284D-AFD0-B4C7-C0C6-DE2964B3BD14}"/>
              </a:ext>
            </a:extLst>
          </p:cNvPr>
          <p:cNvSpPr/>
          <p:nvPr/>
        </p:nvSpPr>
        <p:spPr>
          <a:xfrm>
            <a:off x="9658350" y="2238375"/>
            <a:ext cx="978408" cy="1905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2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0BA2-E057-1095-E85E-118E33FE3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2233945" cy="480131"/>
          </a:xfrm>
        </p:spPr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E423A-51DB-CC8C-C97C-E5F9AC4E8A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6162425-55F7-D510-C77C-D7F0B40A9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075" y="1343026"/>
            <a:ext cx="9963150" cy="2743200"/>
          </a:xfrm>
        </p:spPr>
      </p:pic>
      <p:sp>
        <p:nvSpPr>
          <p:cNvPr id="10" name="Arrow: Left 9">
            <a:extLst>
              <a:ext uri="{FF2B5EF4-FFF2-40B4-BE49-F238E27FC236}">
                <a16:creationId xmlns:a16="http://schemas.microsoft.com/office/drawing/2014/main" id="{A2342288-B879-856E-B817-73D4FC4D2A9E}"/>
              </a:ext>
            </a:extLst>
          </p:cNvPr>
          <p:cNvSpPr/>
          <p:nvPr/>
        </p:nvSpPr>
        <p:spPr>
          <a:xfrm>
            <a:off x="7524750" y="2371723"/>
            <a:ext cx="978408" cy="1714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F2A51-CFF0-9321-C6DA-52CCEA3D7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3772828" cy="480131"/>
          </a:xfrm>
        </p:spPr>
        <p:txBody>
          <a:bodyPr/>
          <a:lstStyle/>
          <a:p>
            <a:r>
              <a:rPr lang="en-US" dirty="0"/>
              <a:t>Important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E913D-FF4D-A130-DD4B-EF10C750E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1000"/>
              </a:spcBef>
            </a:pPr>
            <a:r>
              <a:rPr lang="en-US" sz="2400" dirty="0"/>
              <a:t>We will use AE functionality to enforce close dates </a:t>
            </a:r>
            <a:r>
              <a:rPr lang="en-US" sz="2400"/>
              <a:t>on awards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Impact of API and I-370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CGA will not change Award End Date without an amendment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JIRA is in final testing phases to update converted awards/projects and their dates.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close period is a shared period. CGA needs time for final reporting and cash draws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9D606-AECA-F989-D1B4-C5BA7A7B73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97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22850"/>
      </a:dk1>
      <a:lt1>
        <a:srgbClr val="FFBE00"/>
      </a:lt1>
      <a:dk2>
        <a:srgbClr val="0046B9"/>
      </a:dk2>
      <a:lt2>
        <a:srgbClr val="FFCC00"/>
      </a:lt2>
      <a:accent1>
        <a:srgbClr val="00C4B2"/>
      </a:accent1>
      <a:accent2>
        <a:srgbClr val="AADA91"/>
      </a:accent2>
      <a:accent3>
        <a:srgbClr val="FFFF3A"/>
      </a:accent3>
      <a:accent4>
        <a:srgbClr val="022850"/>
      </a:accent4>
      <a:accent5>
        <a:srgbClr val="FFBE00"/>
      </a:accent5>
      <a:accent6>
        <a:srgbClr val="F08A00"/>
      </a:accent6>
      <a:hlink>
        <a:srgbClr val="C1022F"/>
      </a:hlink>
      <a:folHlink>
        <a:srgbClr val="4811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EF9BC2F-9EFD-104F-8E76-F4D01341EFD6}" vid="{E7D301D1-1DD4-4D45-8467-A8D304790232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22850"/>
      </a:dk1>
      <a:lt1>
        <a:srgbClr val="FFBE00"/>
      </a:lt1>
      <a:dk2>
        <a:srgbClr val="0046B9"/>
      </a:dk2>
      <a:lt2>
        <a:srgbClr val="FFCC00"/>
      </a:lt2>
      <a:accent1>
        <a:srgbClr val="00C4B2"/>
      </a:accent1>
      <a:accent2>
        <a:srgbClr val="AADA91"/>
      </a:accent2>
      <a:accent3>
        <a:srgbClr val="FFFF3A"/>
      </a:accent3>
      <a:accent4>
        <a:srgbClr val="022850"/>
      </a:accent4>
      <a:accent5>
        <a:srgbClr val="FFBE00"/>
      </a:accent5>
      <a:accent6>
        <a:srgbClr val="F08A00"/>
      </a:accent6>
      <a:hlink>
        <a:srgbClr val="C1022F"/>
      </a:hlink>
      <a:folHlink>
        <a:srgbClr val="4811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EF9BC2F-9EFD-104F-8E76-F4D01341EFD6}" vid="{8003F287-F45E-2F45-A99A-079A517B90FF}"/>
    </a:ext>
  </a:extLst>
</a:theme>
</file>

<file path=ppt/theme/theme3.xml><?xml version="1.0" encoding="utf-8"?>
<a:theme xmlns:a="http://schemas.openxmlformats.org/drawingml/2006/main" name="Custom Design">
  <a:themeElements>
    <a:clrScheme name="FOA">
      <a:dk1>
        <a:srgbClr val="000000"/>
      </a:dk1>
      <a:lt1>
        <a:srgbClr val="FFFFFF"/>
      </a:lt1>
      <a:dk2>
        <a:srgbClr val="022447"/>
      </a:dk2>
      <a:lt2>
        <a:srgbClr val="6E9AC9"/>
      </a:lt2>
      <a:accent1>
        <a:srgbClr val="6FCFEB"/>
      </a:accent1>
      <a:accent2>
        <a:srgbClr val="4F7093"/>
      </a:accent2>
      <a:accent3>
        <a:srgbClr val="297FD5"/>
      </a:accent3>
      <a:accent4>
        <a:srgbClr val="FFDC00"/>
      </a:accent4>
      <a:accent5>
        <a:srgbClr val="FFFF3B"/>
      </a:accent5>
      <a:accent6>
        <a:srgbClr val="345B85"/>
      </a:accent6>
      <a:hlink>
        <a:srgbClr val="FFBF00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Preso 2022 Watertower</Template>
  <TotalTime>3615</TotalTime>
  <Words>104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Helvetica</vt:lpstr>
      <vt:lpstr>Open Sans</vt:lpstr>
      <vt:lpstr>Open Sans Light</vt:lpstr>
      <vt:lpstr>Wingdings</vt:lpstr>
      <vt:lpstr>Office Theme</vt:lpstr>
      <vt:lpstr>1_Office Theme</vt:lpstr>
      <vt:lpstr>Custom Design</vt:lpstr>
      <vt:lpstr>PowerPoint Presentation</vt:lpstr>
      <vt:lpstr>All About Dates</vt:lpstr>
      <vt:lpstr>Award</vt:lpstr>
      <vt:lpstr>Project</vt:lpstr>
      <vt:lpstr>Important Notes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James Ringo</dc:creator>
  <cp:keywords/>
  <dc:description/>
  <cp:lastModifiedBy>Mario</cp:lastModifiedBy>
  <cp:revision>34</cp:revision>
  <dcterms:created xsi:type="dcterms:W3CDTF">2022-10-05T15:20:37Z</dcterms:created>
  <dcterms:modified xsi:type="dcterms:W3CDTF">2024-07-24T15:24:27Z</dcterms:modified>
  <cp:category/>
</cp:coreProperties>
</file>