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</p:sldMasterIdLst>
  <p:notesMasterIdLst>
    <p:notesMasterId r:id="rId7"/>
  </p:notesMasterIdLst>
  <p:handoutMasterIdLst>
    <p:handoutMasterId r:id="rId8"/>
  </p:handoutMasterIdLst>
  <p:sldIdLst>
    <p:sldId id="286" r:id="rId5"/>
    <p:sldId id="287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1959"/>
    <a:srgbClr val="313650"/>
    <a:srgbClr val="303650"/>
    <a:srgbClr val="7F6CA1"/>
    <a:srgbClr val="B093C6"/>
    <a:srgbClr val="6DC4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532BD6-7248-6703-F884-983041F310DD}" v="34" dt="2025-08-26T22:49:07.780"/>
    <p1510:client id="{344F7CA9-72AB-499C-A656-A3D6984BA234}" v="5" dt="2025-08-26T17:49:57.234"/>
    <p1510:client id="{5DB3CA0A-21DA-4EB2-24DF-1C3DBD8E4E01}" v="1" dt="2025-08-26T23:02:37.125"/>
    <p1510:client id="{676305C9-F75A-1027-8F2D-683E2EED582A}" v="70" dt="2025-08-26T23:02:09.068"/>
  </p1510:revLst>
</p1510:revInfo>
</file>

<file path=ppt/tableStyles.xml><?xml version="1.0" encoding="utf-8"?>
<a:tblStyleLst xmlns:a="http://schemas.openxmlformats.org/drawingml/2006/main" def="{7E9639D4-E3E2-4D34-9284-5A2195B3D0D7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37" autoAdjust="0"/>
    <p:restoredTop sz="94286" autoAdjust="0"/>
  </p:normalViewPr>
  <p:slideViewPr>
    <p:cSldViewPr snapToGrid="0" showGuides="1">
      <p:cViewPr varScale="1">
        <p:scale>
          <a:sx n="100" d="100"/>
          <a:sy n="100" d="100"/>
        </p:scale>
        <p:origin x="666" y="96"/>
      </p:cViewPr>
      <p:guideLst>
        <p:guide orient="horz" pos="1728"/>
        <p:guide pos="3840"/>
      </p:guideLst>
    </p:cSldViewPr>
  </p:slideViewPr>
  <p:outlineViewPr>
    <p:cViewPr>
      <p:scale>
        <a:sx n="33" d="100"/>
        <a:sy n="33" d="100"/>
      </p:scale>
      <p:origin x="0" y="-161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3082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nora Ann Bruce" userId="S::labruce@ucdavis.edu::713c52ad-f96f-48ea-aac5-72d9ea0f03c4" providerId="AD" clId="Web-{5DB3CA0A-21DA-4EB2-24DF-1C3DBD8E4E01}"/>
    <pc:docChg chg="delSld">
      <pc:chgData name="Lenora Ann Bruce" userId="S::labruce@ucdavis.edu::713c52ad-f96f-48ea-aac5-72d9ea0f03c4" providerId="AD" clId="Web-{5DB3CA0A-21DA-4EB2-24DF-1C3DBD8E4E01}" dt="2025-08-26T23:02:37.125" v="0"/>
      <pc:docMkLst>
        <pc:docMk/>
      </pc:docMkLst>
      <pc:sldChg chg="del">
        <pc:chgData name="Lenora Ann Bruce" userId="S::labruce@ucdavis.edu::713c52ad-f96f-48ea-aac5-72d9ea0f03c4" providerId="AD" clId="Web-{5DB3CA0A-21DA-4EB2-24DF-1C3DBD8E4E01}" dt="2025-08-26T23:02:37.125" v="0"/>
        <pc:sldMkLst>
          <pc:docMk/>
          <pc:sldMk cId="995323755" sldId="28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D50B603-F8EF-4339-A4FB-A12D8182BA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C8726F-3158-41C0-BB9F-B885853A805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51B3E-1325-48C3-8E2C-998D0099FC98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9B6BB1-3FBD-4D36-9DC6-192A8F01376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7B54D2-81AD-4487-9D5C-A3F7EB6448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8C88DE-0065-430D-A4D0-A9AF40AB53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0066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D39CC4-BC6F-4E80-BC0D-03833D02DC81}" type="datetimeFigureOut">
              <a:rPr lang="en-US" noProof="0" smtClean="0"/>
              <a:t>8/26/2025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4652E4-5120-44D6-918A-894636DEFCBD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73467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4652E4-5120-44D6-918A-894636DEFCBD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7246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Dark"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739F7D1-31ED-4588-7F6B-7214367FBA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8744" y="209677"/>
            <a:ext cx="9064752" cy="1097915"/>
          </a:xfrm>
        </p:spPr>
        <p:txBody>
          <a:bodyPr anchor="b">
            <a:normAutofit/>
          </a:bodyPr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13A1C6A-339B-343A-B0AD-F761FE9105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745" y="1344676"/>
            <a:ext cx="9064752" cy="511175"/>
          </a:xfrm>
        </p:spPr>
        <p:txBody>
          <a:bodyPr lIns="164592" t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535829F9-B704-5645-ABE3-F98170E89B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96346" y="585334"/>
            <a:ext cx="1005840" cy="1005840"/>
          </a:xfrm>
          <a:prstGeom prst="ellipse">
            <a:avLst/>
          </a:prstGeom>
          <a:noFill/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5807DD9B-8716-9B22-9F91-88E6071F91D3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10487786" y="649342"/>
            <a:ext cx="822960" cy="822960"/>
          </a:xfrm>
          <a:prstGeom prst="ellipse">
            <a:avLst/>
          </a:prstGeom>
          <a:ln w="22225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3465C986-E3D2-97E7-9111-0299F9C3B1D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73608" y="2556796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CD86E3A-6D68-1F05-DE18-246FA7A440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3404" y="3046075"/>
            <a:ext cx="1828633" cy="96903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6C169315-0602-4C85-86EE-5C3554AAA92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73608" y="3391012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" name="Text Placeholder 11">
            <a:extLst>
              <a:ext uri="{FF2B5EF4-FFF2-40B4-BE49-F238E27FC236}">
                <a16:creationId xmlns:a16="http://schemas.microsoft.com/office/drawing/2014/main" id="{70FD3BFF-C0B9-AA50-A3D6-B4A48EEF751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70560" y="4505738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2000" cap="all" baseline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EBEE5563-8FF1-7479-E11E-F0144D753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682496" y="4399153"/>
            <a:ext cx="685800" cy="685800"/>
          </a:xfrm>
          <a:prstGeom prst="ellipse">
            <a:avLst/>
          </a:prstGeom>
          <a:noFill/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Picture Placeholder 13">
            <a:extLst>
              <a:ext uri="{FF2B5EF4-FFF2-40B4-BE49-F238E27FC236}">
                <a16:creationId xmlns:a16="http://schemas.microsoft.com/office/drawing/2014/main" id="{A69C1816-EC8E-961C-AC21-6D86E9C455A1}"/>
              </a:ext>
            </a:extLst>
          </p:cNvPr>
          <p:cNvSpPr>
            <a:spLocks noGrp="1" noChangeAspect="1"/>
          </p:cNvSpPr>
          <p:nvPr>
            <p:ph type="pic" sz="quarter" idx="35"/>
          </p:nvPr>
        </p:nvSpPr>
        <p:spPr>
          <a:xfrm>
            <a:off x="1796796" y="4513453"/>
            <a:ext cx="457200" cy="457200"/>
          </a:xfrm>
          <a:prstGeom prst="ellipse">
            <a:avLst/>
          </a:prstGeom>
          <a:ln w="19050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6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6" name="Text Placeholder 11">
            <a:extLst>
              <a:ext uri="{FF2B5EF4-FFF2-40B4-BE49-F238E27FC236}">
                <a16:creationId xmlns:a16="http://schemas.microsoft.com/office/drawing/2014/main" id="{9F9A0E21-E67B-7E2F-ED16-4BABF078108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70560" y="4894756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14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9CFE922A-6A5A-4DA8-1E44-D808527720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53404" y="5377870"/>
            <a:ext cx="1827083" cy="0"/>
          </a:xfrm>
          <a:prstGeom prst="straightConnector1">
            <a:avLst/>
          </a:prstGeom>
          <a:ln w="19050" cap="flat" cmpd="sng" algn="ctr">
            <a:gradFill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3">
                    <a:lumMod val="75000"/>
                  </a:schemeClr>
                </a:gs>
              </a:gsLst>
              <a:lin ang="2160000" scaled="0"/>
            </a:gra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3D56C31D-5FDB-2235-FFF8-2AB6E04C9B1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862072" y="2556796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81FC81D-B431-FFA6-47F5-F40C79C53D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946272" y="3046075"/>
            <a:ext cx="1828633" cy="96903"/>
          </a:xfrm>
          <a:prstGeom prst="rect">
            <a:avLst/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B16A2860-4464-B092-801E-255A6B7DF3E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862072" y="3391012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Text Placeholder 11">
            <a:extLst>
              <a:ext uri="{FF2B5EF4-FFF2-40B4-BE49-F238E27FC236}">
                <a16:creationId xmlns:a16="http://schemas.microsoft.com/office/drawing/2014/main" id="{3B992882-DF57-9DAF-2532-06C30C2D9F1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862072" y="4505738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2000" cap="all" baseline="0">
                <a:solidFill>
                  <a:schemeClr val="accent3">
                    <a:lumMod val="40000"/>
                    <a:lumOff val="60000"/>
                  </a:schemeClr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2E63250C-AB2E-9D56-C26C-1E211DFAD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87724" y="4399153"/>
            <a:ext cx="685800" cy="685800"/>
          </a:xfrm>
          <a:prstGeom prst="ellipse">
            <a:avLst/>
          </a:prstGeom>
          <a:noFill/>
          <a:ln w="127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Picture Placeholder 13">
            <a:extLst>
              <a:ext uri="{FF2B5EF4-FFF2-40B4-BE49-F238E27FC236}">
                <a16:creationId xmlns:a16="http://schemas.microsoft.com/office/drawing/2014/main" id="{50C6734A-2661-863D-C8B6-6A4DBC588FE4}"/>
              </a:ext>
            </a:extLst>
          </p:cNvPr>
          <p:cNvSpPr>
            <a:spLocks noGrp="1" noChangeAspect="1"/>
          </p:cNvSpPr>
          <p:nvPr>
            <p:ph type="pic" sz="quarter" idx="36"/>
          </p:nvPr>
        </p:nvSpPr>
        <p:spPr>
          <a:xfrm>
            <a:off x="4002024" y="4513453"/>
            <a:ext cx="457200" cy="457200"/>
          </a:xfrm>
          <a:prstGeom prst="ellipse">
            <a:avLst/>
          </a:prstGeom>
          <a:ln w="19050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6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8" name="Text Placeholder 11">
            <a:extLst>
              <a:ext uri="{FF2B5EF4-FFF2-40B4-BE49-F238E27FC236}">
                <a16:creationId xmlns:a16="http://schemas.microsoft.com/office/drawing/2014/main" id="{50D7755C-4D0B-D8A7-6235-8E606B39F3A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862072" y="4894756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14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76330766-86D4-F436-F65D-07EF389BF5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943485" y="5377870"/>
            <a:ext cx="1836387" cy="0"/>
          </a:xfrm>
          <a:prstGeom prst="straightConnector1">
            <a:avLst/>
          </a:prstGeom>
          <a:ln w="19050" cap="flat" cmpd="sng" algn="ctr">
            <a:gradFill>
              <a:gsLst>
                <a:gs pos="0">
                  <a:schemeClr val="accent3">
                    <a:lumMod val="75000"/>
                  </a:schemeClr>
                </a:gs>
                <a:gs pos="100000">
                  <a:schemeClr val="accent2"/>
                </a:gs>
              </a:gsLst>
              <a:lin ang="2160000" scaled="0"/>
            </a:gra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A540E06E-3F2B-A3DC-320A-8C968AC4350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050536" y="2556796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46BB721-1D88-1A03-1D55-5C79942C71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39140" y="3046075"/>
            <a:ext cx="1828634" cy="96903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Text Placeholder 11">
            <a:extLst>
              <a:ext uri="{FF2B5EF4-FFF2-40B4-BE49-F238E27FC236}">
                <a16:creationId xmlns:a16="http://schemas.microsoft.com/office/drawing/2014/main" id="{51307C43-6072-93E9-BF1D-64D42AE2A52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50536" y="3391012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Text Placeholder 11">
            <a:extLst>
              <a:ext uri="{FF2B5EF4-FFF2-40B4-BE49-F238E27FC236}">
                <a16:creationId xmlns:a16="http://schemas.microsoft.com/office/drawing/2014/main" id="{7CBDAD5E-0048-0813-47FC-FFE93F191C5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065776" y="4505738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2000" cap="all" baseline="0">
                <a:solidFill>
                  <a:schemeClr val="accent2">
                    <a:lumMod val="40000"/>
                    <a:lumOff val="60000"/>
                  </a:schemeClr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0D4CBD1-AAC9-3F04-3F49-E8579F6F7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2952" y="4402872"/>
            <a:ext cx="685800" cy="685800"/>
          </a:xfrm>
          <a:prstGeom prst="ellipse">
            <a:avLst/>
          </a:prstGeom>
          <a:noFill/>
          <a:ln w="127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Picture Placeholder 13">
            <a:extLst>
              <a:ext uri="{FF2B5EF4-FFF2-40B4-BE49-F238E27FC236}">
                <a16:creationId xmlns:a16="http://schemas.microsoft.com/office/drawing/2014/main" id="{F154717D-74D1-298B-EF00-6CCA65AA969B}"/>
              </a:ext>
            </a:extLst>
          </p:cNvPr>
          <p:cNvSpPr>
            <a:spLocks noGrp="1" noChangeAspect="1"/>
          </p:cNvSpPr>
          <p:nvPr>
            <p:ph type="pic" sz="quarter" idx="37"/>
          </p:nvPr>
        </p:nvSpPr>
        <p:spPr>
          <a:xfrm>
            <a:off x="6207252" y="4517172"/>
            <a:ext cx="457200" cy="457200"/>
          </a:xfrm>
          <a:prstGeom prst="ellipse">
            <a:avLst/>
          </a:prstGeom>
          <a:ln w="19050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6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0" name="Text Placeholder 11">
            <a:extLst>
              <a:ext uri="{FF2B5EF4-FFF2-40B4-BE49-F238E27FC236}">
                <a16:creationId xmlns:a16="http://schemas.microsoft.com/office/drawing/2014/main" id="{3A23A057-C011-EB28-4869-A73F2E3B339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065776" y="4894756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14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EF51B736-1CC5-842A-AFEB-68B189317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42870" y="5377870"/>
            <a:ext cx="1827639" cy="0"/>
          </a:xfrm>
          <a:prstGeom prst="straightConnector1">
            <a:avLst/>
          </a:prstGeom>
          <a:ln w="19050" cap="flat" cmpd="sng" algn="ctr">
            <a:gradFill>
              <a:gsLst>
                <a:gs pos="0">
                  <a:schemeClr val="accent2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2160000" scaled="0"/>
            </a:gra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716EA8F4-B9C4-991F-0EBC-D79877AD468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39000" y="2556796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B68F5A8-E314-7C7A-6CB2-3036DF2A8E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32009" y="3046075"/>
            <a:ext cx="1828635" cy="96903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5A57C80F-4C30-26E1-B38B-3D7238EC9A4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239000" y="3391012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1" name="Text Placeholder 11">
            <a:extLst>
              <a:ext uri="{FF2B5EF4-FFF2-40B4-BE49-F238E27FC236}">
                <a16:creationId xmlns:a16="http://schemas.microsoft.com/office/drawing/2014/main" id="{A44BB5F0-6856-4711-058C-73C1CBF4646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57288" y="4505738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2000" cap="all" baseline="0">
                <a:solidFill>
                  <a:schemeClr val="accent5">
                    <a:lumMod val="40000"/>
                    <a:lumOff val="60000"/>
                  </a:schemeClr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1EF56C89-6D7E-4196-72BF-23ACEE823C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98180" y="4402872"/>
            <a:ext cx="685800" cy="685800"/>
          </a:xfrm>
          <a:prstGeom prst="ellipse">
            <a:avLst/>
          </a:prstGeom>
          <a:noFill/>
          <a:ln w="1270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Picture Placeholder 13">
            <a:extLst>
              <a:ext uri="{FF2B5EF4-FFF2-40B4-BE49-F238E27FC236}">
                <a16:creationId xmlns:a16="http://schemas.microsoft.com/office/drawing/2014/main" id="{719C23E4-DE06-6FF4-1BC9-5305DE50D817}"/>
              </a:ext>
            </a:extLst>
          </p:cNvPr>
          <p:cNvSpPr>
            <a:spLocks noGrp="1" noChangeAspect="1"/>
          </p:cNvSpPr>
          <p:nvPr>
            <p:ph type="pic" sz="quarter" idx="38"/>
          </p:nvPr>
        </p:nvSpPr>
        <p:spPr>
          <a:xfrm>
            <a:off x="8412480" y="4517172"/>
            <a:ext cx="457200" cy="457200"/>
          </a:xfrm>
          <a:prstGeom prst="ellipse">
            <a:avLst/>
          </a:prstGeom>
          <a:ln w="19050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6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2" name="Text Placeholder 11">
            <a:extLst>
              <a:ext uri="{FF2B5EF4-FFF2-40B4-BE49-F238E27FC236}">
                <a16:creationId xmlns:a16="http://schemas.microsoft.com/office/drawing/2014/main" id="{F5A3DA8B-D38B-3994-FE85-0A331FBADAD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257288" y="4894756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14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A771B152-C165-EE9A-CF25-69B01D939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33507" y="5377870"/>
            <a:ext cx="1828375" cy="0"/>
          </a:xfrm>
          <a:prstGeom prst="straightConnector1">
            <a:avLst/>
          </a:prstGeom>
          <a:ln w="19050" cap="flat" cmpd="sng" algn="ctr">
            <a:gradFill>
              <a:gsLst>
                <a:gs pos="0">
                  <a:schemeClr val="accent5">
                    <a:lumMod val="60000"/>
                    <a:lumOff val="40000"/>
                  </a:schemeClr>
                </a:gs>
                <a:gs pos="100000">
                  <a:schemeClr val="accent6"/>
                </a:gs>
              </a:gsLst>
              <a:lin ang="2160000" scaled="0"/>
            </a:gra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D3896BC4-3EFC-36C4-6071-4BF0E987F9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7464" y="2556796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6236E29-4894-FD6C-E56F-5B1CBA99A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524879" y="3046075"/>
            <a:ext cx="1828635" cy="96903"/>
          </a:xfrm>
          <a:prstGeom prst="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4" name="Text Placeholder 11">
            <a:extLst>
              <a:ext uri="{FF2B5EF4-FFF2-40B4-BE49-F238E27FC236}">
                <a16:creationId xmlns:a16="http://schemas.microsoft.com/office/drawing/2014/main" id="{4C2DA584-D9BC-7A01-6F48-363C7F6465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427464" y="3391012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3" name="Text Placeholder 11">
            <a:extLst>
              <a:ext uri="{FF2B5EF4-FFF2-40B4-BE49-F238E27FC236}">
                <a16:creationId xmlns:a16="http://schemas.microsoft.com/office/drawing/2014/main" id="{70C95BBB-511F-F8F5-EF37-C6109C4AF4E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448800" y="4505738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2000" cap="all" baseline="0">
                <a:solidFill>
                  <a:schemeClr val="accent6">
                    <a:lumMod val="40000"/>
                    <a:lumOff val="60000"/>
                  </a:schemeClr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D0EDAC9C-0C6E-2807-24D5-3E04B5E210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484738" y="4399153"/>
            <a:ext cx="685800" cy="685800"/>
          </a:xfrm>
          <a:prstGeom prst="ellipse">
            <a:avLst/>
          </a:prstGeom>
          <a:noFill/>
          <a:ln w="1270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Picture Placeholder 13">
            <a:extLst>
              <a:ext uri="{FF2B5EF4-FFF2-40B4-BE49-F238E27FC236}">
                <a16:creationId xmlns:a16="http://schemas.microsoft.com/office/drawing/2014/main" id="{B1C0F0FD-844D-CC54-986F-B8522F12B0A5}"/>
              </a:ext>
            </a:extLst>
          </p:cNvPr>
          <p:cNvSpPr>
            <a:spLocks noGrp="1" noChangeAspect="1"/>
          </p:cNvSpPr>
          <p:nvPr>
            <p:ph type="pic" sz="quarter" idx="39"/>
          </p:nvPr>
        </p:nvSpPr>
        <p:spPr>
          <a:xfrm>
            <a:off x="10599038" y="4513453"/>
            <a:ext cx="457200" cy="457200"/>
          </a:xfrm>
          <a:prstGeom prst="ellipse">
            <a:avLst/>
          </a:prstGeom>
          <a:ln w="19050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6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4" name="Text Placeholder 11">
            <a:extLst>
              <a:ext uri="{FF2B5EF4-FFF2-40B4-BE49-F238E27FC236}">
                <a16:creationId xmlns:a16="http://schemas.microsoft.com/office/drawing/2014/main" id="{A00816D8-6779-7BDB-52AB-5BD0A2479E4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448800" y="4894756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14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D6506AFF-E40E-308E-7907-FBFC4DAAB8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524879" y="5376344"/>
            <a:ext cx="1828635" cy="3053"/>
          </a:xfrm>
          <a:prstGeom prst="straightConnector1">
            <a:avLst/>
          </a:prstGeom>
          <a:ln w="19050" cap="flat" cmpd="sng" algn="ctr">
            <a:gradFill>
              <a:gsLst>
                <a:gs pos="0">
                  <a:schemeClr val="accent6"/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2160000" scaled="0"/>
            </a:gra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0A11DE-725C-8DE4-9A24-3718A3D14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0560" y="6072886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 sz="1000" cap="all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D8153-A9C6-7A32-CDB7-BF9D7CB1A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8616" y="607288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0</a:t>
            </a:r>
            <a:fld id="{E6B975A5-EA91-314B-AF62-F6E264554D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378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Ligh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739F7D1-31ED-4588-7F6B-7214367FBA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8744" y="209677"/>
            <a:ext cx="9064752" cy="1097915"/>
          </a:xfrm>
          <a:noFill/>
        </p:spPr>
        <p:txBody>
          <a:bodyPr anchor="b">
            <a:normAutofit/>
          </a:bodyPr>
          <a:lstStyle>
            <a:lvl1pPr>
              <a:defRPr sz="5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13A1C6A-339B-343A-B0AD-F761FE9105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745" y="1344676"/>
            <a:ext cx="9064752" cy="511175"/>
          </a:xfrm>
        </p:spPr>
        <p:txBody>
          <a:bodyPr lIns="164592" tIns="0">
            <a:no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535829F9-B704-5645-ABE3-F98170E89B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96346" y="585334"/>
            <a:ext cx="1005840" cy="1005840"/>
          </a:xfrm>
          <a:prstGeom prst="ellipse">
            <a:avLst/>
          </a:prstGeom>
          <a:noFill/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5807DD9B-8716-9B22-9F91-88E6071F91D3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10487786" y="649342"/>
            <a:ext cx="822960" cy="822960"/>
          </a:xfrm>
          <a:prstGeom prst="ellipse">
            <a:avLst/>
          </a:prstGeom>
          <a:ln w="22225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3465C986-E3D2-97E7-9111-0299F9C3B1D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73608" y="2556796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CD86E3A-6D68-1F05-DE18-246FA7A440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3404" y="3046075"/>
            <a:ext cx="1828633" cy="96903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6C169315-0602-4C85-86EE-5C3554AAA92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73608" y="3391012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" name="Text Placeholder 11">
            <a:extLst>
              <a:ext uri="{FF2B5EF4-FFF2-40B4-BE49-F238E27FC236}">
                <a16:creationId xmlns:a16="http://schemas.microsoft.com/office/drawing/2014/main" id="{70FD3BFF-C0B9-AA50-A3D6-B4A48EEF751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70560" y="4505738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2000" cap="all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EBEE5563-8FF1-7479-E11E-F0144D753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682496" y="4399153"/>
            <a:ext cx="685800" cy="685800"/>
          </a:xfrm>
          <a:prstGeom prst="ellipse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Picture Placeholder 13">
            <a:extLst>
              <a:ext uri="{FF2B5EF4-FFF2-40B4-BE49-F238E27FC236}">
                <a16:creationId xmlns:a16="http://schemas.microsoft.com/office/drawing/2014/main" id="{A69C1816-EC8E-961C-AC21-6D86E9C455A1}"/>
              </a:ext>
            </a:extLst>
          </p:cNvPr>
          <p:cNvSpPr>
            <a:spLocks noGrp="1" noChangeAspect="1"/>
          </p:cNvSpPr>
          <p:nvPr>
            <p:ph type="pic" sz="quarter" idx="35"/>
          </p:nvPr>
        </p:nvSpPr>
        <p:spPr>
          <a:xfrm>
            <a:off x="1796796" y="4513453"/>
            <a:ext cx="457200" cy="457200"/>
          </a:xfrm>
          <a:prstGeom prst="ellipse">
            <a:avLst/>
          </a:prstGeom>
          <a:ln w="19050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6" name="Text Placeholder 11">
            <a:extLst>
              <a:ext uri="{FF2B5EF4-FFF2-40B4-BE49-F238E27FC236}">
                <a16:creationId xmlns:a16="http://schemas.microsoft.com/office/drawing/2014/main" id="{9F9A0E21-E67B-7E2F-ED16-4BABF078108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70560" y="4894756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14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9CFE922A-6A5A-4DA8-1E44-D808527720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53404" y="5377870"/>
            <a:ext cx="1827083" cy="0"/>
          </a:xfrm>
          <a:prstGeom prst="straightConnector1">
            <a:avLst/>
          </a:prstGeom>
          <a:ln w="19050" cap="flat" cmpd="sng" algn="ctr">
            <a:gradFill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3">
                    <a:lumMod val="75000"/>
                  </a:schemeClr>
                </a:gs>
              </a:gsLst>
              <a:lin ang="2160000" scaled="0"/>
            </a:gra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3D56C31D-5FDB-2235-FFF8-2AB6E04C9B1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862072" y="2556796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81FC81D-B431-FFA6-47F5-F40C79C53D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946272" y="3046075"/>
            <a:ext cx="1828633" cy="96903"/>
          </a:xfrm>
          <a:prstGeom prst="rect">
            <a:avLst/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B16A2860-4464-B092-801E-255A6B7DF3E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862072" y="3391012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Text Placeholder 11">
            <a:extLst>
              <a:ext uri="{FF2B5EF4-FFF2-40B4-BE49-F238E27FC236}">
                <a16:creationId xmlns:a16="http://schemas.microsoft.com/office/drawing/2014/main" id="{3B992882-DF57-9DAF-2532-06C30C2D9F1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862072" y="4505738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2000" cap="all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2E63250C-AB2E-9D56-C26C-1E211DFAD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87724" y="4399153"/>
            <a:ext cx="685800" cy="685800"/>
          </a:xfrm>
          <a:prstGeom prst="ellipse">
            <a:avLst/>
          </a:prstGeom>
          <a:noFill/>
          <a:ln w="127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Picture Placeholder 13">
            <a:extLst>
              <a:ext uri="{FF2B5EF4-FFF2-40B4-BE49-F238E27FC236}">
                <a16:creationId xmlns:a16="http://schemas.microsoft.com/office/drawing/2014/main" id="{50C6734A-2661-863D-C8B6-6A4DBC588FE4}"/>
              </a:ext>
            </a:extLst>
          </p:cNvPr>
          <p:cNvSpPr>
            <a:spLocks noGrp="1" noChangeAspect="1"/>
          </p:cNvSpPr>
          <p:nvPr>
            <p:ph type="pic" sz="quarter" idx="36"/>
          </p:nvPr>
        </p:nvSpPr>
        <p:spPr>
          <a:xfrm>
            <a:off x="4002024" y="4513453"/>
            <a:ext cx="457200" cy="457200"/>
          </a:xfrm>
          <a:prstGeom prst="ellipse">
            <a:avLst/>
          </a:prstGeom>
          <a:ln w="19050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8" name="Text Placeholder 11">
            <a:extLst>
              <a:ext uri="{FF2B5EF4-FFF2-40B4-BE49-F238E27FC236}">
                <a16:creationId xmlns:a16="http://schemas.microsoft.com/office/drawing/2014/main" id="{50D7755C-4D0B-D8A7-6235-8E606B39F3A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862072" y="4894756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14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76330766-86D4-F436-F65D-07EF389BF5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943485" y="5377870"/>
            <a:ext cx="1836387" cy="0"/>
          </a:xfrm>
          <a:prstGeom prst="straightConnector1">
            <a:avLst/>
          </a:prstGeom>
          <a:ln w="19050" cap="flat" cmpd="sng" algn="ctr">
            <a:gradFill>
              <a:gsLst>
                <a:gs pos="0">
                  <a:schemeClr val="accent3">
                    <a:lumMod val="75000"/>
                  </a:schemeClr>
                </a:gs>
                <a:gs pos="100000">
                  <a:schemeClr val="accent2"/>
                </a:gs>
              </a:gsLst>
              <a:lin ang="2160000" scaled="0"/>
            </a:gra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A540E06E-3F2B-A3DC-320A-8C968AC4350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050536" y="2556796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46BB721-1D88-1A03-1D55-5C79942C71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39140" y="3046075"/>
            <a:ext cx="1828634" cy="96903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Text Placeholder 11">
            <a:extLst>
              <a:ext uri="{FF2B5EF4-FFF2-40B4-BE49-F238E27FC236}">
                <a16:creationId xmlns:a16="http://schemas.microsoft.com/office/drawing/2014/main" id="{51307C43-6072-93E9-BF1D-64D42AE2A52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50536" y="3391012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Text Placeholder 11">
            <a:extLst>
              <a:ext uri="{FF2B5EF4-FFF2-40B4-BE49-F238E27FC236}">
                <a16:creationId xmlns:a16="http://schemas.microsoft.com/office/drawing/2014/main" id="{7CBDAD5E-0048-0813-47FC-FFE93F191C5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065776" y="4505738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2000" cap="all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0D4CBD1-AAC9-3F04-3F49-E8579F6F7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2952" y="4402872"/>
            <a:ext cx="685800" cy="685800"/>
          </a:xfrm>
          <a:prstGeom prst="ellipse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Picture Placeholder 13">
            <a:extLst>
              <a:ext uri="{FF2B5EF4-FFF2-40B4-BE49-F238E27FC236}">
                <a16:creationId xmlns:a16="http://schemas.microsoft.com/office/drawing/2014/main" id="{F154717D-74D1-298B-EF00-6CCA65AA969B}"/>
              </a:ext>
            </a:extLst>
          </p:cNvPr>
          <p:cNvSpPr>
            <a:spLocks noGrp="1" noChangeAspect="1"/>
          </p:cNvSpPr>
          <p:nvPr>
            <p:ph type="pic" sz="quarter" idx="37"/>
          </p:nvPr>
        </p:nvSpPr>
        <p:spPr>
          <a:xfrm>
            <a:off x="6207252" y="4517172"/>
            <a:ext cx="457200" cy="457200"/>
          </a:xfrm>
          <a:prstGeom prst="ellipse">
            <a:avLst/>
          </a:prstGeom>
          <a:ln w="19050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0" name="Text Placeholder 11">
            <a:extLst>
              <a:ext uri="{FF2B5EF4-FFF2-40B4-BE49-F238E27FC236}">
                <a16:creationId xmlns:a16="http://schemas.microsoft.com/office/drawing/2014/main" id="{3A23A057-C011-EB28-4869-A73F2E3B339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065776" y="4894756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14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EF51B736-1CC5-842A-AFEB-68B189317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42870" y="5377870"/>
            <a:ext cx="1827639" cy="0"/>
          </a:xfrm>
          <a:prstGeom prst="straightConnector1">
            <a:avLst/>
          </a:prstGeom>
          <a:ln w="19050" cap="flat" cmpd="sng" algn="ctr">
            <a:gradFill>
              <a:gsLst>
                <a:gs pos="0">
                  <a:schemeClr val="accent2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2160000" scaled="0"/>
            </a:gra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716EA8F4-B9C4-991F-0EBC-D79877AD468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39000" y="2556796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B68F5A8-E314-7C7A-6CB2-3036DF2A8E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32009" y="3046075"/>
            <a:ext cx="1828635" cy="96903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5A57C80F-4C30-26E1-B38B-3D7238EC9A4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239000" y="3391012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1" name="Text Placeholder 11">
            <a:extLst>
              <a:ext uri="{FF2B5EF4-FFF2-40B4-BE49-F238E27FC236}">
                <a16:creationId xmlns:a16="http://schemas.microsoft.com/office/drawing/2014/main" id="{A44BB5F0-6856-4711-058C-73C1CBF4646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57288" y="4505738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2000" cap="all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1EF56C89-6D7E-4196-72BF-23ACEE823C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98180" y="4402872"/>
            <a:ext cx="685800" cy="685800"/>
          </a:xfrm>
          <a:prstGeom prst="ellipse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Picture Placeholder 13">
            <a:extLst>
              <a:ext uri="{FF2B5EF4-FFF2-40B4-BE49-F238E27FC236}">
                <a16:creationId xmlns:a16="http://schemas.microsoft.com/office/drawing/2014/main" id="{719C23E4-DE06-6FF4-1BC9-5305DE50D817}"/>
              </a:ext>
            </a:extLst>
          </p:cNvPr>
          <p:cNvSpPr>
            <a:spLocks noGrp="1" noChangeAspect="1"/>
          </p:cNvSpPr>
          <p:nvPr>
            <p:ph type="pic" sz="quarter" idx="38"/>
          </p:nvPr>
        </p:nvSpPr>
        <p:spPr>
          <a:xfrm>
            <a:off x="8412480" y="4517172"/>
            <a:ext cx="457200" cy="457200"/>
          </a:xfrm>
          <a:prstGeom prst="ellipse">
            <a:avLst/>
          </a:prstGeom>
          <a:ln w="19050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2" name="Text Placeholder 11">
            <a:extLst>
              <a:ext uri="{FF2B5EF4-FFF2-40B4-BE49-F238E27FC236}">
                <a16:creationId xmlns:a16="http://schemas.microsoft.com/office/drawing/2014/main" id="{F5A3DA8B-D38B-3994-FE85-0A331FBADAD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257288" y="4894756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14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A771B152-C165-EE9A-CF25-69B01D939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33507" y="5377870"/>
            <a:ext cx="1828375" cy="0"/>
          </a:xfrm>
          <a:prstGeom prst="straightConnector1">
            <a:avLst/>
          </a:prstGeom>
          <a:ln w="19050" cap="flat" cmpd="sng" algn="ctr">
            <a:gradFill>
              <a:gsLst>
                <a:gs pos="0">
                  <a:schemeClr val="accent5">
                    <a:lumMod val="60000"/>
                    <a:lumOff val="40000"/>
                  </a:schemeClr>
                </a:gs>
                <a:gs pos="100000">
                  <a:schemeClr val="accent6"/>
                </a:gs>
              </a:gsLst>
              <a:lin ang="2160000" scaled="0"/>
            </a:gra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D3896BC4-3EFC-36C4-6071-4BF0E987F9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7464" y="2556796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6236E29-4894-FD6C-E56F-5B1CBA99A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524879" y="3046075"/>
            <a:ext cx="1828635" cy="96903"/>
          </a:xfrm>
          <a:prstGeom prst="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4" name="Text Placeholder 11">
            <a:extLst>
              <a:ext uri="{FF2B5EF4-FFF2-40B4-BE49-F238E27FC236}">
                <a16:creationId xmlns:a16="http://schemas.microsoft.com/office/drawing/2014/main" id="{4C2DA584-D9BC-7A01-6F48-363C7F6465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427464" y="3391012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3" name="Text Placeholder 11">
            <a:extLst>
              <a:ext uri="{FF2B5EF4-FFF2-40B4-BE49-F238E27FC236}">
                <a16:creationId xmlns:a16="http://schemas.microsoft.com/office/drawing/2014/main" id="{70C95BBB-511F-F8F5-EF37-C6109C4AF4E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448800" y="4505738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2000" cap="all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D0EDAC9C-0C6E-2807-24D5-3E04B5E210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484738" y="4399153"/>
            <a:ext cx="685800" cy="685800"/>
          </a:xfrm>
          <a:prstGeom prst="ellipse">
            <a:avLst/>
          </a:prstGeom>
          <a:noFill/>
          <a:ln w="127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Picture Placeholder 13">
            <a:extLst>
              <a:ext uri="{FF2B5EF4-FFF2-40B4-BE49-F238E27FC236}">
                <a16:creationId xmlns:a16="http://schemas.microsoft.com/office/drawing/2014/main" id="{B1C0F0FD-844D-CC54-986F-B8522F12B0A5}"/>
              </a:ext>
            </a:extLst>
          </p:cNvPr>
          <p:cNvSpPr>
            <a:spLocks noGrp="1" noChangeAspect="1"/>
          </p:cNvSpPr>
          <p:nvPr>
            <p:ph type="pic" sz="quarter" idx="39"/>
          </p:nvPr>
        </p:nvSpPr>
        <p:spPr>
          <a:xfrm>
            <a:off x="10599038" y="4513453"/>
            <a:ext cx="457200" cy="457200"/>
          </a:xfrm>
          <a:prstGeom prst="ellipse">
            <a:avLst/>
          </a:prstGeom>
          <a:ln w="19050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4" name="Text Placeholder 11">
            <a:extLst>
              <a:ext uri="{FF2B5EF4-FFF2-40B4-BE49-F238E27FC236}">
                <a16:creationId xmlns:a16="http://schemas.microsoft.com/office/drawing/2014/main" id="{A00816D8-6779-7BDB-52AB-5BD0A2479E4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448800" y="4894756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14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D6506AFF-E40E-308E-7907-FBFC4DAAB8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524879" y="5376344"/>
            <a:ext cx="1828635" cy="3053"/>
          </a:xfrm>
          <a:prstGeom prst="straightConnector1">
            <a:avLst/>
          </a:prstGeom>
          <a:ln w="19050" cap="flat" cmpd="sng" algn="ctr">
            <a:gradFill>
              <a:gsLst>
                <a:gs pos="0">
                  <a:schemeClr val="accent6"/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2160000" scaled="0"/>
            </a:gra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0A11DE-725C-8DE4-9A24-3718A3D14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0560" y="6072886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D8153-A9C6-7A32-CDB7-BF9D7CB1A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8616" y="607288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0</a:t>
            </a:r>
            <a:fld id="{E6B975A5-EA91-314B-AF62-F6E264554D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43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5B3CF9-F6C1-EAC2-6ED5-F21274EDA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804" y="365125"/>
            <a:ext cx="108870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484AFB-9D3B-E902-0E64-B953D0E5C9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804" y="1825625"/>
            <a:ext cx="10887012" cy="4113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4D8918F-6808-DDE5-4A7C-495DAC2489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560" y="6072886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2BAE7F7-F858-A80B-8F72-EFA0C33C10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8616" y="6072886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0</a:t>
            </a:r>
            <a:fld id="{E6B975A5-EA91-314B-AF62-F6E264554D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97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svg"/><Relationship Id="rId3" Type="http://schemas.openxmlformats.org/officeDocument/2006/relationships/image" Target="../media/image2.svg"/><Relationship Id="rId7" Type="http://schemas.openxmlformats.org/officeDocument/2006/relationships/image" Target="../media/image16.svg"/><Relationship Id="rId12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11" Type="http://schemas.openxmlformats.org/officeDocument/2006/relationships/image" Target="../media/image20.svg"/><Relationship Id="rId5" Type="http://schemas.openxmlformats.org/officeDocument/2006/relationships/image" Target="../media/image14.sv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2FCCB-C668-E375-745A-4092D4DA7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744" y="209677"/>
            <a:ext cx="9064752" cy="1097915"/>
          </a:xfrm>
        </p:spPr>
        <p:txBody>
          <a:bodyPr/>
          <a:lstStyle/>
          <a:p>
            <a:r>
              <a:rPr lang="en-US" dirty="0"/>
              <a:t>Closeout Timeline</a:t>
            </a:r>
          </a:p>
        </p:txBody>
      </p:sp>
      <p:pic>
        <p:nvPicPr>
          <p:cNvPr id="158" name="Picture Placeholder 157" descr="Cloud Icon">
            <a:extLst>
              <a:ext uri="{FF2B5EF4-FFF2-40B4-BE49-F238E27FC236}">
                <a16:creationId xmlns:a16="http://schemas.microsoft.com/office/drawing/2014/main" id="{E00EE016-AD81-3104-FB78-D36E9AF9EFA1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t="96" b="96"/>
          <a:stretch/>
        </p:blipFill>
        <p:spPr>
          <a:xfrm>
            <a:off x="10487786" y="649342"/>
            <a:ext cx="822960" cy="822960"/>
          </a:xfr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F51EFE-C206-4E9F-1ECA-69B8E80477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70560" y="2041549"/>
            <a:ext cx="1999488" cy="381190"/>
          </a:xfrm>
        </p:spPr>
        <p:txBody>
          <a:bodyPr/>
          <a:lstStyle/>
          <a:p>
            <a:r>
              <a:rPr lang="en-US" dirty="0"/>
              <a:t>Know your award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04798AF-C115-FD01-660C-FACB9324AE6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73608" y="3249638"/>
            <a:ext cx="1996440" cy="778652"/>
          </a:xfrm>
        </p:spPr>
        <p:txBody>
          <a:bodyPr/>
          <a:lstStyle/>
          <a:p>
            <a:r>
              <a:rPr lang="en-US" dirty="0"/>
              <a:t>Review award terms, and reporting deadlines</a:t>
            </a:r>
          </a:p>
        </p:txBody>
      </p:sp>
      <p:pic>
        <p:nvPicPr>
          <p:cNvPr id="216" name="Picture Placeholder 215" descr="3d Glasses">
            <a:extLst>
              <a:ext uri="{FF2B5EF4-FFF2-40B4-BE49-F238E27FC236}">
                <a16:creationId xmlns:a16="http://schemas.microsoft.com/office/drawing/2014/main" id="{77F5520F-24C4-6968-9481-7307959BD532}"/>
              </a:ext>
            </a:extLst>
          </p:cNvPr>
          <p:cNvPicPr>
            <a:picLocks noGrp="1" noChangeAspect="1"/>
          </p:cNvPicPr>
          <p:nvPr>
            <p:ph type="pic" sz="quarter" idx="35"/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1796796" y="4513453"/>
            <a:ext cx="457200" cy="457200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92FED6-AAD8-5F8E-79B4-DF24A78237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862072" y="2333951"/>
            <a:ext cx="1996440" cy="381190"/>
          </a:xfrm>
        </p:spPr>
        <p:txBody>
          <a:bodyPr/>
          <a:lstStyle/>
          <a:p>
            <a:r>
              <a:rPr lang="en-US" dirty="0"/>
              <a:t>Review Expenses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43309AC-45B9-55D7-27D2-36A3565F37F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862072" y="3249638"/>
            <a:ext cx="1996440" cy="778652"/>
          </a:xfrm>
        </p:spPr>
        <p:txBody>
          <a:bodyPr/>
          <a:lstStyle/>
          <a:p>
            <a:r>
              <a:rPr lang="en-US" dirty="0"/>
              <a:t>Review expenses for allowability</a:t>
            </a:r>
          </a:p>
          <a:p>
            <a:r>
              <a:rPr lang="en-US" dirty="0"/>
              <a:t>Clear overdrafts</a:t>
            </a:r>
          </a:p>
          <a:p>
            <a:r>
              <a:rPr lang="en-US" dirty="0"/>
              <a:t>Confirm subawards have been fully invoiced</a:t>
            </a:r>
          </a:p>
        </p:txBody>
      </p:sp>
      <p:pic>
        <p:nvPicPr>
          <p:cNvPr id="248" name="Picture Placeholder 247" descr="Notebook">
            <a:extLst>
              <a:ext uri="{FF2B5EF4-FFF2-40B4-BE49-F238E27FC236}">
                <a16:creationId xmlns:a16="http://schemas.microsoft.com/office/drawing/2014/main" id="{80BB589F-B280-8794-B12E-C4B4F9F40D8F}"/>
              </a:ext>
            </a:extLst>
          </p:cNvPr>
          <p:cNvPicPr>
            <a:picLocks noGrp="1" noChangeAspect="1"/>
          </p:cNvPicPr>
          <p:nvPr>
            <p:ph type="pic" sz="quarter" idx="36"/>
          </p:nvPr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 t="1020" b="1020"/>
          <a:stretch/>
        </p:blipFill>
        <p:spPr>
          <a:xfrm>
            <a:off x="4002024" y="4513453"/>
            <a:ext cx="457200" cy="457200"/>
          </a:xfr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C718A59-7FF0-150D-65DA-7E2BCFAC70C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050536" y="2347572"/>
            <a:ext cx="1996440" cy="381190"/>
          </a:xfrm>
        </p:spPr>
        <p:txBody>
          <a:bodyPr/>
          <a:lstStyle/>
          <a:p>
            <a:r>
              <a:rPr lang="en-US" dirty="0"/>
              <a:t>Cost-transfers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AD98222-E384-9A18-1F02-89CAC7CC3BB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050536" y="3249638"/>
            <a:ext cx="1996440" cy="778652"/>
          </a:xfrm>
        </p:spPr>
        <p:txBody>
          <a:bodyPr/>
          <a:lstStyle/>
          <a:p>
            <a:r>
              <a:rPr lang="en-US" dirty="0"/>
              <a:t>Complete all required transfers, both payroll and non-payroll</a:t>
            </a:r>
          </a:p>
        </p:txBody>
      </p:sp>
      <p:pic>
        <p:nvPicPr>
          <p:cNvPr id="250" name="Picture Placeholder 249" descr="Notebook Cover Icon">
            <a:extLst>
              <a:ext uri="{FF2B5EF4-FFF2-40B4-BE49-F238E27FC236}">
                <a16:creationId xmlns:a16="http://schemas.microsoft.com/office/drawing/2014/main" id="{F527D6BB-A9B3-378E-8050-7344D01546AF}"/>
              </a:ext>
            </a:extLst>
          </p:cNvPr>
          <p:cNvPicPr>
            <a:picLocks noGrp="1" noChangeAspect="1"/>
          </p:cNvPicPr>
          <p:nvPr>
            <p:ph type="pic" sz="quarter" idx="37"/>
          </p:nvPr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 l="1020" r="1020"/>
          <a:stretch/>
        </p:blipFill>
        <p:spPr>
          <a:xfrm>
            <a:off x="6207252" y="4517172"/>
            <a:ext cx="457200" cy="457200"/>
          </a:xfr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A668396-55B1-62F2-1540-284A767D707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262241" y="2320189"/>
            <a:ext cx="1996440" cy="381190"/>
          </a:xfrm>
        </p:spPr>
        <p:txBody>
          <a:bodyPr/>
          <a:lstStyle/>
          <a:p>
            <a:r>
              <a:rPr lang="en-US" dirty="0"/>
              <a:t>Other Reports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A796CA2-AD43-6CE8-757E-437D60714D2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239000" y="3249638"/>
            <a:ext cx="1996440" cy="778652"/>
          </a:xfrm>
        </p:spPr>
        <p:txBody>
          <a:bodyPr/>
          <a:lstStyle/>
          <a:p>
            <a:r>
              <a:rPr lang="en-US" dirty="0"/>
              <a:t>Prepare any required supplemental reports or documentation</a:t>
            </a:r>
          </a:p>
        </p:txBody>
      </p:sp>
      <p:pic>
        <p:nvPicPr>
          <p:cNvPr id="252" name="Picture Placeholder 251" descr="Control Icon">
            <a:extLst>
              <a:ext uri="{FF2B5EF4-FFF2-40B4-BE49-F238E27FC236}">
                <a16:creationId xmlns:a16="http://schemas.microsoft.com/office/drawing/2014/main" id="{1F80EB59-7B2B-552F-D090-B761060668A6}"/>
              </a:ext>
            </a:extLst>
          </p:cNvPr>
          <p:cNvPicPr>
            <a:picLocks noGrp="1" noChangeAspect="1"/>
          </p:cNvPicPr>
          <p:nvPr>
            <p:ph type="pic" sz="quarter" idx="38"/>
          </p:nvPr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>
          <a:xfrm>
            <a:off x="8412480" y="4517172"/>
            <a:ext cx="457200" cy="457200"/>
          </a:xfr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443785B-1A6D-E1D6-6E52-FE4E67D01D2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427464" y="2415422"/>
            <a:ext cx="1996440" cy="381190"/>
          </a:xfrm>
        </p:spPr>
        <p:txBody>
          <a:bodyPr/>
          <a:lstStyle/>
          <a:p>
            <a:r>
              <a:rPr lang="en-US" dirty="0"/>
              <a:t>Closure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74478444-AE6E-47B8-62DC-D7A1402293D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427464" y="3249638"/>
            <a:ext cx="1996440" cy="778652"/>
          </a:xfrm>
        </p:spPr>
        <p:txBody>
          <a:bodyPr/>
          <a:lstStyle/>
          <a:p>
            <a:r>
              <a:rPr lang="en-US" dirty="0"/>
              <a:t>CGA will submit final reports, final invoices, request final cash draws and close awards out</a:t>
            </a:r>
          </a:p>
        </p:txBody>
      </p:sp>
      <p:pic>
        <p:nvPicPr>
          <p:cNvPr id="254" name="Picture Placeholder 253" descr="Door opening icon">
            <a:extLst>
              <a:ext uri="{FF2B5EF4-FFF2-40B4-BE49-F238E27FC236}">
                <a16:creationId xmlns:a16="http://schemas.microsoft.com/office/drawing/2014/main" id="{745667E5-35F8-39AC-E268-62AE0F238D43}"/>
              </a:ext>
            </a:extLst>
          </p:cNvPr>
          <p:cNvPicPr>
            <a:picLocks noGrp="1" noChangeAspect="1"/>
          </p:cNvPicPr>
          <p:nvPr>
            <p:ph type="pic" sz="quarter" idx="39"/>
          </p:nvPr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10599038" y="4513453"/>
            <a:ext cx="457200" cy="457200"/>
          </a:xfrm>
        </p:spPr>
      </p:pic>
      <p:sp>
        <p:nvSpPr>
          <p:cNvPr id="465" name="Slide Number Placeholder 464">
            <a:extLst>
              <a:ext uri="{FF2B5EF4-FFF2-40B4-BE49-F238E27FC236}">
                <a16:creationId xmlns:a16="http://schemas.microsoft.com/office/drawing/2014/main" id="{F449235B-77DE-3ADB-9E4E-186CD7770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8616" y="6072886"/>
            <a:ext cx="2743200" cy="365125"/>
          </a:xfrm>
        </p:spPr>
        <p:txBody>
          <a:bodyPr/>
          <a:lstStyle/>
          <a:p>
            <a:r>
              <a:rPr lang="en-US" dirty="0"/>
              <a:t>0</a:t>
            </a:r>
            <a:fld id="{E6B975A5-EA91-314B-AF62-F6E264554D2F}" type="slidenum">
              <a:rPr lang="en-US" smtClean="0"/>
              <a:pPr/>
              <a:t>1</a:t>
            </a:fld>
            <a:endParaRPr lang="en-US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6819713-90D5-D6DB-A09C-7E98B2CAD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759478" y="1498183"/>
            <a:ext cx="3291058" cy="0"/>
          </a:xfrm>
          <a:prstGeom prst="line">
            <a:avLst/>
          </a:prstGeom>
          <a:ln w="28575"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216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CD9991A-8943-5478-890D-9A057012D886}"/>
              </a:ext>
            </a:extLst>
          </p:cNvPr>
          <p:cNvSpPr txBox="1"/>
          <p:nvPr/>
        </p:nvSpPr>
        <p:spPr>
          <a:xfrm>
            <a:off x="3405007" y="1586135"/>
            <a:ext cx="47800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***MUST BE COMPLETED 30 DAYS BEFORE THE FINAL REPORT IS DUE***</a:t>
            </a:r>
          </a:p>
        </p:txBody>
      </p:sp>
    </p:spTree>
    <p:extLst>
      <p:ext uri="{BB962C8B-B14F-4D97-AF65-F5344CB8AC3E}">
        <p14:creationId xmlns:p14="http://schemas.microsoft.com/office/powerpoint/2010/main" val="2669003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itle 133">
            <a:extLst>
              <a:ext uri="{FF2B5EF4-FFF2-40B4-BE49-F238E27FC236}">
                <a16:creationId xmlns:a16="http://schemas.microsoft.com/office/drawing/2014/main" id="{2DEC2AB0-AD5D-23DE-B7FB-17CD20BB3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Timelines Not Met</a:t>
            </a:r>
          </a:p>
        </p:txBody>
      </p:sp>
      <p:sp>
        <p:nvSpPr>
          <p:cNvPr id="135" name="Text Placeholder 134">
            <a:extLst>
              <a:ext uri="{FF2B5EF4-FFF2-40B4-BE49-F238E27FC236}">
                <a16:creationId xmlns:a16="http://schemas.microsoft.com/office/drawing/2014/main" id="{24F33FBC-ED8B-5877-6570-004051152F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Impacts</a:t>
            </a:r>
          </a:p>
        </p:txBody>
      </p:sp>
      <p:pic>
        <p:nvPicPr>
          <p:cNvPr id="30" name="Picture Placeholder 157" descr="Cloud Icon">
            <a:extLst>
              <a:ext uri="{FF2B5EF4-FFF2-40B4-BE49-F238E27FC236}">
                <a16:creationId xmlns:a16="http://schemas.microsoft.com/office/drawing/2014/main" id="{413EA097-7B19-8BB7-BCF4-6FC6A0DDC321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96" b="96"/>
          <a:stretch/>
        </p:blipFill>
        <p:spPr/>
      </p:pic>
      <p:sp>
        <p:nvSpPr>
          <p:cNvPr id="12" name="Text Placeholder 136">
            <a:extLst>
              <a:ext uri="{FF2B5EF4-FFF2-40B4-BE49-F238E27FC236}">
                <a16:creationId xmlns:a16="http://schemas.microsoft.com/office/drawing/2014/main" id="{1D5DAD71-E5A9-5CD1-EE93-1E99390607A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73608" y="2494234"/>
            <a:ext cx="1996440" cy="381190"/>
          </a:xfrm>
        </p:spPr>
        <p:txBody>
          <a:bodyPr/>
          <a:lstStyle/>
          <a:p>
            <a:r>
              <a:rPr lang="en-US" dirty="0"/>
              <a:t>Final Reports</a:t>
            </a:r>
          </a:p>
        </p:txBody>
      </p:sp>
      <p:sp>
        <p:nvSpPr>
          <p:cNvPr id="141" name="Text Placeholder 140">
            <a:extLst>
              <a:ext uri="{FF2B5EF4-FFF2-40B4-BE49-F238E27FC236}">
                <a16:creationId xmlns:a16="http://schemas.microsoft.com/office/drawing/2014/main" id="{3AB5C4FD-1C4E-72A5-479C-56B52402F1F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31520" y="3236596"/>
            <a:ext cx="1996440" cy="778652"/>
          </a:xfrm>
        </p:spPr>
        <p:txBody>
          <a:bodyPr/>
          <a:lstStyle/>
          <a:p>
            <a:r>
              <a:rPr lang="en-US" dirty="0"/>
              <a:t>May not be submitted on time</a:t>
            </a:r>
          </a:p>
        </p:txBody>
      </p:sp>
      <p:pic>
        <p:nvPicPr>
          <p:cNvPr id="90" name="Picture Placeholder 89" descr="3d Glasses outline">
            <a:extLst>
              <a:ext uri="{FF2B5EF4-FFF2-40B4-BE49-F238E27FC236}">
                <a16:creationId xmlns:a16="http://schemas.microsoft.com/office/drawing/2014/main" id="{A9898713-8A99-08D7-637C-53C4E2404ADF}"/>
              </a:ext>
            </a:extLst>
          </p:cNvPr>
          <p:cNvPicPr>
            <a:picLocks noGrp="1" noChangeAspect="1"/>
          </p:cNvPicPr>
          <p:nvPr>
            <p:ph type="pic" sz="quarter" idx="35"/>
          </p:nvPr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/>
      </p:pic>
      <p:sp>
        <p:nvSpPr>
          <p:cNvPr id="137" name="Text Placeholder 136">
            <a:extLst>
              <a:ext uri="{FF2B5EF4-FFF2-40B4-BE49-F238E27FC236}">
                <a16:creationId xmlns:a16="http://schemas.microsoft.com/office/drawing/2014/main" id="{7574CEC2-3920-9E1F-1DC2-7551B8D2813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846877" y="2461563"/>
            <a:ext cx="1996440" cy="381190"/>
          </a:xfrm>
        </p:spPr>
        <p:txBody>
          <a:bodyPr/>
          <a:lstStyle/>
          <a:p>
            <a:r>
              <a:rPr lang="en-US" dirty="0"/>
              <a:t>Final Invoices</a:t>
            </a:r>
          </a:p>
        </p:txBody>
      </p:sp>
      <p:sp>
        <p:nvSpPr>
          <p:cNvPr id="142" name="Text Placeholder 141">
            <a:extLst>
              <a:ext uri="{FF2B5EF4-FFF2-40B4-BE49-F238E27FC236}">
                <a16:creationId xmlns:a16="http://schemas.microsoft.com/office/drawing/2014/main" id="{C759D89D-5722-47C0-8606-D901DEFAA89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919984" y="3236596"/>
            <a:ext cx="1996440" cy="778652"/>
          </a:xfrm>
        </p:spPr>
        <p:txBody>
          <a:bodyPr/>
          <a:lstStyle/>
          <a:p>
            <a:r>
              <a:rPr lang="en-US" dirty="0"/>
              <a:t>Final invoices may not be submitted on time</a:t>
            </a:r>
          </a:p>
          <a:p>
            <a:r>
              <a:rPr lang="en-US" dirty="0"/>
              <a:t>CGA will invoice on a best effort basis. </a:t>
            </a:r>
          </a:p>
          <a:p>
            <a:endParaRPr lang="en-US" dirty="0"/>
          </a:p>
        </p:txBody>
      </p:sp>
      <p:pic>
        <p:nvPicPr>
          <p:cNvPr id="119" name="Picture Placeholder 118" descr="Blueprint outline">
            <a:extLst>
              <a:ext uri="{FF2B5EF4-FFF2-40B4-BE49-F238E27FC236}">
                <a16:creationId xmlns:a16="http://schemas.microsoft.com/office/drawing/2014/main" id="{A934FCB9-7C01-1298-196C-DA9C13B08FAA}"/>
              </a:ext>
            </a:extLst>
          </p:cNvPr>
          <p:cNvPicPr>
            <a:picLocks noGrp="1" noChangeAspect="1"/>
          </p:cNvPicPr>
          <p:nvPr>
            <p:ph type="pic" sz="quarter" idx="36"/>
          </p:nvPr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/>
      </p:pic>
      <p:sp>
        <p:nvSpPr>
          <p:cNvPr id="138" name="Text Placeholder 137">
            <a:extLst>
              <a:ext uri="{FF2B5EF4-FFF2-40B4-BE49-F238E27FC236}">
                <a16:creationId xmlns:a16="http://schemas.microsoft.com/office/drawing/2014/main" id="{BEC632B1-B9E6-3EE9-91AC-C47F5219FE5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042938" y="2175606"/>
            <a:ext cx="1996440" cy="381190"/>
          </a:xfrm>
        </p:spPr>
        <p:txBody>
          <a:bodyPr/>
          <a:lstStyle/>
          <a:p>
            <a:r>
              <a:rPr lang="en-US" dirty="0"/>
              <a:t>Federal Draw Downs</a:t>
            </a:r>
          </a:p>
        </p:txBody>
      </p:sp>
      <p:sp>
        <p:nvSpPr>
          <p:cNvPr id="143" name="Text Placeholder 142">
            <a:extLst>
              <a:ext uri="{FF2B5EF4-FFF2-40B4-BE49-F238E27FC236}">
                <a16:creationId xmlns:a16="http://schemas.microsoft.com/office/drawing/2014/main" id="{CAC3E407-C96F-DE57-9910-64CBADB8436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108448" y="3236596"/>
            <a:ext cx="1996440" cy="778652"/>
          </a:xfrm>
        </p:spPr>
        <p:txBody>
          <a:bodyPr/>
          <a:lstStyle/>
          <a:p>
            <a:r>
              <a:rPr lang="en-US" dirty="0"/>
              <a:t>May be unavailable to draw additional funds</a:t>
            </a:r>
          </a:p>
          <a:p>
            <a:r>
              <a:rPr lang="en-US" dirty="0"/>
              <a:t>Requests to sponsor are not guaranteed.</a:t>
            </a:r>
          </a:p>
          <a:p>
            <a:r>
              <a:rPr lang="en-US" dirty="0"/>
              <a:t> </a:t>
            </a:r>
          </a:p>
        </p:txBody>
      </p:sp>
      <p:pic>
        <p:nvPicPr>
          <p:cNvPr id="120" name="Picture Placeholder 119" descr="Playbook outline">
            <a:extLst>
              <a:ext uri="{FF2B5EF4-FFF2-40B4-BE49-F238E27FC236}">
                <a16:creationId xmlns:a16="http://schemas.microsoft.com/office/drawing/2014/main" id="{AC7FDD67-FD6B-557E-102B-1F5EB87B3FD0}"/>
              </a:ext>
            </a:extLst>
          </p:cNvPr>
          <p:cNvPicPr>
            <a:picLocks noGrp="1" noChangeAspect="1"/>
          </p:cNvPicPr>
          <p:nvPr>
            <p:ph type="pic" sz="quarter" idx="37"/>
          </p:nvPr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/>
      </p:pic>
      <p:sp>
        <p:nvSpPr>
          <p:cNvPr id="139" name="Text Placeholder 138">
            <a:extLst>
              <a:ext uri="{FF2B5EF4-FFF2-40B4-BE49-F238E27FC236}">
                <a16:creationId xmlns:a16="http://schemas.microsoft.com/office/drawing/2014/main" id="{A1232BD9-9CC5-ECC6-760C-C0CE0122947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239000" y="2458706"/>
            <a:ext cx="1996440" cy="381190"/>
          </a:xfrm>
        </p:spPr>
        <p:txBody>
          <a:bodyPr/>
          <a:lstStyle/>
          <a:p>
            <a:r>
              <a:rPr lang="en-US" dirty="0"/>
              <a:t>Unpaid Expenses</a:t>
            </a:r>
          </a:p>
        </p:txBody>
      </p:sp>
      <p:sp>
        <p:nvSpPr>
          <p:cNvPr id="144" name="Text Placeholder 143">
            <a:extLst>
              <a:ext uri="{FF2B5EF4-FFF2-40B4-BE49-F238E27FC236}">
                <a16:creationId xmlns:a16="http://schemas.microsoft.com/office/drawing/2014/main" id="{CEAEE197-84A9-7E49-AC95-96B3645EA8C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296912" y="3236596"/>
            <a:ext cx="1996440" cy="778652"/>
          </a:xfrm>
        </p:spPr>
        <p:txBody>
          <a:bodyPr/>
          <a:lstStyle/>
          <a:p>
            <a:r>
              <a:rPr lang="en-US" dirty="0"/>
              <a:t>Invoices that are delayed due to late receipt of final expenses will be the responsibility of the department if not paid.</a:t>
            </a:r>
          </a:p>
          <a:p>
            <a:r>
              <a:rPr lang="en-US" dirty="0"/>
              <a:t>CGA will collect on a best effort basis. </a:t>
            </a:r>
          </a:p>
        </p:txBody>
      </p:sp>
      <p:pic>
        <p:nvPicPr>
          <p:cNvPr id="121" name="Picture Placeholder 120" descr="Continuous Improvement outline">
            <a:extLst>
              <a:ext uri="{FF2B5EF4-FFF2-40B4-BE49-F238E27FC236}">
                <a16:creationId xmlns:a16="http://schemas.microsoft.com/office/drawing/2014/main" id="{ECE2A6B8-4CDC-FC62-4720-88375F6083D2}"/>
              </a:ext>
            </a:extLst>
          </p:cNvPr>
          <p:cNvPicPr>
            <a:picLocks noGrp="1" noChangeAspect="1"/>
          </p:cNvPicPr>
          <p:nvPr>
            <p:ph type="pic" sz="quarter" idx="38"/>
          </p:nvPr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/>
      </p:pic>
      <p:sp>
        <p:nvSpPr>
          <p:cNvPr id="140" name="Text Placeholder 139">
            <a:extLst>
              <a:ext uri="{FF2B5EF4-FFF2-40B4-BE49-F238E27FC236}">
                <a16:creationId xmlns:a16="http://schemas.microsoft.com/office/drawing/2014/main" id="{F744DCC4-E9B7-1CE6-4798-D32E323FD0C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427464" y="2458706"/>
            <a:ext cx="1996440" cy="381190"/>
          </a:xfrm>
        </p:spPr>
        <p:txBody>
          <a:bodyPr/>
          <a:lstStyle/>
          <a:p>
            <a:r>
              <a:rPr lang="en-US" dirty="0"/>
              <a:t>Admin Burden</a:t>
            </a:r>
          </a:p>
        </p:txBody>
      </p:sp>
      <p:sp>
        <p:nvSpPr>
          <p:cNvPr id="145" name="Text Placeholder 144">
            <a:extLst>
              <a:ext uri="{FF2B5EF4-FFF2-40B4-BE49-F238E27FC236}">
                <a16:creationId xmlns:a16="http://schemas.microsoft.com/office/drawing/2014/main" id="{5C53A9E8-67CB-044F-12C9-8C444FBC5E3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485376" y="3236596"/>
            <a:ext cx="1996440" cy="778652"/>
          </a:xfrm>
        </p:spPr>
        <p:txBody>
          <a:bodyPr/>
          <a:lstStyle/>
          <a:p>
            <a:r>
              <a:rPr lang="en-US" dirty="0"/>
              <a:t>Creates additional steps with sponsors to submit documents</a:t>
            </a:r>
          </a:p>
          <a:p>
            <a:r>
              <a:rPr lang="en-US"/>
              <a:t>Risks future funding</a:t>
            </a:r>
            <a:endParaRPr lang="en-US" dirty="0"/>
          </a:p>
        </p:txBody>
      </p:sp>
      <p:pic>
        <p:nvPicPr>
          <p:cNvPr id="122" name="Picture Placeholder 121" descr="Door Open outline">
            <a:extLst>
              <a:ext uri="{FF2B5EF4-FFF2-40B4-BE49-F238E27FC236}">
                <a16:creationId xmlns:a16="http://schemas.microsoft.com/office/drawing/2014/main" id="{D03F848E-1594-8E4D-2369-DF382495F443}"/>
              </a:ext>
            </a:extLst>
          </p:cNvPr>
          <p:cNvPicPr>
            <a:picLocks noGrp="1" noChangeAspect="1"/>
          </p:cNvPicPr>
          <p:nvPr>
            <p:ph type="pic" sz="quarter" idx="39"/>
          </p:nvPr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/>
      </p:pic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7178B4CA-AAA9-04D3-7DCC-9AF67D4B61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199568" y="1475740"/>
            <a:ext cx="3291058" cy="0"/>
          </a:xfrm>
          <a:prstGeom prst="line">
            <a:avLst/>
          </a:prstGeom>
          <a:ln w="28575">
            <a:gradFill>
              <a:gsLst>
                <a:gs pos="0">
                  <a:schemeClr val="accent1"/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216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42">
            <a:extLst>
              <a:ext uri="{FF2B5EF4-FFF2-40B4-BE49-F238E27FC236}">
                <a16:creationId xmlns:a16="http://schemas.microsoft.com/office/drawing/2014/main" id="{D410DEB9-6E0C-4922-CCCC-0DA7F82749E5}"/>
              </a:ext>
            </a:extLst>
          </p:cNvPr>
          <p:cNvSpPr txBox="1">
            <a:spLocks/>
          </p:cNvSpPr>
          <p:nvPr/>
        </p:nvSpPr>
        <p:spPr>
          <a:xfrm>
            <a:off x="5108447" y="4124127"/>
            <a:ext cx="1339977" cy="778652"/>
          </a:xfrm>
          <a:prstGeom prst="rect">
            <a:avLst/>
          </a:prstGeom>
        </p:spPr>
        <p:txBody>
          <a:bodyPr vert="horz" lIns="91440" tIns="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 cap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Justification will be required to reopen the award in the payment system.</a:t>
            </a:r>
          </a:p>
        </p:txBody>
      </p:sp>
    </p:spTree>
    <p:extLst>
      <p:ext uri="{BB962C8B-B14F-4D97-AF65-F5344CB8AC3E}">
        <p14:creationId xmlns:p14="http://schemas.microsoft.com/office/powerpoint/2010/main" val="127819872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TM16411243">
      <a:dk1>
        <a:srgbClr val="000000"/>
      </a:dk1>
      <a:lt1>
        <a:srgbClr val="FFFFFF"/>
      </a:lt1>
      <a:dk2>
        <a:srgbClr val="2B2E42"/>
      </a:dk2>
      <a:lt2>
        <a:srgbClr val="E7E6E6"/>
      </a:lt2>
      <a:accent1>
        <a:srgbClr val="F4CE2F"/>
      </a:accent1>
      <a:accent2>
        <a:srgbClr val="D23958"/>
      </a:accent2>
      <a:accent3>
        <a:srgbClr val="F58020"/>
      </a:accent3>
      <a:accent4>
        <a:srgbClr val="009AD5"/>
      </a:accent4>
      <a:accent5>
        <a:srgbClr val="0479CE"/>
      </a:accent5>
      <a:accent6>
        <a:srgbClr val="25C29C"/>
      </a:accent6>
      <a:hlink>
        <a:srgbClr val="0563C1"/>
      </a:hlink>
      <a:folHlink>
        <a:srgbClr val="954F72"/>
      </a:folHlink>
    </a:clrScheme>
    <a:fontScheme name="Custom 70">
      <a:majorFont>
        <a:latin typeface="Avenir Next LT Pro Demi"/>
        <a:ea typeface=""/>
        <a:cs typeface=""/>
      </a:majorFont>
      <a:minorFont>
        <a:latin typeface="Avenir Next LT Pro 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16411243_Win32_SL_v4" id="{5E1028BC-039D-4A85-8182-5BC71B8BBFDB}" vid="{8FC0B532-47E6-48BF-A500-9A0D2EC438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9B94F4B-D1AE-41B8-9990-A1308C67DB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9ECE97D-60B5-4100-B9C3-EE555C5350E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C3A6E12E-4FF7-4C88-95F6-114C47B19EE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186</Words>
  <Application>Microsoft Office PowerPoint</Application>
  <PresentationFormat>Widescreen</PresentationFormat>
  <Paragraphs>34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Custom</vt:lpstr>
      <vt:lpstr>Closeout Timeline</vt:lpstr>
      <vt:lpstr>Timelines Not Met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40</cp:revision>
  <dcterms:created xsi:type="dcterms:W3CDTF">2023-07-24T08:06:02Z</dcterms:created>
  <dcterms:modified xsi:type="dcterms:W3CDTF">2025-08-26T23:02:37Z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