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551" r:id="rId5"/>
    <p:sldId id="552" r:id="rId6"/>
    <p:sldId id="553" r:id="rId7"/>
    <p:sldId id="554" r:id="rId8"/>
    <p:sldId id="555" r:id="rId9"/>
    <p:sldId id="556" r:id="rId10"/>
    <p:sldId id="557" r:id="rId11"/>
    <p:sldId id="5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2" d="100"/>
          <a:sy n="82" d="100"/>
        </p:scale>
        <p:origin x="41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2EAC75-4F62-F74C-A6C0-E87B71094265}"/>
              </a:ext>
            </a:extLst>
          </p:cNvPr>
          <p:cNvSpPr/>
          <p:nvPr userDrawn="1"/>
        </p:nvSpPr>
        <p:spPr>
          <a:xfrm>
            <a:off x="-2243" y="2803617"/>
            <a:ext cx="12192000" cy="40543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C9851992-6C00-CD42-BDF3-2681FAD583BA}"/>
              </a:ext>
            </a:extLst>
          </p:cNvPr>
          <p:cNvSpPr>
            <a:spLocks noGrp="1"/>
          </p:cNvSpPr>
          <p:nvPr>
            <p:ph type="ctrTitle" hasCustomPrompt="1"/>
          </p:nvPr>
        </p:nvSpPr>
        <p:spPr>
          <a:xfrm>
            <a:off x="4128686" y="547078"/>
            <a:ext cx="7594390" cy="1303846"/>
          </a:xfrm>
          <a:prstGeom prst="rect">
            <a:avLst/>
          </a:prstGeom>
        </p:spPr>
        <p:txBody>
          <a:bodyPr anchor="b">
            <a:noAutofit/>
          </a:bodyPr>
          <a:lstStyle>
            <a:lvl1pPr algn="l">
              <a:lnSpc>
                <a:spcPct val="100000"/>
              </a:lnSpc>
              <a:defRPr sz="4000" b="1" i="0">
                <a:solidFill>
                  <a:srgbClr val="1A3E68"/>
                </a:solidFill>
                <a:latin typeface="Arial" panose="020B0604020202020204" pitchFamily="34" charset="0"/>
                <a:cs typeface="Arial" panose="020B0604020202020204" pitchFamily="34" charset="0"/>
              </a:defRPr>
            </a:lvl1pPr>
          </a:lstStyle>
          <a:p>
            <a:r>
              <a:rPr lang="en-US" dirty="0"/>
              <a:t>Clinical and Translational Science Center</a:t>
            </a:r>
          </a:p>
        </p:txBody>
      </p:sp>
      <p:pic>
        <p:nvPicPr>
          <p:cNvPr id="4" name="Picture 3">
            <a:extLst>
              <a:ext uri="{FF2B5EF4-FFF2-40B4-BE49-F238E27FC236}">
                <a16:creationId xmlns:a16="http://schemas.microsoft.com/office/drawing/2014/main" id="{134D0EED-109D-C04F-8385-AA0DCCE5D26B}"/>
              </a:ext>
            </a:extLst>
          </p:cNvPr>
          <p:cNvPicPr>
            <a:picLocks noChangeAspect="1"/>
          </p:cNvPicPr>
          <p:nvPr userDrawn="1"/>
        </p:nvPicPr>
        <p:blipFill>
          <a:blip r:embed="rId2"/>
          <a:stretch>
            <a:fillRect/>
          </a:stretch>
        </p:blipFill>
        <p:spPr>
          <a:xfrm>
            <a:off x="410048" y="628181"/>
            <a:ext cx="2401246" cy="1114123"/>
          </a:xfrm>
          <a:prstGeom prst="rect">
            <a:avLst/>
          </a:prstGeom>
        </p:spPr>
      </p:pic>
      <p:cxnSp>
        <p:nvCxnSpPr>
          <p:cNvPr id="9" name="Straight Connector 8">
            <a:extLst>
              <a:ext uri="{FF2B5EF4-FFF2-40B4-BE49-F238E27FC236}">
                <a16:creationId xmlns:a16="http://schemas.microsoft.com/office/drawing/2014/main" id="{893AAE5A-4923-2548-8F07-82C0836B6BFA}"/>
              </a:ext>
            </a:extLst>
          </p:cNvPr>
          <p:cNvCxnSpPr>
            <a:cxnSpLocks/>
          </p:cNvCxnSpPr>
          <p:nvPr userDrawn="1"/>
        </p:nvCxnSpPr>
        <p:spPr>
          <a:xfrm flipV="1">
            <a:off x="3394953" y="243192"/>
            <a:ext cx="0" cy="177962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55CE8D78-E84C-C949-BEC3-8436AECAFE93}"/>
              </a:ext>
            </a:extLst>
          </p:cNvPr>
          <p:cNvSpPr>
            <a:spLocks noGrp="1"/>
          </p:cNvSpPr>
          <p:nvPr>
            <p:ph type="body" sz="half" idx="10" hasCustomPrompt="1"/>
          </p:nvPr>
        </p:nvSpPr>
        <p:spPr>
          <a:xfrm>
            <a:off x="3760640" y="5512753"/>
            <a:ext cx="4699966" cy="1046310"/>
          </a:xfrm>
          <a:prstGeom prst="rect">
            <a:avLst/>
          </a:prstGeom>
        </p:spPr>
        <p:txBody>
          <a:bodyPr>
            <a:normAutofit/>
          </a:bodyPr>
          <a:lstStyle>
            <a:lvl1pPr marL="0" indent="0" algn="l">
              <a:lnSpc>
                <a:spcPct val="100000"/>
              </a:lnSpc>
              <a:spcBef>
                <a:spcPts val="1000"/>
              </a:spcBef>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 / Presenter Name</a:t>
            </a:r>
            <a:br>
              <a:rPr lang="en-US" dirty="0"/>
            </a:br>
            <a:r>
              <a:rPr lang="en-US" dirty="0"/>
              <a:t>Credentials</a:t>
            </a:r>
          </a:p>
        </p:txBody>
      </p:sp>
      <p:cxnSp>
        <p:nvCxnSpPr>
          <p:cNvPr id="12" name="Straight Connector 11">
            <a:extLst>
              <a:ext uri="{FF2B5EF4-FFF2-40B4-BE49-F238E27FC236}">
                <a16:creationId xmlns:a16="http://schemas.microsoft.com/office/drawing/2014/main" id="{81582DEE-0045-134B-90B0-797BD6AF73B4}"/>
              </a:ext>
            </a:extLst>
          </p:cNvPr>
          <p:cNvCxnSpPr/>
          <p:nvPr userDrawn="1"/>
        </p:nvCxnSpPr>
        <p:spPr>
          <a:xfrm flipV="1">
            <a:off x="3394953"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8941DD6-CE9E-8F44-9AD6-E7111856149F}"/>
              </a:ext>
            </a:extLst>
          </p:cNvPr>
          <p:cNvSpPr/>
          <p:nvPr userDrawn="1"/>
        </p:nvSpPr>
        <p:spPr>
          <a:xfrm>
            <a:off x="0" y="2803616"/>
            <a:ext cx="12192000" cy="5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Building Research Teams of the Future to Improve Human Health</a:t>
            </a:r>
          </a:p>
        </p:txBody>
      </p:sp>
    </p:spTree>
    <p:extLst>
      <p:ext uri="{BB962C8B-B14F-4D97-AF65-F5344CB8AC3E}">
        <p14:creationId xmlns:p14="http://schemas.microsoft.com/office/powerpoint/2010/main" val="278420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E42C05-9D2B-6542-B366-8DA24F1DEBA0}"/>
              </a:ext>
            </a:extLst>
          </p:cNvPr>
          <p:cNvSpPr/>
          <p:nvPr userDrawn="1"/>
        </p:nvSpPr>
        <p:spPr>
          <a:xfrm>
            <a:off x="-1524" y="0"/>
            <a:ext cx="12193524" cy="3373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2130878"/>
            <a:ext cx="9144000" cy="949643"/>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dirty="0"/>
              <a:t>Section Title</a:t>
            </a:r>
            <a:br>
              <a:rPr lang="en-US" dirty="0"/>
            </a:br>
            <a:r>
              <a:rPr lang="en-US" dirty="0"/>
              <a:t>Divider Layout</a:t>
            </a:r>
          </a:p>
        </p:txBody>
      </p:sp>
      <p:sp>
        <p:nvSpPr>
          <p:cNvPr id="19" name="Text Placeholder 3">
            <a:extLst>
              <a:ext uri="{FF2B5EF4-FFF2-40B4-BE49-F238E27FC236}">
                <a16:creationId xmlns:a16="http://schemas.microsoft.com/office/drawing/2014/main" id="{8C663AEB-9E08-5746-8BDC-9D192E9D682B}"/>
              </a:ext>
            </a:extLst>
          </p:cNvPr>
          <p:cNvSpPr>
            <a:spLocks noGrp="1"/>
          </p:cNvSpPr>
          <p:nvPr>
            <p:ph type="body" sz="half" idx="2" hasCustomPrompt="1"/>
          </p:nvPr>
        </p:nvSpPr>
        <p:spPr>
          <a:xfrm>
            <a:off x="1396230" y="3657600"/>
            <a:ext cx="9144000" cy="2092568"/>
          </a:xfrm>
          <a:prstGeom prst="rect">
            <a:avLst/>
          </a:prstGeom>
        </p:spPr>
        <p:txBody>
          <a:bodyPr>
            <a:noAutofit/>
          </a:bodyPr>
          <a:lstStyle>
            <a:lvl1pPr marL="0" indent="0">
              <a:lnSpc>
                <a:spcPct val="100000"/>
              </a:lnSpc>
              <a:buNone/>
              <a:defRPr sz="2000" b="0" i="0">
                <a:solidFill>
                  <a:srgbClr val="1A3F68"/>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Tree>
    <p:extLst>
      <p:ext uri="{BB962C8B-B14F-4D97-AF65-F5344CB8AC3E}">
        <p14:creationId xmlns:p14="http://schemas.microsoft.com/office/powerpoint/2010/main" val="56059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add picture or insert">
    <p:spTree>
      <p:nvGrpSpPr>
        <p:cNvPr id="1" name=""/>
        <p:cNvGrpSpPr/>
        <p:nvPr/>
      </p:nvGrpSpPr>
      <p:grpSpPr>
        <a:xfrm>
          <a:off x="0" y="0"/>
          <a:ext cx="0" cy="0"/>
          <a:chOff x="0" y="0"/>
          <a:chExt cx="0" cy="0"/>
        </a:xfrm>
      </p:grpSpPr>
      <p:sp>
        <p:nvSpPr>
          <p:cNvPr id="22" name="Picture Placeholder 2">
            <a:extLst>
              <a:ext uri="{FF2B5EF4-FFF2-40B4-BE49-F238E27FC236}">
                <a16:creationId xmlns:a16="http://schemas.microsoft.com/office/drawing/2014/main" id="{F0771791-6B4A-454F-9372-296F62762D44}"/>
              </a:ext>
            </a:extLst>
          </p:cNvPr>
          <p:cNvSpPr>
            <a:spLocks noGrp="1"/>
          </p:cNvSpPr>
          <p:nvPr>
            <p:ph type="pic" idx="10"/>
          </p:nvPr>
        </p:nvSpPr>
        <p:spPr>
          <a:xfrm>
            <a:off x="7611206" y="1439681"/>
            <a:ext cx="3974124" cy="4375222"/>
          </a:xfrm>
          <a:prstGeom prst="rect">
            <a:avLst/>
          </a:prstGeom>
          <a:solidFill>
            <a:schemeClr val="bg1">
              <a:lumMod val="95000"/>
            </a:schemeClr>
          </a:solidFill>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0" name="Rectangle 19">
            <a:extLst>
              <a:ext uri="{FF2B5EF4-FFF2-40B4-BE49-F238E27FC236}">
                <a16:creationId xmlns:a16="http://schemas.microsoft.com/office/drawing/2014/main" id="{A2E42C05-9D2B-6542-B366-8DA24F1DEBA0}"/>
              </a:ext>
            </a:extLst>
          </p:cNvPr>
          <p:cNvSpPr/>
          <p:nvPr userDrawn="1"/>
        </p:nvSpPr>
        <p:spPr>
          <a:xfrm>
            <a:off x="-1524" y="1"/>
            <a:ext cx="12193524" cy="10902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dirty="0"/>
              <a:t>Topic Title About This Length </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35EF1015-71D5-E142-80AE-622693A1EE84}"/>
              </a:ext>
            </a:extLst>
          </p:cNvPr>
          <p:cNvSpPr>
            <a:spLocks noGrp="1"/>
          </p:cNvSpPr>
          <p:nvPr>
            <p:ph type="body" sz="half" idx="2" hasCustomPrompt="1"/>
          </p:nvPr>
        </p:nvSpPr>
        <p:spPr>
          <a:xfrm>
            <a:off x="1396230" y="1428814"/>
            <a:ext cx="5699162" cy="3811588"/>
          </a:xfrm>
          <a:prstGeom prst="rect">
            <a:avLst/>
          </a:prstGeom>
        </p:spPr>
        <p:txBody>
          <a:bodyPr>
            <a:normAutofit/>
          </a:bodyPr>
          <a:lstStyle>
            <a:lvl1pPr marL="0" indent="0">
              <a:lnSpc>
                <a:spcPct val="100000"/>
              </a:lnSpc>
              <a:buNone/>
              <a:defRPr sz="2000" b="0" i="0">
                <a:solidFill>
                  <a:srgbClr val="1A3F68"/>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consequat</a:t>
            </a:r>
            <a:r>
              <a:rPr lang="en-US" dirty="0"/>
              <a:t>.</a:t>
            </a:r>
          </a:p>
        </p:txBody>
      </p:sp>
    </p:spTree>
    <p:extLst>
      <p:ext uri="{BB962C8B-B14F-4D97-AF65-F5344CB8AC3E}">
        <p14:creationId xmlns:p14="http://schemas.microsoft.com/office/powerpoint/2010/main" val="214829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E42C05-9D2B-6542-B366-8DA24F1DEBA0}"/>
              </a:ext>
            </a:extLst>
          </p:cNvPr>
          <p:cNvSpPr/>
          <p:nvPr userDrawn="1"/>
        </p:nvSpPr>
        <p:spPr>
          <a:xfrm>
            <a:off x="-1524" y="1"/>
            <a:ext cx="12193524" cy="10902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dirty="0"/>
              <a:t>Topic Title About This Length </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6266839-3768-1640-AAC7-EC1829D980FB}"/>
              </a:ext>
            </a:extLst>
          </p:cNvPr>
          <p:cNvSpPr>
            <a:spLocks noGrp="1"/>
          </p:cNvSpPr>
          <p:nvPr>
            <p:ph idx="1" hasCustomPrompt="1"/>
          </p:nvPr>
        </p:nvSpPr>
        <p:spPr>
          <a:xfrm>
            <a:off x="1396230" y="1428814"/>
            <a:ext cx="9972224" cy="4459479"/>
          </a:xfrm>
          <a:prstGeom prst="rect">
            <a:avLst/>
          </a:prstGeom>
        </p:spPr>
        <p:txBody>
          <a:bodyPr>
            <a:normAutofit/>
          </a:bodyPr>
          <a:lstStyle>
            <a:lvl1pPr marL="342900" indent="-342900">
              <a:buSzPct val="85000"/>
              <a:buFont typeface="Wingdings" panose="05000000000000000000" pitchFamily="2" charset="2"/>
              <a:buChar char="§"/>
              <a:defRPr sz="2000" b="0" i="0">
                <a:solidFill>
                  <a:srgbClr val="1A3F68"/>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Proxima Nova Light" panose="02000506030000020004" pitchFamily="2" charset="0"/>
              <a:buChar char="–"/>
              <a:tabLst/>
              <a:defRPr sz="2000" b="0" i="0">
                <a:solidFill>
                  <a:srgbClr val="1A3F68"/>
                </a:solidFill>
                <a:latin typeface="Arial" panose="020B0604020202020204" pitchFamily="34" charset="0"/>
                <a:cs typeface="Arial" panose="020B0604020202020204" pitchFamily="34" charset="0"/>
              </a:defRPr>
            </a:lvl2pPr>
            <a:lvl3pPr marL="914400" indent="0">
              <a:buNone/>
              <a:defRPr b="0" i="0">
                <a:solidFill>
                  <a:srgbClr val="150221"/>
                </a:solidFill>
                <a:latin typeface="Proxima Nova A Thin" panose="02000506030000020004" pitchFamily="2" charset="0"/>
              </a:defRPr>
            </a:lvl3pPr>
            <a:lvl4pPr>
              <a:defRPr b="0" i="0">
                <a:solidFill>
                  <a:srgbClr val="150221"/>
                </a:solidFill>
                <a:latin typeface="Gibson Light" panose="02000000000000000000" pitchFamily="2" charset="77"/>
              </a:defRPr>
            </a:lvl4pPr>
            <a:lvl5pPr>
              <a:defRPr b="0" i="0">
                <a:solidFill>
                  <a:srgbClr val="150221"/>
                </a:solidFill>
                <a:latin typeface="Gibson Light" panose="02000000000000000000" pitchFamily="2" charset="77"/>
              </a:defRPr>
            </a:lvl5pPr>
          </a:lstStyle>
          <a:p>
            <a:pPr lvl="0"/>
            <a:r>
              <a:rPr lang="en-US" dirty="0"/>
              <a:t>Introduction to a series of bullets points to make important points about the program or what you feel is important to say here. Important points about the program.</a:t>
            </a:r>
          </a:p>
          <a:p>
            <a:pPr lvl="1"/>
            <a:r>
              <a:rPr lang="en-US" dirty="0"/>
              <a:t>Text is here</a:t>
            </a:r>
            <a:br>
              <a:rPr lang="en-US" dirty="0"/>
            </a:br>
            <a:endParaRPr lang="en-US" dirty="0"/>
          </a:p>
          <a:p>
            <a:pPr lvl="0"/>
            <a:r>
              <a:rPr lang="en-US" dirty="0"/>
              <a:t>Important points about the program or what you feel is important to say here.</a:t>
            </a:r>
          </a:p>
          <a:p>
            <a:pPr lvl="1"/>
            <a:r>
              <a:rPr lang="en-US" dirty="0"/>
              <a:t>Text is here</a:t>
            </a:r>
            <a:br>
              <a:rPr lang="en-US" dirty="0"/>
            </a:br>
            <a:endParaRPr lang="en-US" dirty="0"/>
          </a:p>
          <a:p>
            <a:pPr lvl="0"/>
            <a:r>
              <a:rPr lang="en-US" dirty="0"/>
              <a:t>Series of bullets points to make important points about the program or what you feel is important to say here.</a:t>
            </a:r>
          </a:p>
        </p:txBody>
      </p:sp>
    </p:spTree>
    <p:extLst>
      <p:ext uri="{BB962C8B-B14F-4D97-AF65-F5344CB8AC3E}">
        <p14:creationId xmlns:p14="http://schemas.microsoft.com/office/powerpoint/2010/main" val="35943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 add picture or inser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B6310ABD-CBF5-8F4E-9E70-319A0E90437F}"/>
              </a:ext>
            </a:extLst>
          </p:cNvPr>
          <p:cNvSpPr>
            <a:spLocks noGrp="1"/>
          </p:cNvSpPr>
          <p:nvPr>
            <p:ph type="pic" idx="10"/>
          </p:nvPr>
        </p:nvSpPr>
        <p:spPr>
          <a:xfrm>
            <a:off x="7611206" y="1439681"/>
            <a:ext cx="3974124" cy="4375222"/>
          </a:xfrm>
          <a:prstGeom prst="rect">
            <a:avLst/>
          </a:prstGeom>
          <a:solidFill>
            <a:schemeClr val="bg1">
              <a:lumMod val="95000"/>
            </a:schemeClr>
          </a:solidFill>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rgbClr val="1A3F68"/>
                </a:solidFill>
                <a:latin typeface="Arial" panose="020B0604020202020204" pitchFamily="34" charset="0"/>
                <a:cs typeface="Arial" panose="020B0604020202020204" pitchFamily="34" charset="0"/>
              </a:defRPr>
            </a:lvl1pPr>
          </a:lstStyle>
          <a:p>
            <a:r>
              <a:rPr lang="en-US" dirty="0"/>
              <a:t>Page Title Topic Continued</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AF7E0925-4366-4240-A1BE-1952A2440266}"/>
              </a:ext>
            </a:extLst>
          </p:cNvPr>
          <p:cNvSpPr>
            <a:spLocks noGrp="1"/>
          </p:cNvSpPr>
          <p:nvPr>
            <p:ph type="body" sz="half" idx="2" hasCustomPrompt="1"/>
          </p:nvPr>
        </p:nvSpPr>
        <p:spPr>
          <a:xfrm>
            <a:off x="1396230" y="1428813"/>
            <a:ext cx="5699162" cy="4321355"/>
          </a:xfrm>
          <a:prstGeom prst="rect">
            <a:avLst/>
          </a:prstGeom>
        </p:spPr>
        <p:txBody>
          <a:bodyPr>
            <a:noAutofit/>
          </a:bodyPr>
          <a:lstStyle>
            <a:lvl1pPr marL="0" indent="0">
              <a:lnSpc>
                <a:spcPct val="100000"/>
              </a:lnSpc>
              <a:buNone/>
              <a:defRPr sz="2000" b="0" i="0">
                <a:solidFill>
                  <a:srgbClr val="1A3F68"/>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a:p>
            <a:endParaRPr lang="en-US" dirty="0"/>
          </a:p>
          <a:p>
            <a:r>
              <a:rPr lang="en-US" dirty="0"/>
              <a:t>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Tree>
    <p:extLst>
      <p:ext uri="{BB962C8B-B14F-4D97-AF65-F5344CB8AC3E}">
        <p14:creationId xmlns:p14="http://schemas.microsoft.com/office/powerpoint/2010/main" val="178209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ypical">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rgbClr val="1A3F68"/>
                </a:solidFill>
                <a:latin typeface="Arial" panose="020B0604020202020204" pitchFamily="34" charset="0"/>
                <a:cs typeface="Arial" panose="020B0604020202020204" pitchFamily="34" charset="0"/>
              </a:defRPr>
            </a:lvl1pPr>
          </a:lstStyle>
          <a:p>
            <a:r>
              <a:rPr lang="en-US" dirty="0"/>
              <a:t>Page Title Topic Continued</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BCF60ACC-01D8-D74A-A59F-79FE2FA96177}"/>
              </a:ext>
            </a:extLst>
          </p:cNvPr>
          <p:cNvSpPr>
            <a:spLocks noGrp="1"/>
          </p:cNvSpPr>
          <p:nvPr>
            <p:ph idx="1" hasCustomPrompt="1"/>
          </p:nvPr>
        </p:nvSpPr>
        <p:spPr>
          <a:xfrm>
            <a:off x="1396230" y="1428814"/>
            <a:ext cx="9972224" cy="4459479"/>
          </a:xfrm>
          <a:prstGeom prst="rect">
            <a:avLst/>
          </a:prstGeom>
        </p:spPr>
        <p:txBody>
          <a:bodyPr>
            <a:normAutofit/>
          </a:bodyPr>
          <a:lstStyle>
            <a:lvl1pPr marL="342900" indent="-342900">
              <a:buSzPct val="85000"/>
              <a:buFont typeface="Wingdings" panose="05000000000000000000" pitchFamily="2" charset="2"/>
              <a:buChar char="§"/>
              <a:defRPr sz="2000" b="0" i="0">
                <a:solidFill>
                  <a:srgbClr val="1A3F68"/>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Proxima Nova Light" panose="02000506030000020004" pitchFamily="2" charset="0"/>
              <a:buChar char="–"/>
              <a:tabLst/>
              <a:defRPr sz="2000" b="0" i="0">
                <a:solidFill>
                  <a:srgbClr val="1A3F68"/>
                </a:solidFill>
                <a:latin typeface="Arial" panose="020B0604020202020204" pitchFamily="34" charset="0"/>
                <a:cs typeface="Arial" panose="020B0604020202020204" pitchFamily="34" charset="0"/>
              </a:defRPr>
            </a:lvl2pPr>
            <a:lvl3pPr marL="914400" indent="0">
              <a:buNone/>
              <a:defRPr b="0" i="0">
                <a:solidFill>
                  <a:srgbClr val="150221"/>
                </a:solidFill>
                <a:latin typeface="Proxima Nova A Thin" panose="02000506030000020004" pitchFamily="2" charset="0"/>
              </a:defRPr>
            </a:lvl3pPr>
            <a:lvl4pPr>
              <a:defRPr b="0" i="0">
                <a:solidFill>
                  <a:srgbClr val="150221"/>
                </a:solidFill>
                <a:latin typeface="Gibson Light" panose="02000000000000000000" pitchFamily="2" charset="77"/>
              </a:defRPr>
            </a:lvl4pPr>
            <a:lvl5pPr>
              <a:defRPr b="0" i="0">
                <a:solidFill>
                  <a:srgbClr val="150221"/>
                </a:solidFill>
                <a:latin typeface="Gibson Light" panose="02000000000000000000" pitchFamily="2" charset="77"/>
              </a:defRPr>
            </a:lvl5pPr>
          </a:lstStyle>
          <a:p>
            <a:pPr lvl="0"/>
            <a:r>
              <a:rPr lang="en-US" dirty="0"/>
              <a:t>Introduction to a series of bullets points to make important points about the program or what you feel is important to say here. Important points about the program.</a:t>
            </a:r>
          </a:p>
          <a:p>
            <a:pPr lvl="1"/>
            <a:r>
              <a:rPr lang="en-US" dirty="0"/>
              <a:t>Text is here</a:t>
            </a:r>
            <a:br>
              <a:rPr lang="en-US" dirty="0"/>
            </a:br>
            <a:endParaRPr lang="en-US" dirty="0"/>
          </a:p>
          <a:p>
            <a:pPr lvl="0"/>
            <a:r>
              <a:rPr lang="en-US" dirty="0"/>
              <a:t>Important points about the program or what you feel is important to say here.</a:t>
            </a:r>
          </a:p>
          <a:p>
            <a:pPr lvl="1"/>
            <a:r>
              <a:rPr lang="en-US" dirty="0"/>
              <a:t>Text is here</a:t>
            </a:r>
            <a:br>
              <a:rPr lang="en-US" dirty="0"/>
            </a:br>
            <a:endParaRPr lang="en-US" dirty="0"/>
          </a:p>
          <a:p>
            <a:pPr lvl="0"/>
            <a:r>
              <a:rPr lang="en-US" dirty="0"/>
              <a:t>Series of bullets points to make important points about the program or what you feel is important to say here.</a:t>
            </a:r>
          </a:p>
        </p:txBody>
      </p:sp>
    </p:spTree>
    <p:extLst>
      <p:ext uri="{BB962C8B-B14F-4D97-AF65-F5344CB8AC3E}">
        <p14:creationId xmlns:p14="http://schemas.microsoft.com/office/powerpoint/2010/main" val="425623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0FAAFB-31ED-7348-8C91-067AEE5A8DC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90983" y="6300995"/>
            <a:ext cx="1205866" cy="559494"/>
          </a:xfrm>
          <a:prstGeom prst="rect">
            <a:avLst/>
          </a:prstGeom>
        </p:spPr>
      </p:pic>
      <p:sp>
        <p:nvSpPr>
          <p:cNvPr id="8" name="Title 1">
            <a:extLst>
              <a:ext uri="{FF2B5EF4-FFF2-40B4-BE49-F238E27FC236}">
                <a16:creationId xmlns:a16="http://schemas.microsoft.com/office/drawing/2014/main" id="{F8A51C4B-8F60-E047-B767-F262E23C0E5C}"/>
              </a:ext>
            </a:extLst>
          </p:cNvPr>
          <p:cNvSpPr txBox="1">
            <a:spLocks/>
          </p:cNvSpPr>
          <p:nvPr userDrawn="1"/>
        </p:nvSpPr>
        <p:spPr>
          <a:xfrm>
            <a:off x="8755583" y="6383757"/>
            <a:ext cx="3228332" cy="316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kern="1200">
                <a:solidFill>
                  <a:schemeClr val="bg1"/>
                </a:solidFill>
                <a:latin typeface="Gibson Light" panose="02000000000000000000" pitchFamily="2" charset="77"/>
                <a:ea typeface="+mj-ea"/>
                <a:cs typeface="+mj-cs"/>
              </a:defRPr>
            </a:lvl1pPr>
          </a:lstStyle>
          <a:p>
            <a:pPr algn="r"/>
            <a:fld id="{3A10251A-7818-2840-96FB-1EA917552BBA}" type="slidenum">
              <a:rPr lang="en-US" sz="1100" b="0" i="0" smtClean="0">
                <a:solidFill>
                  <a:schemeClr val="tx1"/>
                </a:solidFill>
                <a:latin typeface="Arial" panose="020B0604020202020204" pitchFamily="34" charset="0"/>
                <a:cs typeface="Arial" panose="020B0604020202020204" pitchFamily="34" charset="0"/>
              </a:rPr>
              <a:pPr algn="r"/>
              <a:t>‹#›</a:t>
            </a:fld>
            <a:r>
              <a:rPr lang="en-US" sz="1100" b="0" i="0" dirty="0">
                <a:solidFill>
                  <a:schemeClr val="tx1"/>
                </a:solidFill>
                <a:latin typeface="Arial" panose="020B0604020202020204" pitchFamily="34" charset="0"/>
                <a:cs typeface="Arial" panose="020B0604020202020204" pitchFamily="34" charset="0"/>
              </a:rPr>
              <a:t> </a:t>
            </a:r>
          </a:p>
        </p:txBody>
      </p:sp>
      <p:sp>
        <p:nvSpPr>
          <p:cNvPr id="9" name="Title 1">
            <a:extLst>
              <a:ext uri="{FF2B5EF4-FFF2-40B4-BE49-F238E27FC236}">
                <a16:creationId xmlns:a16="http://schemas.microsoft.com/office/drawing/2014/main" id="{862BB9D1-F621-D141-9813-E082BA958C6C}"/>
              </a:ext>
            </a:extLst>
          </p:cNvPr>
          <p:cNvSpPr txBox="1">
            <a:spLocks/>
          </p:cNvSpPr>
          <p:nvPr userDrawn="1"/>
        </p:nvSpPr>
        <p:spPr>
          <a:xfrm>
            <a:off x="1143955" y="6316252"/>
            <a:ext cx="5765728" cy="44946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0" i="0" kern="1200">
                <a:solidFill>
                  <a:schemeClr val="accent6"/>
                </a:solidFill>
                <a:latin typeface="Proxima Nova Light" panose="02000506030000020004" pitchFamily="2" charset="0"/>
                <a:ea typeface="+mj-ea"/>
                <a:cs typeface="+mj-cs"/>
              </a:defRPr>
            </a:lvl1pPr>
          </a:lstStyle>
          <a:p>
            <a:pPr algn="ctr"/>
            <a:r>
              <a:rPr lang="en-US" sz="2000" b="1" dirty="0">
                <a:solidFill>
                  <a:schemeClr val="tx1"/>
                </a:solidFill>
                <a:latin typeface="Arial" panose="020B0604020202020204" pitchFamily="34" charset="0"/>
                <a:cs typeface="Arial" panose="020B0604020202020204" pitchFamily="34" charset="0"/>
              </a:rPr>
              <a:t>Clinical and Translational Science Center</a:t>
            </a:r>
          </a:p>
        </p:txBody>
      </p:sp>
      <p:cxnSp>
        <p:nvCxnSpPr>
          <p:cNvPr id="10" name="Straight Connector 9">
            <a:extLst>
              <a:ext uri="{FF2B5EF4-FFF2-40B4-BE49-F238E27FC236}">
                <a16:creationId xmlns:a16="http://schemas.microsoft.com/office/drawing/2014/main" id="{83D71AC4-7692-F44D-B38E-BF4438F63321}"/>
              </a:ext>
            </a:extLst>
          </p:cNvPr>
          <p:cNvCxnSpPr>
            <a:cxnSpLocks/>
          </p:cNvCxnSpPr>
          <p:nvPr userDrawn="1"/>
        </p:nvCxnSpPr>
        <p:spPr>
          <a:xfrm flipH="1">
            <a:off x="314425" y="6287959"/>
            <a:ext cx="11563150" cy="118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305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health.ucdavis.edu/ctsc/area/clinical-tria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p.smartsheet.com/b/form/8ac9201a242d464ea4b9a0039fa7ab24"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app.smartsheet.com/b/form/bcec86f0d43a4657afa5ce20f78feb8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pp.smartsheet.com/b/form/72a99a17998d4a79925ecd8a991e2c05"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health.ucdavis.edu/ctsc/area/clinical-trials/investigator-clinical-research-implementation-course"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kmarusina@ucdavis.edu"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1806-A88A-A669-8EDD-32B1C4F82564}"/>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7C5CE68B-2A63-F4B1-0817-9EE43B1E09EB}"/>
              </a:ext>
            </a:extLst>
          </p:cNvPr>
          <p:cNvSpPr>
            <a:spLocks noGrp="1"/>
          </p:cNvSpPr>
          <p:nvPr>
            <p:ph type="body" sz="half" idx="10"/>
          </p:nvPr>
        </p:nvSpPr>
        <p:spPr/>
        <p:txBody>
          <a:bodyPr/>
          <a:lstStyle/>
          <a:p>
            <a:r>
              <a:rPr lang="en-US" dirty="0"/>
              <a:t>Kate Marusina, Director, Clinical Trials Office</a:t>
            </a:r>
          </a:p>
          <a:p>
            <a:r>
              <a:rPr lang="en-US" dirty="0"/>
              <a:t>Jackie Dalke, Clinical Research Finance Manager</a:t>
            </a:r>
          </a:p>
        </p:txBody>
      </p:sp>
    </p:spTree>
    <p:extLst>
      <p:ext uri="{BB962C8B-B14F-4D97-AF65-F5344CB8AC3E}">
        <p14:creationId xmlns:p14="http://schemas.microsoft.com/office/powerpoint/2010/main" val="3434574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5BF510-5276-A02C-C06B-18562B272ED1}"/>
              </a:ext>
            </a:extLst>
          </p:cNvPr>
          <p:cNvSpPr>
            <a:spLocks noGrp="1"/>
          </p:cNvSpPr>
          <p:nvPr>
            <p:ph type="ctrTitle"/>
          </p:nvPr>
        </p:nvSpPr>
        <p:spPr>
          <a:xfrm>
            <a:off x="1396230" y="530618"/>
            <a:ext cx="9144000" cy="451249"/>
          </a:xfrm>
        </p:spPr>
        <p:txBody>
          <a:bodyPr/>
          <a:lstStyle/>
          <a:p>
            <a:br>
              <a:rPr lang="en-US" sz="1800" b="0" i="0" u="none" strike="noStrike" baseline="0" dirty="0">
                <a:solidFill>
                  <a:srgbClr val="000000"/>
                </a:solidFill>
                <a:latin typeface="Proxima Nova" panose="02000506030000020004" pitchFamily="50" charset="0"/>
              </a:rPr>
            </a:br>
            <a:r>
              <a:rPr lang="en-US" sz="3200" b="0" i="0" u="none" strike="noStrike" baseline="0" dirty="0">
                <a:latin typeface="Proxima Nova" panose="02000506030000020004" pitchFamily="50" charset="0"/>
              </a:rPr>
              <a:t> </a:t>
            </a:r>
            <a:r>
              <a:rPr lang="en-US" sz="3200" b="1" i="0" u="none" strike="noStrike" baseline="0" dirty="0">
                <a:latin typeface="Proxima Nova" panose="02000506030000020004" pitchFamily="50" charset="0"/>
              </a:rPr>
              <a:t>We are Experts in Clinical Research Implementation </a:t>
            </a:r>
            <a:endParaRPr lang="en-US" sz="3200" dirty="0"/>
          </a:p>
        </p:txBody>
      </p:sp>
      <p:sp>
        <p:nvSpPr>
          <p:cNvPr id="4" name="Text Placeholder 3">
            <a:extLst>
              <a:ext uri="{FF2B5EF4-FFF2-40B4-BE49-F238E27FC236}">
                <a16:creationId xmlns:a16="http://schemas.microsoft.com/office/drawing/2014/main" id="{248E1160-4201-DC7C-F3AB-FD7823A1440A}"/>
              </a:ext>
            </a:extLst>
          </p:cNvPr>
          <p:cNvSpPr>
            <a:spLocks noGrp="1"/>
          </p:cNvSpPr>
          <p:nvPr>
            <p:ph type="body" sz="half" idx="2"/>
          </p:nvPr>
        </p:nvSpPr>
        <p:spPr>
          <a:xfrm>
            <a:off x="1293593" y="1867353"/>
            <a:ext cx="5699162" cy="3811588"/>
          </a:xfrm>
        </p:spPr>
        <p:txBody>
          <a:bodyPr/>
          <a:lstStyle/>
          <a:p>
            <a:r>
              <a:rPr lang="en-US" dirty="0"/>
              <a:t>The Clinical Trials Office assists investigators and staff in the conduct  of clinical research by providing managed navigation through the clinical research implementation steps at UC Davis. </a:t>
            </a:r>
          </a:p>
          <a:p>
            <a:r>
              <a:rPr lang="en-US" dirty="0"/>
              <a:t>By working with the CTO you gain expediency and efficiency in achieving your research goal.</a:t>
            </a:r>
          </a:p>
          <a:p>
            <a:endParaRPr lang="en-US" dirty="0"/>
          </a:p>
          <a:p>
            <a:r>
              <a:rPr lang="en-US" dirty="0"/>
              <a:t>CTO website: </a:t>
            </a:r>
            <a:r>
              <a:rPr lang="en-US" dirty="0">
                <a:hlinkClick r:id="rId2"/>
              </a:rPr>
              <a:t>https://health.ucdavis.edu/ctsc/area/clinical-trials/</a:t>
            </a:r>
            <a:endParaRPr lang="en-US" dirty="0"/>
          </a:p>
          <a:p>
            <a:endParaRPr lang="en-US" dirty="0"/>
          </a:p>
        </p:txBody>
      </p:sp>
      <p:pic>
        <p:nvPicPr>
          <p:cNvPr id="6" name="Picture 5">
            <a:extLst>
              <a:ext uri="{FF2B5EF4-FFF2-40B4-BE49-F238E27FC236}">
                <a16:creationId xmlns:a16="http://schemas.microsoft.com/office/drawing/2014/main" id="{EA6E3616-F581-7BBD-66F4-F1DDFD63CDB0}"/>
              </a:ext>
            </a:extLst>
          </p:cNvPr>
          <p:cNvPicPr>
            <a:picLocks noChangeAspect="1"/>
          </p:cNvPicPr>
          <p:nvPr/>
        </p:nvPicPr>
        <p:blipFill>
          <a:blip r:embed="rId3"/>
          <a:stretch>
            <a:fillRect/>
          </a:stretch>
        </p:blipFill>
        <p:spPr>
          <a:xfrm>
            <a:off x="7240555" y="1950961"/>
            <a:ext cx="4771201" cy="2282821"/>
          </a:xfrm>
          <a:prstGeom prst="rect">
            <a:avLst/>
          </a:prstGeom>
        </p:spPr>
      </p:pic>
    </p:spTree>
    <p:extLst>
      <p:ext uri="{BB962C8B-B14F-4D97-AF65-F5344CB8AC3E}">
        <p14:creationId xmlns:p14="http://schemas.microsoft.com/office/powerpoint/2010/main" val="4237799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633C4-DA80-EF6A-1820-47A589273451}"/>
              </a:ext>
            </a:extLst>
          </p:cNvPr>
          <p:cNvSpPr>
            <a:spLocks noGrp="1"/>
          </p:cNvSpPr>
          <p:nvPr>
            <p:ph type="ctrTitle"/>
          </p:nvPr>
        </p:nvSpPr>
        <p:spPr/>
        <p:txBody>
          <a:bodyPr/>
          <a:lstStyle/>
          <a:p>
            <a:r>
              <a:rPr lang="en-US" dirty="0"/>
              <a:t>What do we offer?</a:t>
            </a:r>
          </a:p>
        </p:txBody>
      </p:sp>
      <p:sp>
        <p:nvSpPr>
          <p:cNvPr id="4" name="Text Placeholder 3">
            <a:extLst>
              <a:ext uri="{FF2B5EF4-FFF2-40B4-BE49-F238E27FC236}">
                <a16:creationId xmlns:a16="http://schemas.microsoft.com/office/drawing/2014/main" id="{7D2EED8D-4E71-14D8-2D76-A152D0F5B1C3}"/>
              </a:ext>
            </a:extLst>
          </p:cNvPr>
          <p:cNvSpPr>
            <a:spLocks noGrp="1"/>
          </p:cNvSpPr>
          <p:nvPr>
            <p:ph type="body" sz="half" idx="2"/>
          </p:nvPr>
        </p:nvSpPr>
        <p:spPr>
          <a:xfrm>
            <a:off x="1249084" y="1586468"/>
            <a:ext cx="4983549" cy="4677697"/>
          </a:xfrm>
        </p:spPr>
        <p:txBody>
          <a:bodyPr>
            <a:normAutofit fontScale="92500" lnSpcReduction="20000"/>
          </a:bodyPr>
          <a:lstStyle/>
          <a:p>
            <a:r>
              <a:rPr lang="en-US" dirty="0"/>
              <a:t>Our team of </a:t>
            </a:r>
          </a:p>
          <a:p>
            <a:pPr marL="342900" indent="-342900">
              <a:buFont typeface="Arial" panose="020B0604020202020204" pitchFamily="34" charset="0"/>
              <a:buChar char="•"/>
            </a:pPr>
            <a:r>
              <a:rPr lang="en-US" dirty="0"/>
              <a:t>highly trained clinical research coordinators,</a:t>
            </a:r>
          </a:p>
          <a:p>
            <a:pPr marL="342900" indent="-342900">
              <a:buFont typeface="Arial" panose="020B0604020202020204" pitchFamily="34" charset="0"/>
              <a:buChar char="•"/>
            </a:pPr>
            <a:r>
              <a:rPr lang="en-US" dirty="0"/>
              <a:t>regulatory analysts,</a:t>
            </a:r>
          </a:p>
          <a:p>
            <a:pPr marL="342900" indent="-342900">
              <a:buFont typeface="Arial" panose="020B0604020202020204" pitchFamily="34" charset="0"/>
              <a:buChar char="•"/>
            </a:pPr>
            <a:r>
              <a:rPr lang="en-US" dirty="0"/>
              <a:t>participant recruitment specialists, </a:t>
            </a:r>
          </a:p>
          <a:p>
            <a:pPr marL="342900" indent="-342900">
              <a:buFont typeface="Arial" panose="020B0604020202020204" pitchFamily="34" charset="0"/>
              <a:buChar char="•"/>
            </a:pPr>
            <a:r>
              <a:rPr lang="en-US" dirty="0"/>
              <a:t>EMR experts</a:t>
            </a:r>
          </a:p>
          <a:p>
            <a:pPr marL="342900" indent="-342900">
              <a:buFont typeface="Arial" panose="020B0604020202020204" pitchFamily="34" charset="0"/>
              <a:buChar char="•"/>
            </a:pPr>
            <a:r>
              <a:rPr lang="en-US" dirty="0"/>
              <a:t>budget specialists</a:t>
            </a:r>
          </a:p>
          <a:p>
            <a:r>
              <a:rPr lang="en-US" dirty="0"/>
              <a:t>is available to assist investigators in all phases of a clinical research protocol. </a:t>
            </a:r>
          </a:p>
          <a:p>
            <a:r>
              <a:rPr lang="en-US" dirty="0"/>
              <a:t>When you contact the Clinical Trials Office for services, the Navigation Project Manager will review your project needs, discuss specifics and create a project plan that may involve experts from many areas of knowledge. </a:t>
            </a:r>
          </a:p>
        </p:txBody>
      </p:sp>
      <p:pic>
        <p:nvPicPr>
          <p:cNvPr id="6" name="Picture 5">
            <a:extLst>
              <a:ext uri="{FF2B5EF4-FFF2-40B4-BE49-F238E27FC236}">
                <a16:creationId xmlns:a16="http://schemas.microsoft.com/office/drawing/2014/main" id="{94F3EAF5-B51D-D4D9-2073-ACDD14896ADA}"/>
              </a:ext>
            </a:extLst>
          </p:cNvPr>
          <p:cNvPicPr>
            <a:picLocks noChangeAspect="1"/>
          </p:cNvPicPr>
          <p:nvPr/>
        </p:nvPicPr>
        <p:blipFill>
          <a:blip r:embed="rId2"/>
          <a:stretch>
            <a:fillRect/>
          </a:stretch>
        </p:blipFill>
        <p:spPr>
          <a:xfrm>
            <a:off x="5920213" y="1715813"/>
            <a:ext cx="6139968" cy="2968154"/>
          </a:xfrm>
          <a:prstGeom prst="rect">
            <a:avLst/>
          </a:prstGeom>
        </p:spPr>
      </p:pic>
    </p:spTree>
    <p:extLst>
      <p:ext uri="{BB962C8B-B14F-4D97-AF65-F5344CB8AC3E}">
        <p14:creationId xmlns:p14="http://schemas.microsoft.com/office/powerpoint/2010/main" val="3876951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4C1768-725F-9CA5-47E6-F15CC75A7ECE}"/>
              </a:ext>
            </a:extLst>
          </p:cNvPr>
          <p:cNvSpPr>
            <a:spLocks noGrp="1"/>
          </p:cNvSpPr>
          <p:nvPr>
            <p:ph type="ctrTitle"/>
          </p:nvPr>
        </p:nvSpPr>
        <p:spPr/>
        <p:txBody>
          <a:bodyPr/>
          <a:lstStyle/>
          <a:p>
            <a:r>
              <a:rPr lang="en-US"/>
              <a:t>Participant Recruitment (no charge)</a:t>
            </a:r>
            <a:endParaRPr lang="en-US" dirty="0"/>
          </a:p>
        </p:txBody>
      </p:sp>
      <p:sp>
        <p:nvSpPr>
          <p:cNvPr id="4" name="Text Placeholder 3">
            <a:extLst>
              <a:ext uri="{FF2B5EF4-FFF2-40B4-BE49-F238E27FC236}">
                <a16:creationId xmlns:a16="http://schemas.microsoft.com/office/drawing/2014/main" id="{A05D60E0-64C2-E879-2495-900AC17C0400}"/>
              </a:ext>
            </a:extLst>
          </p:cNvPr>
          <p:cNvSpPr>
            <a:spLocks noGrp="1"/>
          </p:cNvSpPr>
          <p:nvPr>
            <p:ph type="body" sz="half" idx="2"/>
          </p:nvPr>
        </p:nvSpPr>
        <p:spPr>
          <a:xfrm>
            <a:off x="1268396" y="1428813"/>
            <a:ext cx="5826996" cy="4369705"/>
          </a:xfrm>
        </p:spPr>
        <p:txBody>
          <a:bodyPr>
            <a:normAutofit fontScale="92500" lnSpcReduction="20000"/>
          </a:bodyPr>
          <a:lstStyle/>
          <a:p>
            <a:pPr marL="342900" indent="-342900">
              <a:buFont typeface="Arial" panose="020B0604020202020204" pitchFamily="34" charset="0"/>
              <a:buChar char="•"/>
            </a:pPr>
            <a:r>
              <a:rPr lang="en-US" dirty="0"/>
              <a:t>Recruitment plans</a:t>
            </a:r>
          </a:p>
          <a:p>
            <a:pPr marL="342900" indent="-342900">
              <a:buFont typeface="Arial" panose="020B0604020202020204" pitchFamily="34" charset="0"/>
              <a:buChar char="•"/>
            </a:pPr>
            <a:r>
              <a:rPr lang="en-US" dirty="0"/>
              <a:t>De-identified cohorts via </a:t>
            </a:r>
            <a:r>
              <a:rPr lang="en-US" dirty="0" err="1"/>
              <a:t>SlicerDicer</a:t>
            </a:r>
            <a:r>
              <a:rPr lang="en-US" dirty="0"/>
              <a:t> technology</a:t>
            </a:r>
          </a:p>
          <a:p>
            <a:pPr marL="342900" indent="-342900">
              <a:buFont typeface="Arial" panose="020B0604020202020204" pitchFamily="34" charset="0"/>
              <a:buChar char="•"/>
            </a:pPr>
            <a:r>
              <a:rPr lang="en-US" dirty="0"/>
              <a:t>Identified cohorts from the Data Provisioning team</a:t>
            </a:r>
          </a:p>
          <a:p>
            <a:pPr marL="342900" indent="-342900">
              <a:buFont typeface="Arial" panose="020B0604020202020204" pitchFamily="34" charset="0"/>
              <a:buChar char="•"/>
            </a:pPr>
            <a:r>
              <a:rPr lang="en-US" dirty="0"/>
              <a:t>Socialize your study using </a:t>
            </a:r>
            <a:r>
              <a:rPr lang="en-US" dirty="0" err="1"/>
              <a:t>StudyPages</a:t>
            </a:r>
            <a:r>
              <a:rPr lang="en-US" dirty="0"/>
              <a:t> platform</a:t>
            </a:r>
          </a:p>
          <a:p>
            <a:pPr marL="342900" indent="-342900">
              <a:buFont typeface="Arial" panose="020B0604020202020204" pitchFamily="34" charset="0"/>
              <a:buChar char="•"/>
            </a:pPr>
            <a:r>
              <a:rPr lang="en-US" dirty="0"/>
              <a:t>Communicate with participants via email, text, or Voice-over-IP</a:t>
            </a:r>
          </a:p>
          <a:p>
            <a:pPr marL="342900" indent="-342900">
              <a:buFont typeface="Arial" panose="020B0604020202020204" pitchFamily="34" charset="0"/>
              <a:buChar char="•"/>
            </a:pPr>
            <a:r>
              <a:rPr lang="en-US" dirty="0"/>
              <a:t>Invite patients to participate via MyChart messaging</a:t>
            </a:r>
          </a:p>
          <a:p>
            <a:pPr marL="342900" indent="-342900">
              <a:buFont typeface="Arial" panose="020B0604020202020204" pitchFamily="34" charset="0"/>
              <a:buChar char="•"/>
            </a:pPr>
            <a:r>
              <a:rPr lang="en-US" dirty="0"/>
              <a:t>Create alerts in EMR for potential study participants</a:t>
            </a:r>
          </a:p>
          <a:p>
            <a:pPr marL="342900" indent="-342900">
              <a:buFont typeface="Arial" panose="020B0604020202020204" pitchFamily="34" charset="0"/>
              <a:buChar char="•"/>
            </a:pPr>
            <a:r>
              <a:rPr lang="en-US" dirty="0"/>
              <a:t>Apply here: </a:t>
            </a:r>
            <a:r>
              <a:rPr lang="en-US" dirty="0">
                <a:hlinkClick r:id="rId2"/>
              </a:rPr>
              <a:t>https://app.smartsheet.com/b/form/8ac9201a242d464ea4b9a0039fa7ab24</a:t>
            </a:r>
            <a:endParaRPr lang="en-US" dirty="0"/>
          </a:p>
          <a:p>
            <a:pPr marL="342900" indent="-3429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3C69C24C-07D3-A8D1-A023-DD8B110164A5}"/>
              </a:ext>
            </a:extLst>
          </p:cNvPr>
          <p:cNvPicPr>
            <a:picLocks noChangeAspect="1"/>
          </p:cNvPicPr>
          <p:nvPr/>
        </p:nvPicPr>
        <p:blipFill>
          <a:blip r:embed="rId3"/>
          <a:stretch>
            <a:fillRect/>
          </a:stretch>
        </p:blipFill>
        <p:spPr>
          <a:xfrm>
            <a:off x="7095392" y="1059482"/>
            <a:ext cx="4670629" cy="3149819"/>
          </a:xfrm>
          <a:prstGeom prst="rect">
            <a:avLst/>
          </a:prstGeom>
        </p:spPr>
      </p:pic>
      <p:sp>
        <p:nvSpPr>
          <p:cNvPr id="7" name="TextBox 6">
            <a:extLst>
              <a:ext uri="{FF2B5EF4-FFF2-40B4-BE49-F238E27FC236}">
                <a16:creationId xmlns:a16="http://schemas.microsoft.com/office/drawing/2014/main" id="{49B9A791-D3F1-445E-CB04-D117A10DD348}"/>
              </a:ext>
            </a:extLst>
          </p:cNvPr>
          <p:cNvSpPr txBox="1"/>
          <p:nvPr/>
        </p:nvSpPr>
        <p:spPr>
          <a:xfrm>
            <a:off x="603128" y="5806618"/>
            <a:ext cx="7482305" cy="369332"/>
          </a:xfrm>
          <a:prstGeom prst="rect">
            <a:avLst/>
          </a:prstGeom>
          <a:noFill/>
        </p:spPr>
        <p:txBody>
          <a:bodyPr wrap="none" rtlCol="0">
            <a:spAutoFit/>
          </a:bodyPr>
          <a:lstStyle/>
          <a:p>
            <a:r>
              <a:rPr lang="en-US" dirty="0"/>
              <a:t>Note: public social media campaigns will incur costs (from FB, TV, other media)</a:t>
            </a:r>
          </a:p>
        </p:txBody>
      </p:sp>
      <p:sp>
        <p:nvSpPr>
          <p:cNvPr id="8" name="Flowchart: Sequential Access Storage 7">
            <a:extLst>
              <a:ext uri="{FF2B5EF4-FFF2-40B4-BE49-F238E27FC236}">
                <a16:creationId xmlns:a16="http://schemas.microsoft.com/office/drawing/2014/main" id="{5C377F93-DCE5-B78B-F03B-49F4B145D0D4}"/>
              </a:ext>
            </a:extLst>
          </p:cNvPr>
          <p:cNvSpPr/>
          <p:nvPr/>
        </p:nvSpPr>
        <p:spPr>
          <a:xfrm>
            <a:off x="7585788" y="4068147"/>
            <a:ext cx="3337816" cy="1856792"/>
          </a:xfrm>
          <a:prstGeom prst="flowChartMagneticTap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“This team is valuable and incredibly relevant to our researchers.  Having the tool along with the support team is critical. We have many tools without the support team or training on the tool- and they are often underutilized.”</a:t>
            </a:r>
          </a:p>
        </p:txBody>
      </p:sp>
    </p:spTree>
    <p:extLst>
      <p:ext uri="{BB962C8B-B14F-4D97-AF65-F5344CB8AC3E}">
        <p14:creationId xmlns:p14="http://schemas.microsoft.com/office/powerpoint/2010/main" val="410538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DF73BD-00BE-6CD6-FF18-AEACB4AA6E65}"/>
              </a:ext>
            </a:extLst>
          </p:cNvPr>
          <p:cNvSpPr>
            <a:spLocks noGrp="1"/>
          </p:cNvSpPr>
          <p:nvPr>
            <p:ph type="ctrTitle"/>
          </p:nvPr>
        </p:nvSpPr>
        <p:spPr/>
        <p:txBody>
          <a:bodyPr/>
          <a:lstStyle/>
          <a:p>
            <a:r>
              <a:rPr lang="en-US" dirty="0"/>
              <a:t>Clinical Research Coordinators</a:t>
            </a:r>
          </a:p>
        </p:txBody>
      </p:sp>
      <p:sp>
        <p:nvSpPr>
          <p:cNvPr id="4" name="Text Placeholder 3">
            <a:extLst>
              <a:ext uri="{FF2B5EF4-FFF2-40B4-BE49-F238E27FC236}">
                <a16:creationId xmlns:a16="http://schemas.microsoft.com/office/drawing/2014/main" id="{CD786606-42EC-5A59-E393-4061CEAC2777}"/>
              </a:ext>
            </a:extLst>
          </p:cNvPr>
          <p:cNvSpPr>
            <a:spLocks noGrp="1"/>
          </p:cNvSpPr>
          <p:nvPr>
            <p:ph type="body" sz="half" idx="2"/>
          </p:nvPr>
        </p:nvSpPr>
        <p:spPr>
          <a:xfrm>
            <a:off x="1396230" y="1428813"/>
            <a:ext cx="5956292" cy="4841357"/>
          </a:xfrm>
        </p:spPr>
        <p:txBody>
          <a:bodyPr>
            <a:normAutofit lnSpcReduction="10000"/>
          </a:bodyPr>
          <a:lstStyle/>
          <a:p>
            <a:pPr marL="342900" indent="-342900">
              <a:buFont typeface="Arial" panose="020B0604020202020204" pitchFamily="34" charset="0"/>
              <a:buChar char="•"/>
            </a:pPr>
            <a:r>
              <a:rPr lang="en-US" dirty="0"/>
              <a:t>Hourly Clinical Research Coordinator ($54/</a:t>
            </a:r>
            <a:r>
              <a:rPr lang="en-US" dirty="0" err="1"/>
              <a:t>hr</a:t>
            </a:r>
            <a:r>
              <a:rPr lang="en-US" dirty="0"/>
              <a:t>) or Regulatory Analyst support ($62/</a:t>
            </a:r>
            <a:r>
              <a:rPr lang="en-US" dirty="0" err="1"/>
              <a:t>hr</a:t>
            </a:r>
            <a:r>
              <a:rPr lang="en-US" dirty="0"/>
              <a:t>)</a:t>
            </a:r>
          </a:p>
          <a:p>
            <a:pPr marL="342900" indent="-342900">
              <a:buFont typeface="Arial" panose="020B0604020202020204" pitchFamily="34" charset="0"/>
              <a:buChar char="•"/>
            </a:pPr>
            <a:r>
              <a:rPr lang="en-US" dirty="0"/>
              <a:t>Hourly support provided to both industry and investigator-initiated studies</a:t>
            </a:r>
          </a:p>
          <a:p>
            <a:pPr marL="342900" indent="-342900">
              <a:buFont typeface="Arial" panose="020B0604020202020204" pitchFamily="34" charset="0"/>
              <a:buChar char="•"/>
            </a:pPr>
            <a:r>
              <a:rPr lang="en-US" dirty="0"/>
              <a:t>We no longer provide start-up support for industry studies</a:t>
            </a:r>
          </a:p>
          <a:p>
            <a:pPr marL="342900" indent="-342900">
              <a:buFont typeface="Arial" panose="020B0604020202020204" pitchFamily="34" charset="0"/>
              <a:buChar char="•"/>
            </a:pPr>
            <a:r>
              <a:rPr lang="en-US" dirty="0"/>
              <a:t>New emphasis: support investigator initiated studies</a:t>
            </a:r>
          </a:p>
          <a:p>
            <a:pPr marL="342900" indent="-342900">
              <a:buFont typeface="Arial" panose="020B0604020202020204" pitchFamily="34" charset="0"/>
              <a:buChar char="•"/>
            </a:pPr>
            <a:r>
              <a:rPr lang="en-US" dirty="0"/>
              <a:t>Opportunity to receive discounted services for projects led by K scholars, early-stage investigators (ESI), and NIH grantees (with emphasis on ESI).   Apply here: </a:t>
            </a:r>
            <a:r>
              <a:rPr lang="en-US" dirty="0">
                <a:hlinkClick r:id="rId2"/>
              </a:rPr>
              <a:t>https://app.smartsheet.com/b/form/bcec86f0d43a4657afa5ce20f78feb81</a:t>
            </a:r>
            <a:endParaRPr lang="en-US" dirty="0"/>
          </a:p>
        </p:txBody>
      </p:sp>
      <p:sp>
        <p:nvSpPr>
          <p:cNvPr id="5" name="Flowchart: Sequential Access Storage 4">
            <a:extLst>
              <a:ext uri="{FF2B5EF4-FFF2-40B4-BE49-F238E27FC236}">
                <a16:creationId xmlns:a16="http://schemas.microsoft.com/office/drawing/2014/main" id="{A12CDFC6-B42B-6A0F-2384-D4ECEC0E47B0}"/>
              </a:ext>
            </a:extLst>
          </p:cNvPr>
          <p:cNvSpPr/>
          <p:nvPr/>
        </p:nvSpPr>
        <p:spPr>
          <a:xfrm>
            <a:off x="7352522" y="1042055"/>
            <a:ext cx="4596882" cy="2704647"/>
          </a:xfrm>
          <a:prstGeom prst="flowChartMagneticTap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“Jimmy proved to be an invaluable addition to the recruitment team, and we could not have done it all without him.  We were very impressed with his unwavering dedication to our team and the mission”</a:t>
            </a:r>
          </a:p>
        </p:txBody>
      </p:sp>
      <p:sp>
        <p:nvSpPr>
          <p:cNvPr id="6" name="Flowchart: Sequential Access Storage 5">
            <a:extLst>
              <a:ext uri="{FF2B5EF4-FFF2-40B4-BE49-F238E27FC236}">
                <a16:creationId xmlns:a16="http://schemas.microsoft.com/office/drawing/2014/main" id="{C4F58030-5D1B-E327-1E2C-80996FE4AC73}"/>
              </a:ext>
            </a:extLst>
          </p:cNvPr>
          <p:cNvSpPr/>
          <p:nvPr/>
        </p:nvSpPr>
        <p:spPr>
          <a:xfrm>
            <a:off x="7623110" y="3334608"/>
            <a:ext cx="3592286" cy="2269846"/>
          </a:xfrm>
          <a:prstGeom prst="flowChartMagneticTap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Lindsay did an exceptional job …She is one of the best coordinators that I have seen and she is able to handle conflict very well. I was impressed that she was able to do this all on a busy Saturday.  </a:t>
            </a:r>
          </a:p>
        </p:txBody>
      </p:sp>
    </p:spTree>
    <p:extLst>
      <p:ext uri="{BB962C8B-B14F-4D97-AF65-F5344CB8AC3E}">
        <p14:creationId xmlns:p14="http://schemas.microsoft.com/office/powerpoint/2010/main" val="15487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47FD3-C2FD-535E-317F-8AF9C9CF6476}"/>
              </a:ext>
            </a:extLst>
          </p:cNvPr>
          <p:cNvSpPr>
            <a:spLocks noGrp="1"/>
          </p:cNvSpPr>
          <p:nvPr>
            <p:ph type="ctrTitle"/>
          </p:nvPr>
        </p:nvSpPr>
        <p:spPr/>
        <p:txBody>
          <a:bodyPr/>
          <a:lstStyle/>
          <a:p>
            <a:r>
              <a:rPr lang="en-US" dirty="0"/>
              <a:t>Grant Budgets (for grants with clinical research studies)</a:t>
            </a:r>
          </a:p>
        </p:txBody>
      </p:sp>
      <p:sp>
        <p:nvSpPr>
          <p:cNvPr id="4" name="Text Placeholder 3">
            <a:extLst>
              <a:ext uri="{FF2B5EF4-FFF2-40B4-BE49-F238E27FC236}">
                <a16:creationId xmlns:a16="http://schemas.microsoft.com/office/drawing/2014/main" id="{C84BA8C1-C694-4DC5-28EF-602C8968E318}"/>
              </a:ext>
            </a:extLst>
          </p:cNvPr>
          <p:cNvSpPr>
            <a:spLocks noGrp="1"/>
          </p:cNvSpPr>
          <p:nvPr>
            <p:ph type="body" sz="half" idx="2"/>
          </p:nvPr>
        </p:nvSpPr>
        <p:spPr>
          <a:xfrm>
            <a:off x="1396230" y="1428814"/>
            <a:ext cx="5382942" cy="3811588"/>
          </a:xfrm>
        </p:spPr>
        <p:txBody>
          <a:bodyPr>
            <a:normAutofit fontScale="85000" lnSpcReduction="20000"/>
          </a:bodyPr>
          <a:lstStyle/>
          <a:p>
            <a:pPr marL="342900" indent="-342900">
              <a:buFont typeface="Arial" panose="020B0604020202020204" pitchFamily="34" charset="0"/>
              <a:buChar char="•"/>
            </a:pPr>
            <a:r>
              <a:rPr lang="en-US" dirty="0"/>
              <a:t>Clinical research studies sometimes are difficult to budget</a:t>
            </a:r>
          </a:p>
          <a:p>
            <a:pPr marL="342900" indent="-342900">
              <a:buFont typeface="Arial" panose="020B0604020202020204" pitchFamily="34" charset="0"/>
              <a:buChar char="•"/>
            </a:pPr>
            <a:r>
              <a:rPr lang="en-US" dirty="0"/>
              <a:t>Many items may contribute to budget: coordinator and PI time, procedures, flow-through costs, ancillary services (</a:t>
            </a:r>
            <a:r>
              <a:rPr lang="en-US" dirty="0" err="1"/>
              <a:t>i.e</a:t>
            </a:r>
            <a:r>
              <a:rPr lang="en-US" dirty="0"/>
              <a:t> Pathology, CCRC, Radiology </a:t>
            </a:r>
            <a:r>
              <a:rPr lang="en-US" dirty="0" err="1"/>
              <a:t>etc</a:t>
            </a:r>
            <a:r>
              <a:rPr lang="en-US" dirty="0"/>
              <a:t>)</a:t>
            </a:r>
          </a:p>
          <a:p>
            <a:pPr marL="342900" indent="-342900">
              <a:buFont typeface="Arial" panose="020B0604020202020204" pitchFamily="34" charset="0"/>
              <a:buChar char="•"/>
            </a:pPr>
            <a:r>
              <a:rPr lang="en-US" dirty="0"/>
              <a:t>The CTO Developed a tool that helps to tease out the costs (Unified Feasibility Template)</a:t>
            </a:r>
          </a:p>
          <a:p>
            <a:pPr marL="342900" indent="-342900">
              <a:buFont typeface="Arial" panose="020B0604020202020204" pitchFamily="34" charset="0"/>
              <a:buChar char="•"/>
            </a:pPr>
            <a:r>
              <a:rPr lang="en-US" dirty="0"/>
              <a:t>We help investigators to analyze their protocol and identify relevant budget items</a:t>
            </a:r>
          </a:p>
          <a:p>
            <a:pPr marL="342900" indent="-342900">
              <a:buFont typeface="Arial" panose="020B0604020202020204" pitchFamily="34" charset="0"/>
              <a:buChar char="•"/>
            </a:pPr>
            <a:r>
              <a:rPr lang="en-US" dirty="0"/>
              <a:t>Convert into grant-specific budget template</a:t>
            </a:r>
          </a:p>
          <a:p>
            <a:pPr marL="342900" indent="-342900">
              <a:buFont typeface="Arial" panose="020B0604020202020204" pitchFamily="34" charset="0"/>
              <a:buChar char="•"/>
            </a:pPr>
            <a:r>
              <a:rPr lang="en-US" dirty="0"/>
              <a:t>Apply here: </a:t>
            </a:r>
            <a:r>
              <a:rPr lang="en-US" dirty="0">
                <a:hlinkClick r:id="rId2"/>
              </a:rPr>
              <a:t>https://app.smartsheet.com/b/form/72a99a17998d4a79925ecd8a991e2c05</a:t>
            </a:r>
            <a:endParaRPr lang="en-US" dirty="0"/>
          </a:p>
          <a:p>
            <a:pPr marL="342900" indent="-342900">
              <a:buFont typeface="Arial" panose="020B0604020202020204" pitchFamily="34" charset="0"/>
              <a:buChar char="•"/>
            </a:pPr>
            <a:endParaRPr lang="en-US" dirty="0"/>
          </a:p>
          <a:p>
            <a:endParaRPr lang="en-US" dirty="0"/>
          </a:p>
          <a:p>
            <a:endParaRPr lang="en-US" dirty="0"/>
          </a:p>
        </p:txBody>
      </p:sp>
      <p:pic>
        <p:nvPicPr>
          <p:cNvPr id="6" name="Picture 5">
            <a:extLst>
              <a:ext uri="{FF2B5EF4-FFF2-40B4-BE49-F238E27FC236}">
                <a16:creationId xmlns:a16="http://schemas.microsoft.com/office/drawing/2014/main" id="{5559F9C1-BE3E-ADFD-1C76-A008D405A97B}"/>
              </a:ext>
            </a:extLst>
          </p:cNvPr>
          <p:cNvPicPr>
            <a:picLocks noChangeAspect="1"/>
          </p:cNvPicPr>
          <p:nvPr/>
        </p:nvPicPr>
        <p:blipFill>
          <a:blip r:embed="rId3"/>
          <a:stretch>
            <a:fillRect/>
          </a:stretch>
        </p:blipFill>
        <p:spPr>
          <a:xfrm>
            <a:off x="6895980" y="1219200"/>
            <a:ext cx="5199825" cy="3731172"/>
          </a:xfrm>
          <a:prstGeom prst="rect">
            <a:avLst/>
          </a:prstGeom>
        </p:spPr>
      </p:pic>
    </p:spTree>
    <p:extLst>
      <p:ext uri="{BB962C8B-B14F-4D97-AF65-F5344CB8AC3E}">
        <p14:creationId xmlns:p14="http://schemas.microsoft.com/office/powerpoint/2010/main" val="288001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94AA20-FA8E-871C-06EE-50F2B71972C4}"/>
              </a:ext>
            </a:extLst>
          </p:cNvPr>
          <p:cNvSpPr>
            <a:spLocks noGrp="1"/>
          </p:cNvSpPr>
          <p:nvPr>
            <p:ph type="ctrTitle"/>
          </p:nvPr>
        </p:nvSpPr>
        <p:spPr/>
        <p:txBody>
          <a:bodyPr/>
          <a:lstStyle/>
          <a:p>
            <a:r>
              <a:rPr lang="en-US" dirty="0"/>
              <a:t>Education for Principal Investigators</a:t>
            </a:r>
          </a:p>
        </p:txBody>
      </p:sp>
      <p:sp>
        <p:nvSpPr>
          <p:cNvPr id="4" name="Text Placeholder 3">
            <a:extLst>
              <a:ext uri="{FF2B5EF4-FFF2-40B4-BE49-F238E27FC236}">
                <a16:creationId xmlns:a16="http://schemas.microsoft.com/office/drawing/2014/main" id="{77C40AF9-80E2-B894-90B5-039D2DA83E8E}"/>
              </a:ext>
            </a:extLst>
          </p:cNvPr>
          <p:cNvSpPr>
            <a:spLocks noGrp="1"/>
          </p:cNvSpPr>
          <p:nvPr>
            <p:ph type="body" sz="half" idx="2"/>
          </p:nvPr>
        </p:nvSpPr>
        <p:spPr/>
        <p:txBody>
          <a:bodyPr>
            <a:normAutofit lnSpcReduction="10000"/>
          </a:bodyPr>
          <a:lstStyle/>
          <a:p>
            <a:pPr marL="342900" indent="-342900">
              <a:buFont typeface="Arial" panose="020B0604020202020204" pitchFamily="34" charset="0"/>
              <a:buChar char="•"/>
            </a:pPr>
            <a:r>
              <a:rPr lang="en-US" dirty="0"/>
              <a:t>New! Clinical Research Implementation Course for PIs</a:t>
            </a:r>
          </a:p>
          <a:p>
            <a:pPr marL="342900" indent="-342900">
              <a:buFont typeface="Arial" panose="020B0604020202020204" pitchFamily="34" charset="0"/>
              <a:buChar char="•"/>
            </a:pPr>
            <a:r>
              <a:rPr lang="en-US" dirty="0"/>
              <a:t>Teaches nuts and bolts of clinical research – how to implement a clinical research protocols at UC Davis in a compliant and expeditious manner</a:t>
            </a:r>
          </a:p>
          <a:p>
            <a:pPr marL="342900" indent="-342900">
              <a:buFont typeface="Arial" panose="020B0604020202020204" pitchFamily="34" charset="0"/>
              <a:buChar char="•"/>
            </a:pPr>
            <a:r>
              <a:rPr lang="en-US" dirty="0"/>
              <a:t>~100 </a:t>
            </a:r>
            <a:r>
              <a:rPr lang="en-US" dirty="0" err="1"/>
              <a:t>hrs</a:t>
            </a:r>
            <a:r>
              <a:rPr lang="en-US" dirty="0"/>
              <a:t> of study over 10 weeks</a:t>
            </a:r>
          </a:p>
          <a:p>
            <a:pPr marL="342900" indent="-342900">
              <a:buFont typeface="Arial" panose="020B0604020202020204" pitchFamily="34" charset="0"/>
              <a:buChar char="•"/>
            </a:pPr>
            <a:r>
              <a:rPr lang="en-US" dirty="0"/>
              <a:t>Meeting with 12 experts  to discuss their own study idea</a:t>
            </a:r>
          </a:p>
          <a:p>
            <a:pPr marL="342900" indent="-342900">
              <a:buFont typeface="Arial" panose="020B0604020202020204" pitchFamily="34" charset="0"/>
              <a:buChar char="•"/>
            </a:pPr>
            <a:r>
              <a:rPr lang="en-US" dirty="0"/>
              <a:t>First cohort has successfully completed! </a:t>
            </a:r>
          </a:p>
          <a:p>
            <a:pPr marL="342900" indent="-342900">
              <a:buFont typeface="Arial" panose="020B0604020202020204" pitchFamily="34" charset="0"/>
              <a:buChar char="•"/>
            </a:pPr>
            <a:r>
              <a:rPr lang="en-US" dirty="0"/>
              <a:t>Next offering: January 2024</a:t>
            </a:r>
          </a:p>
          <a:p>
            <a:pPr marL="342900" indent="-3429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A82E3CB8-46B7-0D7C-F713-6EB9393C9B1A}"/>
              </a:ext>
            </a:extLst>
          </p:cNvPr>
          <p:cNvPicPr>
            <a:picLocks noChangeAspect="1"/>
          </p:cNvPicPr>
          <p:nvPr/>
        </p:nvPicPr>
        <p:blipFill>
          <a:blip r:embed="rId2"/>
          <a:stretch>
            <a:fillRect/>
          </a:stretch>
        </p:blipFill>
        <p:spPr>
          <a:xfrm>
            <a:off x="7568258" y="1265511"/>
            <a:ext cx="4333882" cy="1950655"/>
          </a:xfrm>
          <a:prstGeom prst="rect">
            <a:avLst/>
          </a:prstGeom>
        </p:spPr>
      </p:pic>
      <p:sp>
        <p:nvSpPr>
          <p:cNvPr id="8" name="TextBox 7">
            <a:extLst>
              <a:ext uri="{FF2B5EF4-FFF2-40B4-BE49-F238E27FC236}">
                <a16:creationId xmlns:a16="http://schemas.microsoft.com/office/drawing/2014/main" id="{4C76D7C2-4AA7-3C1A-9229-CFDD0BB3B2EA}"/>
              </a:ext>
            </a:extLst>
          </p:cNvPr>
          <p:cNvSpPr txBox="1"/>
          <p:nvPr/>
        </p:nvSpPr>
        <p:spPr>
          <a:xfrm>
            <a:off x="8020227" y="3641835"/>
            <a:ext cx="3429944" cy="1754326"/>
          </a:xfrm>
          <a:prstGeom prst="rect">
            <a:avLst/>
          </a:prstGeom>
          <a:noFill/>
        </p:spPr>
        <p:txBody>
          <a:bodyPr wrap="square">
            <a:spAutoFit/>
          </a:bodyPr>
          <a:lstStyle/>
          <a:p>
            <a:r>
              <a:rPr lang="en-US" dirty="0"/>
              <a:t>Apply here: </a:t>
            </a:r>
            <a:r>
              <a:rPr lang="en-US" dirty="0">
                <a:hlinkClick r:id="rId3"/>
              </a:rPr>
              <a:t>https://health.ucdavis.edu/ctsc/area/clinical-trials/investigator-clinical-research-implementation-course</a:t>
            </a:r>
            <a:endParaRPr lang="en-US" dirty="0"/>
          </a:p>
          <a:p>
            <a:endParaRPr lang="en-US" dirty="0"/>
          </a:p>
        </p:txBody>
      </p:sp>
    </p:spTree>
    <p:extLst>
      <p:ext uri="{BB962C8B-B14F-4D97-AF65-F5344CB8AC3E}">
        <p14:creationId xmlns:p14="http://schemas.microsoft.com/office/powerpoint/2010/main" val="368174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7021-9495-92A7-BAE9-199FFDB6E7F7}"/>
              </a:ext>
            </a:extLst>
          </p:cNvPr>
          <p:cNvSpPr>
            <a:spLocks noGrp="1"/>
          </p:cNvSpPr>
          <p:nvPr>
            <p:ph type="ctrTitle"/>
          </p:nvPr>
        </p:nvSpPr>
        <p:spPr/>
        <p:txBody>
          <a:bodyPr/>
          <a:lstStyle/>
          <a:p>
            <a:r>
              <a:rPr lang="en-US" dirty="0"/>
              <a:t>Questions?</a:t>
            </a:r>
          </a:p>
        </p:txBody>
      </p:sp>
      <p:sp>
        <p:nvSpPr>
          <p:cNvPr id="3" name="Content Placeholder 2">
            <a:extLst>
              <a:ext uri="{FF2B5EF4-FFF2-40B4-BE49-F238E27FC236}">
                <a16:creationId xmlns:a16="http://schemas.microsoft.com/office/drawing/2014/main" id="{93F419D7-939E-456B-A2E9-BC32D94AB58E}"/>
              </a:ext>
            </a:extLst>
          </p:cNvPr>
          <p:cNvSpPr>
            <a:spLocks noGrp="1"/>
          </p:cNvSpPr>
          <p:nvPr>
            <p:ph idx="1"/>
          </p:nvPr>
        </p:nvSpPr>
        <p:spPr/>
        <p:txBody>
          <a:bodyPr/>
          <a:lstStyle/>
          <a:p>
            <a:r>
              <a:rPr lang="en-US" dirty="0"/>
              <a:t>Contact:</a:t>
            </a:r>
          </a:p>
          <a:p>
            <a:pPr marL="0" indent="0">
              <a:buNone/>
            </a:pPr>
            <a:r>
              <a:rPr lang="en-US" dirty="0"/>
              <a:t>Kate Marusina, Ph.D., MBA</a:t>
            </a:r>
          </a:p>
          <a:p>
            <a:pPr marL="0" indent="0">
              <a:buNone/>
            </a:pPr>
            <a:r>
              <a:rPr lang="en-US" dirty="0"/>
              <a:t>Director</a:t>
            </a:r>
          </a:p>
          <a:p>
            <a:pPr marL="0" indent="0">
              <a:buNone/>
            </a:pPr>
            <a:r>
              <a:rPr lang="en-US" dirty="0"/>
              <a:t>Clinical Trials Office</a:t>
            </a:r>
          </a:p>
          <a:p>
            <a:pPr marL="0" indent="0">
              <a:buNone/>
            </a:pPr>
            <a:r>
              <a:rPr lang="en-US" dirty="0">
                <a:hlinkClick r:id="rId2"/>
              </a:rPr>
              <a:t>kmarusina@ucdavis</a:t>
            </a:r>
            <a:r>
              <a:rPr lang="en-US">
                <a:hlinkClick r:id="rId2"/>
              </a:rPr>
              <a:t>.edu</a:t>
            </a:r>
            <a:endParaRPr lang="en-US"/>
          </a:p>
          <a:p>
            <a:pPr marL="0" indent="0">
              <a:buNone/>
            </a:pPr>
            <a:endParaRPr lang="en-US" dirty="0"/>
          </a:p>
        </p:txBody>
      </p:sp>
    </p:spTree>
    <p:extLst>
      <p:ext uri="{BB962C8B-B14F-4D97-AF65-F5344CB8AC3E}">
        <p14:creationId xmlns:p14="http://schemas.microsoft.com/office/powerpoint/2010/main" val="3328661010"/>
      </p:ext>
    </p:extLst>
  </p:cSld>
  <p:clrMapOvr>
    <a:masterClrMapping/>
  </p:clrMapOvr>
</p:sld>
</file>

<file path=ppt/theme/theme1.xml><?xml version="1.0" encoding="utf-8"?>
<a:theme xmlns:a="http://schemas.openxmlformats.org/drawingml/2006/main" name="1_Office Theme">
  <a:themeElements>
    <a:clrScheme name="UC Davis Health">
      <a:dk1>
        <a:srgbClr val="1A3F68"/>
      </a:dk1>
      <a:lt1>
        <a:srgbClr val="FFFFFF"/>
      </a:lt1>
      <a:dk2>
        <a:srgbClr val="4C6988"/>
      </a:dk2>
      <a:lt2>
        <a:srgbClr val="F4E4B4"/>
      </a:lt2>
      <a:accent1>
        <a:srgbClr val="DEAA00"/>
      </a:accent1>
      <a:accent2>
        <a:srgbClr val="008FA8"/>
      </a:accent2>
      <a:accent3>
        <a:srgbClr val="682665"/>
      </a:accent3>
      <a:accent4>
        <a:srgbClr val="AB1D2C"/>
      </a:accent4>
      <a:accent5>
        <a:srgbClr val="F18A20"/>
      </a:accent5>
      <a:accent6>
        <a:srgbClr val="565659"/>
      </a:accent6>
      <a:hlink>
        <a:srgbClr val="221F21"/>
      </a:hlink>
      <a:folHlink>
        <a:srgbClr val="80828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ormat xmlns="http://schemas.microsoft.com/sharepoint/v3/fields" xsi:nil="true"/>
    <_ResourceType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D4218B3DC7C04D984E6CC850A228A5" ma:contentTypeVersion="18" ma:contentTypeDescription="Create a new document." ma:contentTypeScope="" ma:versionID="7341f3ffa9869be0c1a3b87e6ff3034b">
  <xsd:schema xmlns:xsd="http://www.w3.org/2001/XMLSchema" xmlns:xs="http://www.w3.org/2001/XMLSchema" xmlns:p="http://schemas.microsoft.com/office/2006/metadata/properties" xmlns:ns2="b9fee054-c946-422b-a262-84056dc38243" xmlns:ns3="78e7e05d-43e4-415f-bebb-cc1a60787b72" xmlns:ns4="http://schemas.microsoft.com/sharepoint/v3/fields" targetNamespace="http://schemas.microsoft.com/office/2006/metadata/properties" ma:root="true" ma:fieldsID="2249b53a97d461ca0306221932af9ac7" ns2:_="" ns3:_="" ns4:_="">
    <xsd:import namespace="b9fee054-c946-422b-a262-84056dc38243"/>
    <xsd:import namespace="78e7e05d-43e4-415f-bebb-cc1a60787b72"/>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4:_ResourceType" minOccurs="0"/>
                <xsd:element ref="ns4:_Format"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ee054-c946-422b-a262-84056dc38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e7e05d-43e4-415f-bebb-cc1a60787b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sourceType" ma:index="20" nillable="true" ma:displayName="Resource Type" ma:description="A set of categories, functions, genres or aggregation levels" ma:internalName="_ResourceType">
      <xsd:simpleType>
        <xsd:restriction base="dms:Text"/>
      </xsd:simpleType>
    </xsd:element>
    <xsd:element name="_Format" ma:index="21"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D62AC1-2C07-489F-8698-345BA7B65797}">
  <ds:schemaRefs>
    <ds:schemaRef ds:uri="http://schemas.microsoft.com/sharepoint/v3/contenttype/forms"/>
  </ds:schemaRefs>
</ds:datastoreItem>
</file>

<file path=customXml/itemProps2.xml><?xml version="1.0" encoding="utf-8"?>
<ds:datastoreItem xmlns:ds="http://schemas.openxmlformats.org/officeDocument/2006/customXml" ds:itemID="{E904CAAC-6DC2-4C34-AFB8-4488DB6B34FC}">
  <ds:schemaRefs>
    <ds:schemaRef ds:uri="78e7e05d-43e4-415f-bebb-cc1a60787b72"/>
    <ds:schemaRef ds:uri="b9fee054-c946-422b-a262-84056dc38243"/>
    <ds:schemaRef ds:uri="http://schemas.microsoft.com/sharepoint/v3/fields"/>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913DE364-CC4D-457B-924B-C1067371E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ee054-c946-422b-a262-84056dc38243"/>
    <ds:schemaRef ds:uri="78e7e05d-43e4-415f-bebb-cc1a60787b72"/>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9425</TotalTime>
  <Words>660</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Gibson Light</vt:lpstr>
      <vt:lpstr>Proxima Nova</vt:lpstr>
      <vt:lpstr>Proxima Nova A Thin</vt:lpstr>
      <vt:lpstr>Proxima Nova Light</vt:lpstr>
      <vt:lpstr>Wingdings</vt:lpstr>
      <vt:lpstr>1_Office Theme</vt:lpstr>
      <vt:lpstr>PowerPoint Presentation</vt:lpstr>
      <vt:lpstr>  We are Experts in Clinical Research Implementation </vt:lpstr>
      <vt:lpstr>What do we offer?</vt:lpstr>
      <vt:lpstr>Participant Recruitment (no charge)</vt:lpstr>
      <vt:lpstr>Clinical Research Coordinators</vt:lpstr>
      <vt:lpstr>Grant Budgets (for grants with clinical research studies)</vt:lpstr>
      <vt:lpstr>Education for Principal Investigators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Team</dc:title>
  <dc:creator>April M Cuellar</dc:creator>
  <cp:lastModifiedBy>Kate Marusina</cp:lastModifiedBy>
  <cp:revision>38</cp:revision>
  <dcterms:created xsi:type="dcterms:W3CDTF">2020-12-11T23:01:22Z</dcterms:created>
  <dcterms:modified xsi:type="dcterms:W3CDTF">2023-08-23T06:36:58Z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0x01010008D4218B3DC7C04D984E6CC850A228A5</vt:lpwstr>
  </property>
</Properties>
</file>