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6" r:id="rId2"/>
    <p:sldId id="274" r:id="rId3"/>
    <p:sldId id="277" r:id="rId4"/>
    <p:sldId id="2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7886"/>
    <a:srgbClr val="297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B9954-F394-4C8D-889E-8ED69C7B1CCA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237878-5C35-4567-AB5F-FBEF8A9BCFE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We will be sending requests for permissions review in </a:t>
          </a:r>
          <a:r>
            <a:rPr lang="en-US" b="1" i="1"/>
            <a:t>October</a:t>
          </a:r>
          <a:endParaRPr lang="en-US"/>
        </a:p>
      </dgm:t>
    </dgm:pt>
    <dgm:pt modelId="{E8E88DC5-DB2E-4E7D-8CEC-2A67FE0865A3}" type="parTrans" cxnId="{6F6BB7B2-F1CB-44E9-8672-CEA84929835F}">
      <dgm:prSet/>
      <dgm:spPr/>
      <dgm:t>
        <a:bodyPr/>
        <a:lstStyle/>
        <a:p>
          <a:endParaRPr lang="en-US"/>
        </a:p>
      </dgm:t>
    </dgm:pt>
    <dgm:pt modelId="{0E46A013-5000-46A5-9A36-148C30C5A717}" type="sibTrans" cxnId="{6F6BB7B2-F1CB-44E9-8672-CEA84929835F}">
      <dgm:prSet/>
      <dgm:spPr/>
      <dgm:t>
        <a:bodyPr/>
        <a:lstStyle/>
        <a:p>
          <a:endParaRPr lang="en-US"/>
        </a:p>
      </dgm:t>
    </dgm:pt>
    <dgm:pt modelId="{9BFB1685-649A-452A-A1B3-B41B425CF6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Effort Reports are scheduled to be released on the normal schedule for 2023-24: </a:t>
          </a:r>
          <a:r>
            <a:rPr lang="en-US" b="1" i="1"/>
            <a:t>November 15</a:t>
          </a:r>
          <a:r>
            <a:rPr lang="en-US" i="1"/>
            <a:t> or within a few days of that.</a:t>
          </a:r>
          <a:endParaRPr lang="en-US"/>
        </a:p>
      </dgm:t>
    </dgm:pt>
    <dgm:pt modelId="{B8716A89-D782-4FDF-9FC9-24FDF66C73B4}" type="parTrans" cxnId="{322E47B3-D680-438E-B05E-DAC6988B5785}">
      <dgm:prSet/>
      <dgm:spPr/>
      <dgm:t>
        <a:bodyPr/>
        <a:lstStyle/>
        <a:p>
          <a:endParaRPr lang="en-US"/>
        </a:p>
      </dgm:t>
    </dgm:pt>
    <dgm:pt modelId="{E35A261A-275B-422A-A12C-254C640ACB1B}" type="sibTrans" cxnId="{322E47B3-D680-438E-B05E-DAC6988B5785}">
      <dgm:prSet/>
      <dgm:spPr/>
      <dgm:t>
        <a:bodyPr/>
        <a:lstStyle/>
        <a:p>
          <a:endParaRPr lang="en-US"/>
        </a:p>
      </dgm:t>
    </dgm:pt>
    <dgm:pt modelId="{3A39CE27-4C60-4505-AB45-F250276B1B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ERS has been upgraded so it works with the new chart strings and will include the </a:t>
          </a:r>
          <a:r>
            <a:rPr lang="en-US" b="1" i="1"/>
            <a:t>entity, dept, project, and award for the FAU in ERS</a:t>
          </a:r>
          <a:endParaRPr lang="en-US"/>
        </a:p>
      </dgm:t>
    </dgm:pt>
    <dgm:pt modelId="{952C60DA-26D5-4693-9F7F-22FBF5AA4B56}" type="parTrans" cxnId="{7528D70F-5073-4ACD-B8F8-6C306291B91A}">
      <dgm:prSet/>
      <dgm:spPr/>
      <dgm:t>
        <a:bodyPr/>
        <a:lstStyle/>
        <a:p>
          <a:endParaRPr lang="en-US"/>
        </a:p>
      </dgm:t>
    </dgm:pt>
    <dgm:pt modelId="{131339F4-DD5B-49C7-ADC9-741B5FB6F0D3}" type="sibTrans" cxnId="{7528D70F-5073-4ACD-B8F8-6C306291B91A}">
      <dgm:prSet/>
      <dgm:spPr/>
      <dgm:t>
        <a:bodyPr/>
        <a:lstStyle/>
        <a:p>
          <a:endParaRPr lang="en-US"/>
        </a:p>
      </dgm:t>
    </dgm:pt>
    <dgm:pt modelId="{82844D98-17C7-4434-ADE0-9F11EA0A0DF5}" type="pres">
      <dgm:prSet presAssocID="{69BB9954-F394-4C8D-889E-8ED69C7B1CCA}" presName="root" presStyleCnt="0">
        <dgm:presLayoutVars>
          <dgm:dir/>
          <dgm:resizeHandles val="exact"/>
        </dgm:presLayoutVars>
      </dgm:prSet>
      <dgm:spPr/>
    </dgm:pt>
    <dgm:pt modelId="{192D9911-9E21-4B02-872D-483E3DE6A29F}" type="pres">
      <dgm:prSet presAssocID="{40237878-5C35-4567-AB5F-FBEF8A9BCFE8}" presName="compNode" presStyleCnt="0"/>
      <dgm:spPr/>
    </dgm:pt>
    <dgm:pt modelId="{EB0B1DD9-9B29-4E18-B414-C887665B615C}" type="pres">
      <dgm:prSet presAssocID="{40237878-5C35-4567-AB5F-FBEF8A9BCFE8}" presName="bgRect" presStyleLbl="bgShp" presStyleIdx="0" presStyleCnt="3"/>
      <dgm:spPr/>
    </dgm:pt>
    <dgm:pt modelId="{F5E3A22D-8EFB-49BB-BC10-B2A32AACE040}" type="pres">
      <dgm:prSet presAssocID="{40237878-5C35-4567-AB5F-FBEF8A9BCFE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61292CEF-EC0A-49FD-9FBE-07BBC25DC65C}" type="pres">
      <dgm:prSet presAssocID="{40237878-5C35-4567-AB5F-FBEF8A9BCFE8}" presName="spaceRect" presStyleCnt="0"/>
      <dgm:spPr/>
    </dgm:pt>
    <dgm:pt modelId="{92664853-FB3B-48D4-8F8F-990F52A0CD13}" type="pres">
      <dgm:prSet presAssocID="{40237878-5C35-4567-AB5F-FBEF8A9BCFE8}" presName="parTx" presStyleLbl="revTx" presStyleIdx="0" presStyleCnt="3">
        <dgm:presLayoutVars>
          <dgm:chMax val="0"/>
          <dgm:chPref val="0"/>
        </dgm:presLayoutVars>
      </dgm:prSet>
      <dgm:spPr/>
    </dgm:pt>
    <dgm:pt modelId="{421C001F-2AC5-49EF-8C20-45B4B7289680}" type="pres">
      <dgm:prSet presAssocID="{0E46A013-5000-46A5-9A36-148C30C5A717}" presName="sibTrans" presStyleCnt="0"/>
      <dgm:spPr/>
    </dgm:pt>
    <dgm:pt modelId="{BDFBCD6E-4257-4B97-9C05-A5F4C7F51ABB}" type="pres">
      <dgm:prSet presAssocID="{9BFB1685-649A-452A-A1B3-B41B425CF6A8}" presName="compNode" presStyleCnt="0"/>
      <dgm:spPr/>
    </dgm:pt>
    <dgm:pt modelId="{22C53290-B8C8-4776-B6D2-FA42B55E90E8}" type="pres">
      <dgm:prSet presAssocID="{9BFB1685-649A-452A-A1B3-B41B425CF6A8}" presName="bgRect" presStyleLbl="bgShp" presStyleIdx="1" presStyleCnt="3"/>
      <dgm:spPr/>
    </dgm:pt>
    <dgm:pt modelId="{FD05AFCF-D1E3-4146-B9EC-6F53C0A70BFE}" type="pres">
      <dgm:prSet presAssocID="{9BFB1685-649A-452A-A1B3-B41B425CF6A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tch"/>
        </a:ext>
      </dgm:extLst>
    </dgm:pt>
    <dgm:pt modelId="{AF9B7EE3-2852-4BDC-ADAA-2C31D6583E1E}" type="pres">
      <dgm:prSet presAssocID="{9BFB1685-649A-452A-A1B3-B41B425CF6A8}" presName="spaceRect" presStyleCnt="0"/>
      <dgm:spPr/>
    </dgm:pt>
    <dgm:pt modelId="{4892E77C-49FD-4F51-B733-C0629FBB06D3}" type="pres">
      <dgm:prSet presAssocID="{9BFB1685-649A-452A-A1B3-B41B425CF6A8}" presName="parTx" presStyleLbl="revTx" presStyleIdx="1" presStyleCnt="3">
        <dgm:presLayoutVars>
          <dgm:chMax val="0"/>
          <dgm:chPref val="0"/>
        </dgm:presLayoutVars>
      </dgm:prSet>
      <dgm:spPr/>
    </dgm:pt>
    <dgm:pt modelId="{304B7E82-AC49-401C-913A-24DB6E72D71F}" type="pres">
      <dgm:prSet presAssocID="{E35A261A-275B-422A-A12C-254C640ACB1B}" presName="sibTrans" presStyleCnt="0"/>
      <dgm:spPr/>
    </dgm:pt>
    <dgm:pt modelId="{5ABA4CF7-7F1B-47AA-9F4C-CC995A9996C3}" type="pres">
      <dgm:prSet presAssocID="{3A39CE27-4C60-4505-AB45-F250276B1B02}" presName="compNode" presStyleCnt="0"/>
      <dgm:spPr/>
    </dgm:pt>
    <dgm:pt modelId="{06849A46-C858-44A1-A943-F39486E9FC5D}" type="pres">
      <dgm:prSet presAssocID="{3A39CE27-4C60-4505-AB45-F250276B1B02}" presName="bgRect" presStyleLbl="bgShp" presStyleIdx="2" presStyleCnt="3"/>
      <dgm:spPr/>
    </dgm:pt>
    <dgm:pt modelId="{FD52F99F-EB2B-42F2-AD31-D00C3369CA86}" type="pres">
      <dgm:prSet presAssocID="{3A39CE27-4C60-4505-AB45-F250276B1B0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list"/>
        </a:ext>
      </dgm:extLst>
    </dgm:pt>
    <dgm:pt modelId="{8293386F-0D25-4179-A6D5-269130898B9C}" type="pres">
      <dgm:prSet presAssocID="{3A39CE27-4C60-4505-AB45-F250276B1B02}" presName="spaceRect" presStyleCnt="0"/>
      <dgm:spPr/>
    </dgm:pt>
    <dgm:pt modelId="{10C8F3F2-37D0-40D7-A294-0D691F6678D2}" type="pres">
      <dgm:prSet presAssocID="{3A39CE27-4C60-4505-AB45-F250276B1B0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A543B09-A78B-443E-B27D-327332695789}" type="presOf" srcId="{9BFB1685-649A-452A-A1B3-B41B425CF6A8}" destId="{4892E77C-49FD-4F51-B733-C0629FBB06D3}" srcOrd="0" destOrd="0" presId="urn:microsoft.com/office/officeart/2018/2/layout/IconVerticalSolidList"/>
    <dgm:cxn modelId="{7528D70F-5073-4ACD-B8F8-6C306291B91A}" srcId="{69BB9954-F394-4C8D-889E-8ED69C7B1CCA}" destId="{3A39CE27-4C60-4505-AB45-F250276B1B02}" srcOrd="2" destOrd="0" parTransId="{952C60DA-26D5-4693-9F7F-22FBF5AA4B56}" sibTransId="{131339F4-DD5B-49C7-ADC9-741B5FB6F0D3}"/>
    <dgm:cxn modelId="{30211724-AD20-47D5-9977-AB3A975F42C5}" type="presOf" srcId="{69BB9954-F394-4C8D-889E-8ED69C7B1CCA}" destId="{82844D98-17C7-4434-ADE0-9F11EA0A0DF5}" srcOrd="0" destOrd="0" presId="urn:microsoft.com/office/officeart/2018/2/layout/IconVerticalSolidList"/>
    <dgm:cxn modelId="{0E31AB2D-2289-47D9-833F-12137427CCAE}" type="presOf" srcId="{40237878-5C35-4567-AB5F-FBEF8A9BCFE8}" destId="{92664853-FB3B-48D4-8F8F-990F52A0CD13}" srcOrd="0" destOrd="0" presId="urn:microsoft.com/office/officeart/2018/2/layout/IconVerticalSolidList"/>
    <dgm:cxn modelId="{0F708F5E-0F25-4D7C-B0A2-7BDCDE9C07D0}" type="presOf" srcId="{3A39CE27-4C60-4505-AB45-F250276B1B02}" destId="{10C8F3F2-37D0-40D7-A294-0D691F6678D2}" srcOrd="0" destOrd="0" presId="urn:microsoft.com/office/officeart/2018/2/layout/IconVerticalSolidList"/>
    <dgm:cxn modelId="{6F6BB7B2-F1CB-44E9-8672-CEA84929835F}" srcId="{69BB9954-F394-4C8D-889E-8ED69C7B1CCA}" destId="{40237878-5C35-4567-AB5F-FBEF8A9BCFE8}" srcOrd="0" destOrd="0" parTransId="{E8E88DC5-DB2E-4E7D-8CEC-2A67FE0865A3}" sibTransId="{0E46A013-5000-46A5-9A36-148C30C5A717}"/>
    <dgm:cxn modelId="{322E47B3-D680-438E-B05E-DAC6988B5785}" srcId="{69BB9954-F394-4C8D-889E-8ED69C7B1CCA}" destId="{9BFB1685-649A-452A-A1B3-B41B425CF6A8}" srcOrd="1" destOrd="0" parTransId="{B8716A89-D782-4FDF-9FC9-24FDF66C73B4}" sibTransId="{E35A261A-275B-422A-A12C-254C640ACB1B}"/>
    <dgm:cxn modelId="{E4C1672F-AAB0-4995-BD5D-227EEDE3CA41}" type="presParOf" srcId="{82844D98-17C7-4434-ADE0-9F11EA0A0DF5}" destId="{192D9911-9E21-4B02-872D-483E3DE6A29F}" srcOrd="0" destOrd="0" presId="urn:microsoft.com/office/officeart/2018/2/layout/IconVerticalSolidList"/>
    <dgm:cxn modelId="{CF456EE1-C01C-495C-AD28-2B8788477027}" type="presParOf" srcId="{192D9911-9E21-4B02-872D-483E3DE6A29F}" destId="{EB0B1DD9-9B29-4E18-B414-C887665B615C}" srcOrd="0" destOrd="0" presId="urn:microsoft.com/office/officeart/2018/2/layout/IconVerticalSolidList"/>
    <dgm:cxn modelId="{D1E997E9-1059-47CB-AEFC-133572CBF9EC}" type="presParOf" srcId="{192D9911-9E21-4B02-872D-483E3DE6A29F}" destId="{F5E3A22D-8EFB-49BB-BC10-B2A32AACE040}" srcOrd="1" destOrd="0" presId="urn:microsoft.com/office/officeart/2018/2/layout/IconVerticalSolidList"/>
    <dgm:cxn modelId="{B593F7DA-5FB9-4E81-88B4-177BFCA5815A}" type="presParOf" srcId="{192D9911-9E21-4B02-872D-483E3DE6A29F}" destId="{61292CEF-EC0A-49FD-9FBE-07BBC25DC65C}" srcOrd="2" destOrd="0" presId="urn:microsoft.com/office/officeart/2018/2/layout/IconVerticalSolidList"/>
    <dgm:cxn modelId="{910AE732-5DE9-4DDF-9341-0FE2854D165C}" type="presParOf" srcId="{192D9911-9E21-4B02-872D-483E3DE6A29F}" destId="{92664853-FB3B-48D4-8F8F-990F52A0CD13}" srcOrd="3" destOrd="0" presId="urn:microsoft.com/office/officeart/2018/2/layout/IconVerticalSolidList"/>
    <dgm:cxn modelId="{95E8FE33-59DB-4EB2-8553-65C4E9BC1EF6}" type="presParOf" srcId="{82844D98-17C7-4434-ADE0-9F11EA0A0DF5}" destId="{421C001F-2AC5-49EF-8C20-45B4B7289680}" srcOrd="1" destOrd="0" presId="urn:microsoft.com/office/officeart/2018/2/layout/IconVerticalSolidList"/>
    <dgm:cxn modelId="{D1DCBF3F-F257-425D-BB88-2CCCA20844F5}" type="presParOf" srcId="{82844D98-17C7-4434-ADE0-9F11EA0A0DF5}" destId="{BDFBCD6E-4257-4B97-9C05-A5F4C7F51ABB}" srcOrd="2" destOrd="0" presId="urn:microsoft.com/office/officeart/2018/2/layout/IconVerticalSolidList"/>
    <dgm:cxn modelId="{C8EB6A33-FF6B-40C2-BB38-A0367B947B7C}" type="presParOf" srcId="{BDFBCD6E-4257-4B97-9C05-A5F4C7F51ABB}" destId="{22C53290-B8C8-4776-B6D2-FA42B55E90E8}" srcOrd="0" destOrd="0" presId="urn:microsoft.com/office/officeart/2018/2/layout/IconVerticalSolidList"/>
    <dgm:cxn modelId="{14312BFC-6D36-4EE0-B4F3-60E1B9AA868A}" type="presParOf" srcId="{BDFBCD6E-4257-4B97-9C05-A5F4C7F51ABB}" destId="{FD05AFCF-D1E3-4146-B9EC-6F53C0A70BFE}" srcOrd="1" destOrd="0" presId="urn:microsoft.com/office/officeart/2018/2/layout/IconVerticalSolidList"/>
    <dgm:cxn modelId="{42AC1C1E-1BFE-4F2D-88C0-229F8023214E}" type="presParOf" srcId="{BDFBCD6E-4257-4B97-9C05-A5F4C7F51ABB}" destId="{AF9B7EE3-2852-4BDC-ADAA-2C31D6583E1E}" srcOrd="2" destOrd="0" presId="urn:microsoft.com/office/officeart/2018/2/layout/IconVerticalSolidList"/>
    <dgm:cxn modelId="{1F4DC385-1168-4F54-831C-0F67F1B66CBF}" type="presParOf" srcId="{BDFBCD6E-4257-4B97-9C05-A5F4C7F51ABB}" destId="{4892E77C-49FD-4F51-B733-C0629FBB06D3}" srcOrd="3" destOrd="0" presId="urn:microsoft.com/office/officeart/2018/2/layout/IconVerticalSolidList"/>
    <dgm:cxn modelId="{827EB0C1-3194-4135-A915-42CAB4FE4DA4}" type="presParOf" srcId="{82844D98-17C7-4434-ADE0-9F11EA0A0DF5}" destId="{304B7E82-AC49-401C-913A-24DB6E72D71F}" srcOrd="3" destOrd="0" presId="urn:microsoft.com/office/officeart/2018/2/layout/IconVerticalSolidList"/>
    <dgm:cxn modelId="{8B8AC945-053E-4FAE-A502-B81757550B92}" type="presParOf" srcId="{82844D98-17C7-4434-ADE0-9F11EA0A0DF5}" destId="{5ABA4CF7-7F1B-47AA-9F4C-CC995A9996C3}" srcOrd="4" destOrd="0" presId="urn:microsoft.com/office/officeart/2018/2/layout/IconVerticalSolidList"/>
    <dgm:cxn modelId="{FE1BB834-92D7-41C0-9D5F-2445DD271DA3}" type="presParOf" srcId="{5ABA4CF7-7F1B-47AA-9F4C-CC995A9996C3}" destId="{06849A46-C858-44A1-A943-F39486E9FC5D}" srcOrd="0" destOrd="0" presId="urn:microsoft.com/office/officeart/2018/2/layout/IconVerticalSolidList"/>
    <dgm:cxn modelId="{6353DD15-760F-4085-8A30-DB1B17634612}" type="presParOf" srcId="{5ABA4CF7-7F1B-47AA-9F4C-CC995A9996C3}" destId="{FD52F99F-EB2B-42F2-AD31-D00C3369CA86}" srcOrd="1" destOrd="0" presId="urn:microsoft.com/office/officeart/2018/2/layout/IconVerticalSolidList"/>
    <dgm:cxn modelId="{BB2862A6-B54C-4D74-B33E-B88FEF891E0E}" type="presParOf" srcId="{5ABA4CF7-7F1B-47AA-9F4C-CC995A9996C3}" destId="{8293386F-0D25-4179-A6D5-269130898B9C}" srcOrd="2" destOrd="0" presId="urn:microsoft.com/office/officeart/2018/2/layout/IconVerticalSolidList"/>
    <dgm:cxn modelId="{38A1BD8C-9FA7-4AAC-BA28-DEB266ED8C8D}" type="presParOf" srcId="{5ABA4CF7-7F1B-47AA-9F4C-CC995A9996C3}" destId="{10C8F3F2-37D0-40D7-A294-0D691F6678D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0B1DD9-9B29-4E18-B414-C887665B615C}">
      <dsp:nvSpPr>
        <dsp:cNvPr id="0" name=""/>
        <dsp:cNvSpPr/>
      </dsp:nvSpPr>
      <dsp:spPr>
        <a:xfrm>
          <a:off x="0" y="571"/>
          <a:ext cx="8379386" cy="133699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E3A22D-8EFB-49BB-BC10-B2A32AACE040}">
      <dsp:nvSpPr>
        <dsp:cNvPr id="0" name=""/>
        <dsp:cNvSpPr/>
      </dsp:nvSpPr>
      <dsp:spPr>
        <a:xfrm>
          <a:off x="404442" y="301396"/>
          <a:ext cx="735349" cy="7353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64853-FB3B-48D4-8F8F-990F52A0CD13}">
      <dsp:nvSpPr>
        <dsp:cNvPr id="0" name=""/>
        <dsp:cNvSpPr/>
      </dsp:nvSpPr>
      <dsp:spPr>
        <a:xfrm>
          <a:off x="1544234" y="571"/>
          <a:ext cx="6835151" cy="1336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499" tIns="141499" rIns="141499" bIns="14149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will be sending requests for permissions review in </a:t>
          </a:r>
          <a:r>
            <a:rPr lang="en-US" sz="2200" b="1" i="1" kern="1200"/>
            <a:t>October</a:t>
          </a:r>
          <a:endParaRPr lang="en-US" sz="2200" kern="1200"/>
        </a:p>
      </dsp:txBody>
      <dsp:txXfrm>
        <a:off x="1544234" y="571"/>
        <a:ext cx="6835151" cy="1336999"/>
      </dsp:txXfrm>
    </dsp:sp>
    <dsp:sp modelId="{22C53290-B8C8-4776-B6D2-FA42B55E90E8}">
      <dsp:nvSpPr>
        <dsp:cNvPr id="0" name=""/>
        <dsp:cNvSpPr/>
      </dsp:nvSpPr>
      <dsp:spPr>
        <a:xfrm>
          <a:off x="0" y="1671820"/>
          <a:ext cx="8379386" cy="133699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05AFCF-D1E3-4146-B9EC-6F53C0A70BFE}">
      <dsp:nvSpPr>
        <dsp:cNvPr id="0" name=""/>
        <dsp:cNvSpPr/>
      </dsp:nvSpPr>
      <dsp:spPr>
        <a:xfrm>
          <a:off x="404442" y="1972645"/>
          <a:ext cx="735349" cy="7353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92E77C-49FD-4F51-B733-C0629FBB06D3}">
      <dsp:nvSpPr>
        <dsp:cNvPr id="0" name=""/>
        <dsp:cNvSpPr/>
      </dsp:nvSpPr>
      <dsp:spPr>
        <a:xfrm>
          <a:off x="1544234" y="1671820"/>
          <a:ext cx="6835151" cy="1336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499" tIns="141499" rIns="141499" bIns="14149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Effort Reports are scheduled to be released on the normal schedule for 2023-24: </a:t>
          </a:r>
          <a:r>
            <a:rPr lang="en-US" sz="2200" b="1" i="1" kern="1200"/>
            <a:t>November 15</a:t>
          </a:r>
          <a:r>
            <a:rPr lang="en-US" sz="2200" i="1" kern="1200"/>
            <a:t> or within a few days of that.</a:t>
          </a:r>
          <a:endParaRPr lang="en-US" sz="2200" kern="1200"/>
        </a:p>
      </dsp:txBody>
      <dsp:txXfrm>
        <a:off x="1544234" y="1671820"/>
        <a:ext cx="6835151" cy="1336999"/>
      </dsp:txXfrm>
    </dsp:sp>
    <dsp:sp modelId="{06849A46-C858-44A1-A943-F39486E9FC5D}">
      <dsp:nvSpPr>
        <dsp:cNvPr id="0" name=""/>
        <dsp:cNvSpPr/>
      </dsp:nvSpPr>
      <dsp:spPr>
        <a:xfrm>
          <a:off x="0" y="3343070"/>
          <a:ext cx="8379386" cy="133699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52F99F-EB2B-42F2-AD31-D00C3369CA86}">
      <dsp:nvSpPr>
        <dsp:cNvPr id="0" name=""/>
        <dsp:cNvSpPr/>
      </dsp:nvSpPr>
      <dsp:spPr>
        <a:xfrm>
          <a:off x="404442" y="3643895"/>
          <a:ext cx="735349" cy="7353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C8F3F2-37D0-40D7-A294-0D691F6678D2}">
      <dsp:nvSpPr>
        <dsp:cNvPr id="0" name=""/>
        <dsp:cNvSpPr/>
      </dsp:nvSpPr>
      <dsp:spPr>
        <a:xfrm>
          <a:off x="1544234" y="3343070"/>
          <a:ext cx="6835151" cy="13369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499" tIns="141499" rIns="141499" bIns="141499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ERS has been upgraded so it works with the new chart strings and will include the </a:t>
          </a:r>
          <a:r>
            <a:rPr lang="en-US" sz="2200" b="1" i="1" kern="1200"/>
            <a:t>entity, dept, project, and award for the FAU in ERS</a:t>
          </a:r>
          <a:endParaRPr lang="en-US" sz="2200" kern="1200"/>
        </a:p>
      </dsp:txBody>
      <dsp:txXfrm>
        <a:off x="1544234" y="3343070"/>
        <a:ext cx="6835151" cy="1336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18T22:47:32.218"/>
    </inkml:context>
    <inkml:brush xml:id="br0">
      <inkml:brushProperty name="width" value="0.2" units="cm"/>
      <inkml:brushProperty name="height" value="0.4" units="cm"/>
      <inkml:brushProperty name="color" value="#9FD8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0,'2514'0,"-2492"0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18T22:47:47.731"/>
    </inkml:context>
    <inkml:brush xml:id="br0">
      <inkml:brushProperty name="width" value="0.2" units="cm"/>
      <inkml:brushProperty name="height" value="0.4" units="cm"/>
      <inkml:brushProperty name="color" value="#FEAAA4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0,'1159'0,"-1140"1,0 1,33 8,33 3,293-14,-357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9-18T23:32:14.468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0,'4'0,"6"0,6 0,4 0,2 0,3 0,1 0,0 0,0 0,1 0,-2 0,1 0,0 0,-1 0,0 0,0 0,0 0,0 0,0 0,5 0,0 0,1 0,-1 0,2 0,1 0,-2 0,-1 0,-1 0,-3 0,0 0,0 0,-1 0,0 0,0 0,-1 0,1 0,0 0,0 0,0 0,-8 0,-12 0,-15 0,-14 0,-8 0,-6 0,-6 0,-4 0,-2 0,-5 0,-3 0,1 0,1 0,6 0,8 0,1 0,4 0,4 0,4 0,2 0,1 0,1 0,0 0,1 0,8 0,11 0,11 0,9 0,6 0,7 0,5 0,-1 0,0 0,-2 0,-2 0,-1 0,4 0,0 0,-1 0,-1 0,-1 0,-1 0,-1 0,0 0,-1 0,-1 0,1 0,-4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8T23:32:29.38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24575,'1042'0'-1365,"-1025"0"-5461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8T23:32:34.20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24575,'1057'0'-1365,"-1036"0"-5461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8T23:32:37.47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24575,'4'0'0,"6"0"0,5 0 0,9 0 0,5 0 0,1 0 0,0 0 0,-1 0 0,0 0 0,-2 0 0,-1 0 0,0 0 0,-1 0 0,0 0 0,0 0 0,-1 0 0,-3 0-8191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9-18T23:32:40.71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27 24575,'186'2'0,"198"-5"0,-301-9 0,-58 7 0,0 1 0,28 0 0,223 5-1365,-255-1-5461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A41A4-0939-427D-90EF-9850BB14D704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B69A4-AFED-4745-9832-E58968F00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90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E814B-0A4C-41F2-80EF-29B68E6640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1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4A63E-EADC-A6BF-481B-4F29F81B1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61113-D202-4D25-B8F1-3C396BEA6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9F19D-49C7-756E-B486-C8A7EF86F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AD71D-B748-C6E1-1487-747BFFBFB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3C5E8-7C2F-36C2-58AB-F55411B0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5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4887-58C1-ECDB-8507-965188C6E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46D3F3-991C-DCC2-E710-0EF70996DE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CA94C3-311D-88AC-11FD-CD82C03D3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838FF-0092-8593-7699-87809BF3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8EAB0-1322-CC70-7AB6-E7E234C3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28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3D0DDC1-38F8-06CC-F72F-38377091B5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EC083-23A2-83C4-72F4-63780E8F6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5800C-4007-A1B8-1B0A-EA2F8FB7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6300D-03C2-5702-3EF5-7BB634DC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7DE0E-743B-8779-96EC-6BAFA93CF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82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97E11-2534-9D79-5E46-2C1FA808C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38775-598D-E623-DD6D-3064CE580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4530F-846A-1C48-EC69-C04777D59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25450-2755-4B78-3F25-1F880607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B7ED0-202F-BDFE-E81F-D544140F2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27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0AC40-F550-056D-4FD9-41634628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64B6D-81E9-3886-D7F2-F99F429AF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27BDA-7C87-9147-742C-109C70703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35625-919C-D72F-4651-854998AFD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6D0EE-F42E-13AF-40CF-738CA318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04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49396-2A21-18A7-AE0A-2B5EC8705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A3484-F0F0-5F3B-D111-F7F68FDE30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1B97F-3212-2284-AB44-C492A9A14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672AC2-9A7D-4BD7-A84B-54C730DCD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B3054-58E9-2900-F699-22063643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8531C-D288-17B5-9108-66CEA49EB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4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87C4C-F20A-EA3B-9AE5-DFCD2F6CA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D2C7F-73B4-99FD-76ED-9DEEDB2DC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62E04C-C12D-C956-624A-B28459AC9E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995696-0CF0-B474-0D1E-1E72844DF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6A2EB-BBB2-5431-D320-B706E019D3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FAB583-FC97-5636-406A-743380B06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E0E42D-8F28-5D01-7750-6AF4B49B6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36D297-6424-506C-DC0A-6EC32FC95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9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3A243-FED6-9D51-D4FF-740FD6C21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49F78-C51E-E800-24A7-1710738A3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5A1F43-F411-B9F3-53EE-EEC2F5C42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66CA25-C595-3DFC-E80B-BB9A583D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94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82861B-0241-3049-A3D8-0E840E659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D04DF6-7712-412E-9501-F4E07214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A481D-F63F-BFE8-CA99-721091360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0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4553A-1F13-C722-A963-4DDE19AAA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EAB51-84AF-0CDB-BF47-434A736A5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BBD60-CD98-905B-4462-F80A6608B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6F82E-6095-BFE9-392F-D02FD9F5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244D5F-5E46-78F4-D69D-C901AB55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F4F21-9CB7-A1A3-90A4-1FFD4B6CA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99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B578-DD75-438C-2DCB-D5031188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A8B70E-F1A7-B691-4414-ABF5C32D00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94282D-5541-FC32-A5A9-AF0442056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C7138-32DA-AB9A-A91D-C0EA48715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8A473-5B47-0AE9-CF66-D9F00CD14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9A395-8126-51AD-AF23-84CD51B72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21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9C1E68-F8AA-61FE-512A-F4CC210A9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26F22-0F79-5FC0-FBE0-26D0C6A0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7FA17-0AE0-AE45-577E-B66AE23338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055179-FA4A-43D3-B49F-49EB2A086467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E5D6E-00A2-2262-0B6F-C4A32C8100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0BBFB-EB07-8A5C-69CC-82D0E2567D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23A530-CBBF-45A3-879E-95ABC68CA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2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12" Type="http://schemas.openxmlformats.org/officeDocument/2006/relationships/customXml" Target="../ink/ink5.xml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5" Type="http://schemas.openxmlformats.org/officeDocument/2006/relationships/image" Target="../media/image14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11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andbusiness.ucdavis.edu/systems/effort-reporting/training/faqs" TargetMode="External"/><Relationship Id="rId2" Type="http://schemas.openxmlformats.org/officeDocument/2006/relationships/hyperlink" Target="http://lms.ucdavis.ed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inanceandbusiness.ucdavis.edu/systems/effort-reporting/help-form" TargetMode="External"/><Relationship Id="rId2" Type="http://schemas.openxmlformats.org/officeDocument/2006/relationships/hyperlink" Target="mailto:cga-compliance@ucdavis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CF3A3-0F82-B03F-425D-EB4C66FD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052" y="322533"/>
            <a:ext cx="8596668" cy="76054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2975C1"/>
                </a:solidFill>
              </a:rPr>
              <a:t>Effort Reporting (ERS) Updates 2023-2024</a:t>
            </a:r>
          </a:p>
        </p:txBody>
      </p:sp>
      <p:graphicFrame>
        <p:nvGraphicFramePr>
          <p:cNvPr id="7" name="Text Placeholder 2">
            <a:extLst>
              <a:ext uri="{FF2B5EF4-FFF2-40B4-BE49-F238E27FC236}">
                <a16:creationId xmlns:a16="http://schemas.microsoft.com/office/drawing/2014/main" id="{6702D083-8C04-6E97-8903-43A8B573A5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3055527"/>
              </p:ext>
            </p:extLst>
          </p:nvPr>
        </p:nvGraphicFramePr>
        <p:xfrm>
          <a:off x="677335" y="1475715"/>
          <a:ext cx="8379386" cy="4680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192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C3ED2-05F5-DB77-631D-190A34E42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25" y="191654"/>
            <a:ext cx="11886728" cy="518588"/>
          </a:xfrm>
        </p:spPr>
        <p:txBody>
          <a:bodyPr>
            <a:noAutofit/>
          </a:bodyPr>
          <a:lstStyle/>
          <a:p>
            <a:br>
              <a:rPr lang="en-US" sz="20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Sample report showing how the old federal account/fund will be on a separate row from new project/award. </a:t>
            </a:r>
            <a:b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EA04CC-26AC-1ED4-7F45-8A894C7246EB}"/>
              </a:ext>
            </a:extLst>
          </p:cNvPr>
          <p:cNvSpPr txBox="1"/>
          <p:nvPr/>
        </p:nvSpPr>
        <p:spPr>
          <a:xfrm>
            <a:off x="178025" y="2527920"/>
            <a:ext cx="205958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KFS Account</a:t>
            </a:r>
          </a:p>
          <a:p>
            <a:r>
              <a:rPr lang="en-US" sz="12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Pay period Oct-Dec 2023</a:t>
            </a:r>
          </a:p>
          <a:p>
            <a:r>
              <a:rPr lang="en-US" sz="11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Cognos – UCP-339 Historical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74A876-11C9-FDE0-83DE-E87A3EB2B412}"/>
              </a:ext>
            </a:extLst>
          </p:cNvPr>
          <p:cNvSpPr txBox="1"/>
          <p:nvPr/>
        </p:nvSpPr>
        <p:spPr>
          <a:xfrm>
            <a:off x="227954" y="3567559"/>
            <a:ext cx="20595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New AE Project Number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Pay period Jan-Sep 2024 </a:t>
            </a:r>
          </a:p>
          <a:p>
            <a:r>
              <a:rPr lang="en-US" sz="1200" dirty="0">
                <a:solidFill>
                  <a:srgbClr val="FF0000"/>
                </a:solidFill>
              </a:rPr>
              <a:t>Cognos – UCP-339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326B5D7-C30B-0405-56CE-507DDD5F8C58}"/>
              </a:ext>
            </a:extLst>
          </p:cNvPr>
          <p:cNvCxnSpPr>
            <a:cxnSpLocks/>
          </p:cNvCxnSpPr>
          <p:nvPr/>
        </p:nvCxnSpPr>
        <p:spPr>
          <a:xfrm>
            <a:off x="2000816" y="2874168"/>
            <a:ext cx="767874" cy="346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5ED319B-CA82-942B-AA2B-6E2A83CA2138}"/>
              </a:ext>
            </a:extLst>
          </p:cNvPr>
          <p:cNvCxnSpPr>
            <a:cxnSpLocks/>
            <a:endCxn id="45" idx="1"/>
          </p:cNvCxnSpPr>
          <p:nvPr/>
        </p:nvCxnSpPr>
        <p:spPr>
          <a:xfrm flipV="1">
            <a:off x="2372695" y="3724760"/>
            <a:ext cx="445924" cy="12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5A25FBA-ED46-0C9F-F1D3-EC7B06E74852}"/>
              </a:ext>
            </a:extLst>
          </p:cNvPr>
          <p:cNvSpPr txBox="1"/>
          <p:nvPr/>
        </p:nvSpPr>
        <p:spPr>
          <a:xfrm>
            <a:off x="9373381" y="3309110"/>
            <a:ext cx="2059582" cy="1015663"/>
          </a:xfrm>
          <a:prstGeom prst="rect">
            <a:avLst/>
          </a:prstGeom>
          <a:ln w="57150">
            <a:solidFill>
              <a:schemeClr val="accent1">
                <a:lumMod val="90000"/>
                <a:lumOff val="1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/>
              <a:t>If you hold your cursor over the federal sponsored project cell it will populate the PI, Grant title, OP Fund and Sponsor Award#</a:t>
            </a:r>
          </a:p>
        </p:txBody>
      </p:sp>
      <p:pic>
        <p:nvPicPr>
          <p:cNvPr id="45" name="Content Placeholder 44">
            <a:extLst>
              <a:ext uri="{FF2B5EF4-FFF2-40B4-BE49-F238E27FC236}">
                <a16:creationId xmlns:a16="http://schemas.microsoft.com/office/drawing/2014/main" id="{F0D2F421-6802-E18E-D40E-6593EA93E6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18619" y="722794"/>
            <a:ext cx="6162420" cy="6003931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5AEDC838-2DF6-47A9-4544-6663AC1061D0}"/>
                  </a:ext>
                </a:extLst>
              </p14:cNvPr>
              <p14:cNvContentPartPr/>
              <p14:nvPr/>
            </p14:nvContentPartPr>
            <p14:xfrm>
              <a:off x="2978590" y="3264111"/>
              <a:ext cx="913442" cy="360"/>
            </p14:xfrm>
          </p:contentPart>
        </mc:Choice>
        <mc:Fallback xmlns=""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5AEDC838-2DF6-47A9-4544-6663AC1061D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42945" y="3192111"/>
                <a:ext cx="985092" cy="1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86" name="Ink 85">
                <a:extLst>
                  <a:ext uri="{FF2B5EF4-FFF2-40B4-BE49-F238E27FC236}">
                    <a16:creationId xmlns:a16="http://schemas.microsoft.com/office/drawing/2014/main" id="{E74C5F19-3244-A88E-1FB0-DB009DDF21C7}"/>
                  </a:ext>
                </a:extLst>
              </p14:cNvPr>
              <p14:cNvContentPartPr/>
              <p14:nvPr/>
            </p14:nvContentPartPr>
            <p14:xfrm>
              <a:off x="2953707" y="3727476"/>
              <a:ext cx="624240" cy="9360"/>
            </p14:xfrm>
          </p:contentPart>
        </mc:Choice>
        <mc:Fallback xmlns="">
          <p:pic>
            <p:nvPicPr>
              <p:cNvPr id="86" name="Ink 85">
                <a:extLst>
                  <a:ext uri="{FF2B5EF4-FFF2-40B4-BE49-F238E27FC236}">
                    <a16:creationId xmlns:a16="http://schemas.microsoft.com/office/drawing/2014/main" id="{E74C5F19-3244-A88E-1FB0-DB009DDF21C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17707" y="3655476"/>
                <a:ext cx="695880" cy="153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9A79EA0C-6854-FA17-3CF5-2186DEDE4B1B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4173648" y="3816942"/>
            <a:ext cx="5199733" cy="166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3CEAB10F-32C7-5469-F5E7-025DA48FD5FA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7544557" y="3816942"/>
            <a:ext cx="1828824" cy="450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8">
            <p14:nvContentPartPr>
              <p14:cNvPr id="144" name="Ink 143">
                <a:extLst>
                  <a:ext uri="{FF2B5EF4-FFF2-40B4-BE49-F238E27FC236}">
                    <a16:creationId xmlns:a16="http://schemas.microsoft.com/office/drawing/2014/main" id="{B534EC6B-F8EE-A561-BB61-206BB7A32B6A}"/>
                  </a:ext>
                </a:extLst>
              </p14:cNvPr>
              <p14:cNvContentPartPr/>
              <p14:nvPr/>
            </p14:nvContentPartPr>
            <p14:xfrm>
              <a:off x="3385750" y="1973317"/>
              <a:ext cx="361800" cy="360"/>
            </p14:xfrm>
          </p:contentPart>
        </mc:Choice>
        <mc:Fallback xmlns="">
          <p:pic>
            <p:nvPicPr>
              <p:cNvPr id="144" name="Ink 143">
                <a:extLst>
                  <a:ext uri="{FF2B5EF4-FFF2-40B4-BE49-F238E27FC236}">
                    <a16:creationId xmlns:a16="http://schemas.microsoft.com/office/drawing/2014/main" id="{B534EC6B-F8EE-A561-BB61-206BB7A32B6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376750" y="1919317"/>
                <a:ext cx="37944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5" name="Ink 144">
                <a:extLst>
                  <a:ext uri="{FF2B5EF4-FFF2-40B4-BE49-F238E27FC236}">
                    <a16:creationId xmlns:a16="http://schemas.microsoft.com/office/drawing/2014/main" id="{6EF71489-1583-D637-9B3F-E26DD0BE5722}"/>
                  </a:ext>
                </a:extLst>
              </p14:cNvPr>
              <p14:cNvContentPartPr/>
              <p14:nvPr/>
            </p14:nvContentPartPr>
            <p14:xfrm>
              <a:off x="3367390" y="1964317"/>
              <a:ext cx="381600" cy="360"/>
            </p14:xfrm>
          </p:contentPart>
        </mc:Choice>
        <mc:Fallback xmlns="">
          <p:pic>
            <p:nvPicPr>
              <p:cNvPr id="145" name="Ink 144">
                <a:extLst>
                  <a:ext uri="{FF2B5EF4-FFF2-40B4-BE49-F238E27FC236}">
                    <a16:creationId xmlns:a16="http://schemas.microsoft.com/office/drawing/2014/main" id="{6EF71489-1583-D637-9B3F-E26DD0BE572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361270" y="1958197"/>
                <a:ext cx="3938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6" name="Ink 145">
                <a:extLst>
                  <a:ext uri="{FF2B5EF4-FFF2-40B4-BE49-F238E27FC236}">
                    <a16:creationId xmlns:a16="http://schemas.microsoft.com/office/drawing/2014/main" id="{82804E72-7CC9-CB6E-B1F7-521FE2822274}"/>
                  </a:ext>
                </a:extLst>
              </p14:cNvPr>
              <p14:cNvContentPartPr/>
              <p14:nvPr/>
            </p14:nvContentPartPr>
            <p14:xfrm>
              <a:off x="3358750" y="1936957"/>
              <a:ext cx="388440" cy="360"/>
            </p14:xfrm>
          </p:contentPart>
        </mc:Choice>
        <mc:Fallback xmlns="">
          <p:pic>
            <p:nvPicPr>
              <p:cNvPr id="146" name="Ink 145">
                <a:extLst>
                  <a:ext uri="{FF2B5EF4-FFF2-40B4-BE49-F238E27FC236}">
                    <a16:creationId xmlns:a16="http://schemas.microsoft.com/office/drawing/2014/main" id="{82804E72-7CC9-CB6E-B1F7-521FE282227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352630" y="1930837"/>
                <a:ext cx="40068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7" name="Ink 146">
                <a:extLst>
                  <a:ext uri="{FF2B5EF4-FFF2-40B4-BE49-F238E27FC236}">
                    <a16:creationId xmlns:a16="http://schemas.microsoft.com/office/drawing/2014/main" id="{8EA9FBE1-B292-8DBC-BDF9-BD6562DDD873}"/>
                  </a:ext>
                </a:extLst>
              </p14:cNvPr>
              <p14:cNvContentPartPr/>
              <p14:nvPr/>
            </p14:nvContentPartPr>
            <p14:xfrm>
              <a:off x="3394750" y="1973317"/>
              <a:ext cx="144000" cy="360"/>
            </p14:xfrm>
          </p:contentPart>
        </mc:Choice>
        <mc:Fallback xmlns="">
          <p:pic>
            <p:nvPicPr>
              <p:cNvPr id="147" name="Ink 146">
                <a:extLst>
                  <a:ext uri="{FF2B5EF4-FFF2-40B4-BE49-F238E27FC236}">
                    <a16:creationId xmlns:a16="http://schemas.microsoft.com/office/drawing/2014/main" id="{8EA9FBE1-B292-8DBC-BDF9-BD6562DDD87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88630" y="1967197"/>
                <a:ext cx="15624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48" name="Ink 147">
                <a:extLst>
                  <a:ext uri="{FF2B5EF4-FFF2-40B4-BE49-F238E27FC236}">
                    <a16:creationId xmlns:a16="http://schemas.microsoft.com/office/drawing/2014/main" id="{164DA245-8DFB-BD9C-391C-3EC6FDBD48C4}"/>
                  </a:ext>
                </a:extLst>
              </p14:cNvPr>
              <p14:cNvContentPartPr/>
              <p14:nvPr/>
            </p14:nvContentPartPr>
            <p14:xfrm>
              <a:off x="3376750" y="1981957"/>
              <a:ext cx="379440" cy="10440"/>
            </p14:xfrm>
          </p:contentPart>
        </mc:Choice>
        <mc:Fallback xmlns="">
          <p:pic>
            <p:nvPicPr>
              <p:cNvPr id="148" name="Ink 147">
                <a:extLst>
                  <a:ext uri="{FF2B5EF4-FFF2-40B4-BE49-F238E27FC236}">
                    <a16:creationId xmlns:a16="http://schemas.microsoft.com/office/drawing/2014/main" id="{164DA245-8DFB-BD9C-391C-3EC6FDBD48C4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370630" y="1975837"/>
                <a:ext cx="391680" cy="22680"/>
              </a:xfrm>
              <a:prstGeom prst="rect">
                <a:avLst/>
              </a:prstGeom>
            </p:spPr>
          </p:pic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FDAD8F2-F62D-9264-75B0-75540D4121B5}"/>
              </a:ext>
            </a:extLst>
          </p:cNvPr>
          <p:cNvCxnSpPr>
            <a:cxnSpLocks/>
          </p:cNvCxnSpPr>
          <p:nvPr/>
        </p:nvCxnSpPr>
        <p:spPr>
          <a:xfrm flipH="1">
            <a:off x="8877670" y="1047565"/>
            <a:ext cx="49571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13FFAF1-8D19-9A13-B20D-95D545528BE5}"/>
              </a:ext>
            </a:extLst>
          </p:cNvPr>
          <p:cNvSpPr txBox="1"/>
          <p:nvPr/>
        </p:nvSpPr>
        <p:spPr>
          <a:xfrm>
            <a:off x="9373381" y="822708"/>
            <a:ext cx="25404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Request Help links to the</a:t>
            </a:r>
          </a:p>
          <a:p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ERS | Help Request Form</a:t>
            </a:r>
          </a:p>
        </p:txBody>
      </p:sp>
    </p:spTree>
    <p:extLst>
      <p:ext uri="{BB962C8B-B14F-4D97-AF65-F5344CB8AC3E}">
        <p14:creationId xmlns:p14="http://schemas.microsoft.com/office/powerpoint/2010/main" val="222261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0A8095-D668-0044-2EE7-8F82DB319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pPr algn="ctr"/>
            <a:r>
              <a:rPr lang="en-US" sz="4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ERS Coordinator </a:t>
            </a:r>
            <a:r>
              <a:rPr lang="en-US" sz="28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Training/Resources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5B765-2983-8E30-BCAD-8D01F7443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2" y="1837677"/>
            <a:ext cx="5226335" cy="4536489"/>
          </a:xfrm>
        </p:spPr>
        <p:txBody>
          <a:bodyPr anchor="ctr">
            <a:normAutofit/>
          </a:bodyPr>
          <a:lstStyle/>
          <a:p>
            <a:endParaRPr lang="en-US" sz="1900" dirty="0"/>
          </a:p>
          <a:p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ERS BRIEFING FOR COORDINATORS in the </a:t>
            </a:r>
            <a:r>
              <a:rPr lang="en-US" sz="2000" dirty="0">
                <a:hlinkClick r:id="rId2"/>
              </a:rPr>
              <a:t>UC Learning Center</a:t>
            </a:r>
            <a:endParaRPr lang="en-US" sz="2000" dirty="0"/>
          </a:p>
          <a:p>
            <a:pPr marL="457200" lvl="1" indent="0">
              <a:buNone/>
            </a:pPr>
            <a:r>
              <a:rPr lang="en-US" sz="1800" dirty="0"/>
              <a:t>Overview of the policies, procedures, responsibilities of the department ERS Coordinator and demonstrations of tools in ERS to help monitor completion.</a:t>
            </a:r>
          </a:p>
          <a:p>
            <a:pPr marL="457200" lvl="1" indent="0">
              <a:buNone/>
            </a:pPr>
            <a:endParaRPr lang="en-US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467886"/>
                </a:solidFill>
                <a:hlinkClick r:id="rId3"/>
              </a:rPr>
              <a:t>Effort Reporting System Website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2">
                    <a:lumMod val="75000"/>
                    <a:lumOff val="25000"/>
                  </a:schemeClr>
                </a:solidFill>
                <a:hlinkClick r:id="rId3"/>
              </a:rPr>
              <a:t>ERS Frequently asked questions (FAQs)</a:t>
            </a:r>
            <a:endParaRPr lang="en-US" sz="2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000" b="1" i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pPr marL="457200" lvl="1" indent="0">
              <a:buNone/>
            </a:pPr>
            <a:endParaRPr lang="en-US" sz="1900" dirty="0"/>
          </a:p>
          <a:p>
            <a:pPr marL="457200" lvl="1" indent="0">
              <a:buNone/>
            </a:pPr>
            <a:endParaRPr lang="en-US" sz="19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70FDCA-94E9-16F7-05EA-40893048BB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72"/>
          <a:stretch/>
        </p:blipFill>
        <p:spPr>
          <a:xfrm>
            <a:off x="6783295" y="350197"/>
            <a:ext cx="4789867" cy="58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45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216" y="144081"/>
            <a:ext cx="6638776" cy="170824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000" i="1" dirty="0">
                <a:solidFill>
                  <a:schemeClr val="tx2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Ways you can request help</a:t>
            </a:r>
            <a:endParaRPr lang="en-US" sz="4000" b="1" dirty="0">
              <a:ln w="22225">
                <a:solidFill>
                  <a:sysClr val="windowText" lastClr="000000"/>
                </a:solidFill>
                <a:prstDash val="solid"/>
              </a:ln>
              <a:solidFill>
                <a:schemeClr val="tx2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215" y="1429305"/>
            <a:ext cx="7144803" cy="3844031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endParaRPr lang="en-US" sz="2400" dirty="0">
              <a:ln w="22225">
                <a:solidFill>
                  <a:sysClr val="windowText" lastClr="000000"/>
                </a:solidFill>
                <a:prstDash val="solid"/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spcAft>
                <a:spcPts val="2400"/>
              </a:spcAft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n-US" sz="3200" dirty="0"/>
              <a:t>Email </a:t>
            </a:r>
            <a:r>
              <a:rPr lang="en-US" sz="3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CGA-compliance@ucdavis.edu </a:t>
            </a:r>
            <a:endParaRPr lang="en-US" sz="3200" dirty="0"/>
          </a:p>
          <a:p>
            <a:pPr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ERS |Help request form on the ERS website</a:t>
            </a:r>
            <a:endParaRPr lang="en-US" sz="3200" dirty="0"/>
          </a:p>
          <a:p>
            <a:pPr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en-US" sz="3200" dirty="0"/>
              <a:t>Request help located on the top right of the ERS report </a:t>
            </a:r>
          </a:p>
          <a:p>
            <a:pPr>
              <a:spcAft>
                <a:spcPts val="2400"/>
              </a:spcAft>
              <a:buFont typeface="Wingdings" panose="05000000000000000000" pitchFamily="2" charset="2"/>
              <a:buChar char="Ø"/>
            </a:pPr>
            <a:endParaRPr lang="en-US" sz="3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700" dirty="0"/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2B160653-C38D-F7B7-3AC2-D2508720DE4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5776" r="22387" b="-1"/>
          <a:stretch/>
        </p:blipFill>
        <p:spPr>
          <a:xfrm>
            <a:off x="7828383" y="-10886"/>
            <a:ext cx="4363617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35610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233</Words>
  <Application>Microsoft Office PowerPoint</Application>
  <PresentationFormat>Widescreen</PresentationFormat>
  <Paragraphs>31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Wingdings</vt:lpstr>
      <vt:lpstr>Office Theme</vt:lpstr>
      <vt:lpstr>Effort Reporting (ERS) Updates 2023-2024</vt:lpstr>
      <vt:lpstr> Sample report showing how the old federal account/fund will be on a separate row from new project/award.  </vt:lpstr>
      <vt:lpstr>ERS Coordinator Training/Resources</vt:lpstr>
      <vt:lpstr>Ways you can request help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Jeanene R Hayes</dc:creator>
  <cp:lastModifiedBy>Jeanene R Hayes</cp:lastModifiedBy>
  <cp:revision>14</cp:revision>
  <dcterms:created xsi:type="dcterms:W3CDTF">2024-09-23T23:17:09Z</dcterms:created>
  <dcterms:modified xsi:type="dcterms:W3CDTF">2024-09-24T22:24:11Z</dcterms:modified>
</cp:coreProperties>
</file>