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65" r:id="rId3"/>
    <p:sldId id="266" r:id="rId4"/>
    <p:sldId id="267" r:id="rId5"/>
    <p:sldId id="268" r:id="rId6"/>
    <p:sldId id="263" r:id="rId7"/>
    <p:sldId id="257" r:id="rId8"/>
    <p:sldId id="258" r:id="rId9"/>
    <p:sldId id="262" r:id="rId10"/>
    <p:sldId id="260" r:id="rId11"/>
    <p:sldId id="261"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06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64" autoAdjust="0"/>
    <p:restoredTop sz="94660"/>
  </p:normalViewPr>
  <p:slideViewPr>
    <p:cSldViewPr snapToGrid="0">
      <p:cViewPr varScale="1">
        <p:scale>
          <a:sx n="64" d="100"/>
          <a:sy n="64" d="100"/>
        </p:scale>
        <p:origin x="102" y="63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7CF2739-6965-4995-A3E1-80E06FF6FA52}" type="datetimeFigureOut">
              <a:rPr lang="en-US" smtClean="0"/>
              <a:t>1/27/2021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D685C6-562B-45E8-BD3E-DFF2DA5AF2AA}" type="slidenum">
              <a:rPr lang="en-US" smtClean="0"/>
              <a:t>‹#›</a:t>
            </a:fld>
            <a:endParaRPr lang="en-US"/>
          </a:p>
        </p:txBody>
      </p:sp>
    </p:spTree>
    <p:extLst>
      <p:ext uri="{BB962C8B-B14F-4D97-AF65-F5344CB8AC3E}">
        <p14:creationId xmlns:p14="http://schemas.microsoft.com/office/powerpoint/2010/main" val="1077732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CF2739-6965-4995-A3E1-80E06FF6FA52}" type="datetimeFigureOut">
              <a:rPr lang="en-US" smtClean="0"/>
              <a:t>1/27/2021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D685C6-562B-45E8-BD3E-DFF2DA5AF2AA}" type="slidenum">
              <a:rPr lang="en-US" smtClean="0"/>
              <a:t>‹#›</a:t>
            </a:fld>
            <a:endParaRPr lang="en-US"/>
          </a:p>
        </p:txBody>
      </p:sp>
    </p:spTree>
    <p:extLst>
      <p:ext uri="{BB962C8B-B14F-4D97-AF65-F5344CB8AC3E}">
        <p14:creationId xmlns:p14="http://schemas.microsoft.com/office/powerpoint/2010/main" val="328504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CF2739-6965-4995-A3E1-80E06FF6FA52}" type="datetimeFigureOut">
              <a:rPr lang="en-US" smtClean="0"/>
              <a:t>1/27/2021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D685C6-562B-45E8-BD3E-DFF2DA5AF2AA}" type="slidenum">
              <a:rPr lang="en-US" smtClean="0"/>
              <a:t>‹#›</a:t>
            </a:fld>
            <a:endParaRPr lang="en-US"/>
          </a:p>
        </p:txBody>
      </p:sp>
    </p:spTree>
    <p:extLst>
      <p:ext uri="{BB962C8B-B14F-4D97-AF65-F5344CB8AC3E}">
        <p14:creationId xmlns:p14="http://schemas.microsoft.com/office/powerpoint/2010/main" val="5301764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4" name="Rectangle 3"/>
          <p:cNvSpPr/>
          <p:nvPr userDrawn="1"/>
        </p:nvSpPr>
        <p:spPr bwMode="auto">
          <a:xfrm>
            <a:off x="-100110" y="0"/>
            <a:ext cx="1741874" cy="6858000"/>
          </a:xfrm>
          <a:prstGeom prst="rect">
            <a:avLst/>
          </a:prstGeom>
          <a:gradFill flip="none" rotWithShape="1">
            <a:gsLst>
              <a:gs pos="0">
                <a:srgbClr val="002855"/>
              </a:gs>
              <a:gs pos="100000">
                <a:schemeClr val="accent5"/>
              </a:gs>
            </a:gsLst>
            <a:lin ang="135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itchFamily="1" charset="0"/>
            </a:endParaRPr>
          </a:p>
        </p:txBody>
      </p:sp>
      <p:sp>
        <p:nvSpPr>
          <p:cNvPr id="8" name="Title 1"/>
          <p:cNvSpPr>
            <a:spLocks noGrp="1"/>
          </p:cNvSpPr>
          <p:nvPr>
            <p:ph type="title"/>
          </p:nvPr>
        </p:nvSpPr>
        <p:spPr>
          <a:xfrm>
            <a:off x="2047008" y="210017"/>
            <a:ext cx="9507683" cy="809843"/>
          </a:xfrm>
          <a:prstGeom prst="rect">
            <a:avLst/>
          </a:prstGeom>
        </p:spPr>
        <p:txBody>
          <a:bodyPr anchor="b"/>
          <a:lstStyle>
            <a:lvl1pPr>
              <a:defRPr sz="4000" b="0" i="0">
                <a:solidFill>
                  <a:srgbClr val="002062"/>
                </a:solidFill>
                <a:latin typeface="+mn-lt"/>
                <a:ea typeface="Arial" charset="0"/>
                <a:cs typeface="Arial" charset="0"/>
              </a:defRPr>
            </a:lvl1pPr>
          </a:lstStyle>
          <a:p>
            <a:r>
              <a:rPr lang="en-US" dirty="0"/>
              <a:t>Click to edit Master title style</a:t>
            </a:r>
          </a:p>
        </p:txBody>
      </p:sp>
      <p:sp>
        <p:nvSpPr>
          <p:cNvPr id="9" name="Content Placeholder 5"/>
          <p:cNvSpPr>
            <a:spLocks noGrp="1"/>
          </p:cNvSpPr>
          <p:nvPr>
            <p:ph sz="quarter" idx="4"/>
          </p:nvPr>
        </p:nvSpPr>
        <p:spPr>
          <a:xfrm>
            <a:off x="2047008" y="1195713"/>
            <a:ext cx="9507683" cy="4993950"/>
          </a:xfrm>
          <a:prstGeom prst="rect">
            <a:avLst/>
          </a:prstGeom>
        </p:spPr>
        <p:txBody>
          <a:bodyPr/>
          <a:lstStyle>
            <a:lvl1pPr>
              <a:defRPr sz="2400" b="0" i="0">
                <a:solidFill>
                  <a:srgbClr val="002062"/>
                </a:solidFill>
                <a:latin typeface="+mn-lt"/>
                <a:ea typeface="Arial" charset="0"/>
                <a:cs typeface="Arial" charset="0"/>
              </a:defRPr>
            </a:lvl1pPr>
            <a:lvl2pPr>
              <a:defRPr sz="1800" b="0" i="0">
                <a:solidFill>
                  <a:srgbClr val="002062"/>
                </a:solidFill>
                <a:latin typeface="+mn-lt"/>
                <a:ea typeface="Arial" charset="0"/>
                <a:cs typeface="Arial" charset="0"/>
              </a:defRPr>
            </a:lvl2pPr>
            <a:lvl3pPr>
              <a:defRPr sz="1800" b="0" i="0">
                <a:solidFill>
                  <a:srgbClr val="002062"/>
                </a:solidFill>
                <a:latin typeface="+mn-lt"/>
                <a:ea typeface="Arial" charset="0"/>
                <a:cs typeface="Arial" charset="0"/>
              </a:defRPr>
            </a:lvl3pPr>
            <a:lvl4pPr>
              <a:defRPr sz="1800" b="0" i="0">
                <a:solidFill>
                  <a:srgbClr val="002062"/>
                </a:solidFill>
                <a:latin typeface="+mn-lt"/>
                <a:ea typeface="Arial" charset="0"/>
                <a:cs typeface="Arial" charset="0"/>
              </a:defRPr>
            </a:lvl4pPr>
            <a:lvl5pPr>
              <a:defRPr sz="1800" b="0" i="0">
                <a:solidFill>
                  <a:srgbClr val="002062"/>
                </a:solidFill>
                <a:latin typeface="+mn-lt"/>
                <a:ea typeface="Arial" charset="0"/>
                <a:cs typeface="Arial"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1" name="Picture 10"/>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49557" y="5830052"/>
            <a:ext cx="1228350" cy="359611"/>
          </a:xfrm>
          <a:prstGeom prst="rect">
            <a:avLst/>
          </a:prstGeom>
        </p:spPr>
      </p:pic>
      <p:sp>
        <p:nvSpPr>
          <p:cNvPr id="12" name="TextBox 11"/>
          <p:cNvSpPr txBox="1"/>
          <p:nvPr userDrawn="1"/>
        </p:nvSpPr>
        <p:spPr>
          <a:xfrm>
            <a:off x="504127" y="6416527"/>
            <a:ext cx="533400" cy="307777"/>
          </a:xfrm>
          <a:prstGeom prst="rect">
            <a:avLst/>
          </a:prstGeom>
          <a:noFill/>
        </p:spPr>
        <p:txBody>
          <a:bodyPr wrap="square" rtlCol="0">
            <a:spAutoFit/>
          </a:bodyPr>
          <a:lstStyle/>
          <a:p>
            <a:fld id="{68709DF7-1BA5-F24E-B246-EA93780A536F}" type="slidenum">
              <a:rPr lang="en-US" sz="1400" smtClean="0">
                <a:solidFill>
                  <a:schemeClr val="bg1"/>
                </a:solidFill>
                <a:latin typeface="Arial" charset="0"/>
                <a:ea typeface="Arial" charset="0"/>
                <a:cs typeface="Arial" charset="0"/>
              </a:rPr>
              <a:t>‹#›</a:t>
            </a:fld>
            <a:endParaRPr lang="en-US" sz="1400" dirty="0">
              <a:solidFill>
                <a:schemeClr val="bg1"/>
              </a:solidFill>
              <a:latin typeface="Arial" charset="0"/>
              <a:ea typeface="Arial" charset="0"/>
              <a:cs typeface="Arial" charset="0"/>
            </a:endParaRPr>
          </a:p>
        </p:txBody>
      </p:sp>
      <p:pic>
        <p:nvPicPr>
          <p:cNvPr id="2" name="Picture 1"/>
          <p:cNvPicPr>
            <a:picLocks noChangeAspect="1"/>
          </p:cNvPicPr>
          <p:nvPr userDrawn="1"/>
        </p:nvPicPr>
        <p:blipFill rotWithShape="1">
          <a:blip r:embed="rId3">
            <a:duotone>
              <a:schemeClr val="accent1">
                <a:shade val="45000"/>
                <a:satMod val="135000"/>
              </a:schemeClr>
              <a:prstClr val="white"/>
            </a:duotone>
            <a:extLst>
              <a:ext uri="{28A0092B-C50C-407E-A947-70E740481C1C}">
                <a14:useLocalDpi xmlns:a14="http://schemas.microsoft.com/office/drawing/2010/main" val="0"/>
              </a:ext>
            </a:extLst>
          </a:blip>
          <a:srcRect/>
          <a:stretch/>
        </p:blipFill>
        <p:spPr>
          <a:xfrm>
            <a:off x="-114300" y="465396"/>
            <a:ext cx="1756064" cy="4951627"/>
          </a:xfrm>
          <a:prstGeom prst="rect">
            <a:avLst/>
          </a:prstGeom>
        </p:spPr>
      </p:pic>
    </p:spTree>
    <p:extLst>
      <p:ext uri="{BB962C8B-B14F-4D97-AF65-F5344CB8AC3E}">
        <p14:creationId xmlns:p14="http://schemas.microsoft.com/office/powerpoint/2010/main" val="33963403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1_Title Slide">
    <p:spTree>
      <p:nvGrpSpPr>
        <p:cNvPr id="1" name=""/>
        <p:cNvGrpSpPr/>
        <p:nvPr/>
      </p:nvGrpSpPr>
      <p:grpSpPr>
        <a:xfrm>
          <a:off x="0" y="0"/>
          <a:ext cx="0" cy="0"/>
          <a:chOff x="0" y="0"/>
          <a:chExt cx="0" cy="0"/>
        </a:xfrm>
      </p:grpSpPr>
      <p:sp>
        <p:nvSpPr>
          <p:cNvPr id="16" name="Rectangle 15"/>
          <p:cNvSpPr/>
          <p:nvPr userDrawn="1"/>
        </p:nvSpPr>
        <p:spPr bwMode="auto">
          <a:xfrm>
            <a:off x="-100110" y="0"/>
            <a:ext cx="12292110" cy="6835010"/>
          </a:xfrm>
          <a:prstGeom prst="rect">
            <a:avLst/>
          </a:prstGeom>
          <a:gradFill flip="none" rotWithShape="1">
            <a:gsLst>
              <a:gs pos="0">
                <a:srgbClr val="002855"/>
              </a:gs>
              <a:gs pos="100000">
                <a:schemeClr val="accent5"/>
              </a:gs>
            </a:gsLst>
            <a:lin ang="0" scaled="1"/>
            <a:tileRect/>
          </a:gra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pitchFamily="1" charset="0"/>
            </a:endParaRPr>
          </a:p>
        </p:txBody>
      </p:sp>
      <p:sp>
        <p:nvSpPr>
          <p:cNvPr id="13" name="Title 1"/>
          <p:cNvSpPr>
            <a:spLocks noGrp="1"/>
          </p:cNvSpPr>
          <p:nvPr>
            <p:ph type="title"/>
          </p:nvPr>
        </p:nvSpPr>
        <p:spPr>
          <a:xfrm>
            <a:off x="852193" y="858332"/>
            <a:ext cx="5236880" cy="2559173"/>
          </a:xfrm>
          <a:prstGeom prst="rect">
            <a:avLst/>
          </a:prstGeom>
        </p:spPr>
        <p:txBody>
          <a:bodyPr anchor="t" anchorCtr="0"/>
          <a:lstStyle>
            <a:lvl1pPr>
              <a:defRPr sz="4400" b="0" i="0">
                <a:solidFill>
                  <a:schemeClr val="bg1"/>
                </a:solidFill>
                <a:latin typeface="+mn-lt"/>
                <a:ea typeface="Arial" charset="0"/>
                <a:cs typeface="Arial" charset="0"/>
              </a:defRPr>
            </a:lvl1pPr>
          </a:lstStyle>
          <a:p>
            <a:r>
              <a:rPr lang="en-US" dirty="0" smtClean="0"/>
              <a:t>Click to edit Master title style</a:t>
            </a:r>
            <a:endParaRPr lang="en-US" dirty="0"/>
          </a:p>
        </p:txBody>
      </p:sp>
      <p:sp>
        <p:nvSpPr>
          <p:cNvPr id="14" name="Content Placeholder 5"/>
          <p:cNvSpPr>
            <a:spLocks noGrp="1"/>
          </p:cNvSpPr>
          <p:nvPr>
            <p:ph sz="quarter" idx="4"/>
          </p:nvPr>
        </p:nvSpPr>
        <p:spPr>
          <a:xfrm>
            <a:off x="852193" y="3728847"/>
            <a:ext cx="4372662" cy="1093979"/>
          </a:xfrm>
          <a:prstGeom prst="rect">
            <a:avLst/>
          </a:prstGeom>
        </p:spPr>
        <p:txBody>
          <a:bodyPr/>
          <a:lstStyle>
            <a:lvl1pPr marL="0" indent="0">
              <a:buFontTx/>
              <a:buNone/>
              <a:defRPr sz="2400" b="0" i="0">
                <a:solidFill>
                  <a:schemeClr val="bg1"/>
                </a:solidFill>
                <a:latin typeface="+mn-lt"/>
                <a:ea typeface="Arial" charset="0"/>
                <a:cs typeface="Arial" charset="0"/>
              </a:defRPr>
            </a:lvl1pPr>
            <a:lvl2pPr marL="457200" indent="0">
              <a:buFontTx/>
              <a:buNone/>
              <a:defRPr sz="2000" b="0" i="0">
                <a:solidFill>
                  <a:schemeClr val="bg1"/>
                </a:solidFill>
                <a:latin typeface="Arial" charset="0"/>
                <a:ea typeface="Arial" charset="0"/>
                <a:cs typeface="Arial" charset="0"/>
              </a:defRPr>
            </a:lvl2pPr>
            <a:lvl3pPr marL="914400" indent="0">
              <a:buFontTx/>
              <a:buNone/>
              <a:defRPr b="0" i="0">
                <a:solidFill>
                  <a:schemeClr val="bg1"/>
                </a:solidFill>
                <a:latin typeface="Proxima Nova" charset="0"/>
                <a:ea typeface="Proxima Nova" charset="0"/>
                <a:cs typeface="Proxima Nova" charset="0"/>
              </a:defRPr>
            </a:lvl3pPr>
            <a:lvl4pPr marL="1371600" indent="0">
              <a:buFontTx/>
              <a:buNone/>
              <a:defRPr b="0" i="0">
                <a:solidFill>
                  <a:schemeClr val="bg1"/>
                </a:solidFill>
                <a:latin typeface="Proxima Nova" charset="0"/>
                <a:ea typeface="Proxima Nova" charset="0"/>
                <a:cs typeface="Proxima Nova" charset="0"/>
              </a:defRPr>
            </a:lvl4pPr>
            <a:lvl5pPr marL="1828800" indent="0">
              <a:buFontTx/>
              <a:buNone/>
              <a:defRPr b="0" i="0">
                <a:solidFill>
                  <a:schemeClr val="bg1"/>
                </a:solidFill>
                <a:latin typeface="Proxima Nova" charset="0"/>
                <a:ea typeface="Proxima Nova" charset="0"/>
                <a:cs typeface="Proxima Nova" charset="0"/>
              </a:defRPr>
            </a:lvl5pPr>
          </a:lstStyle>
          <a:p>
            <a:pPr lvl="0"/>
            <a:r>
              <a:rPr lang="en-US" dirty="0" smtClean="0"/>
              <a:t>Click to edit Master text styles</a:t>
            </a:r>
          </a:p>
        </p:txBody>
      </p:sp>
      <p:pic>
        <p:nvPicPr>
          <p:cNvPr id="17" name="Picture 16"/>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2193" y="5498322"/>
            <a:ext cx="2904750" cy="850394"/>
          </a:xfrm>
          <a:prstGeom prst="rect">
            <a:avLst/>
          </a:prstGeom>
        </p:spPr>
      </p:pic>
      <p:pic>
        <p:nvPicPr>
          <p:cNvPr id="6" name="Picture 5"/>
          <p:cNvPicPr>
            <a:picLocks noChangeAspect="1"/>
          </p:cNvPicPr>
          <p:nvPr userDrawn="1"/>
        </p:nvPicPr>
        <p:blipFill>
          <a:blip r:embed="rId3">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6980649" y="838201"/>
            <a:ext cx="6654947" cy="5713360"/>
          </a:xfrm>
          <a:prstGeom prst="rect">
            <a:avLst/>
          </a:prstGeom>
        </p:spPr>
      </p:pic>
    </p:spTree>
    <p:extLst>
      <p:ext uri="{BB962C8B-B14F-4D97-AF65-F5344CB8AC3E}">
        <p14:creationId xmlns:p14="http://schemas.microsoft.com/office/powerpoint/2010/main" val="57148873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CF2739-6965-4995-A3E1-80E06FF6FA52}" type="datetimeFigureOut">
              <a:rPr lang="en-US" smtClean="0"/>
              <a:t>1/27/2021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D685C6-562B-45E8-BD3E-DFF2DA5AF2AA}" type="slidenum">
              <a:rPr lang="en-US" smtClean="0"/>
              <a:t>‹#›</a:t>
            </a:fld>
            <a:endParaRPr lang="en-US"/>
          </a:p>
        </p:txBody>
      </p:sp>
    </p:spTree>
    <p:extLst>
      <p:ext uri="{BB962C8B-B14F-4D97-AF65-F5344CB8AC3E}">
        <p14:creationId xmlns:p14="http://schemas.microsoft.com/office/powerpoint/2010/main" val="104798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7CF2739-6965-4995-A3E1-80E06FF6FA52}" type="datetimeFigureOut">
              <a:rPr lang="en-US" smtClean="0"/>
              <a:t>1/27/2021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D685C6-562B-45E8-BD3E-DFF2DA5AF2AA}" type="slidenum">
              <a:rPr lang="en-US" smtClean="0"/>
              <a:t>‹#›</a:t>
            </a:fld>
            <a:endParaRPr lang="en-US"/>
          </a:p>
        </p:txBody>
      </p:sp>
    </p:spTree>
    <p:extLst>
      <p:ext uri="{BB962C8B-B14F-4D97-AF65-F5344CB8AC3E}">
        <p14:creationId xmlns:p14="http://schemas.microsoft.com/office/powerpoint/2010/main" val="34085283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7CF2739-6965-4995-A3E1-80E06FF6FA52}" type="datetimeFigureOut">
              <a:rPr lang="en-US" smtClean="0"/>
              <a:t>1/27/2021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D685C6-562B-45E8-BD3E-DFF2DA5AF2AA}" type="slidenum">
              <a:rPr lang="en-US" smtClean="0"/>
              <a:t>‹#›</a:t>
            </a:fld>
            <a:endParaRPr lang="en-US"/>
          </a:p>
        </p:txBody>
      </p:sp>
    </p:spTree>
    <p:extLst>
      <p:ext uri="{BB962C8B-B14F-4D97-AF65-F5344CB8AC3E}">
        <p14:creationId xmlns:p14="http://schemas.microsoft.com/office/powerpoint/2010/main" val="15412333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7CF2739-6965-4995-A3E1-80E06FF6FA52}" type="datetimeFigureOut">
              <a:rPr lang="en-US" smtClean="0"/>
              <a:t>1/27/2021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D685C6-562B-45E8-BD3E-DFF2DA5AF2AA}" type="slidenum">
              <a:rPr lang="en-US" smtClean="0"/>
              <a:t>‹#›</a:t>
            </a:fld>
            <a:endParaRPr lang="en-US"/>
          </a:p>
        </p:txBody>
      </p:sp>
    </p:spTree>
    <p:extLst>
      <p:ext uri="{BB962C8B-B14F-4D97-AF65-F5344CB8AC3E}">
        <p14:creationId xmlns:p14="http://schemas.microsoft.com/office/powerpoint/2010/main" val="964118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7CF2739-6965-4995-A3E1-80E06FF6FA52}" type="datetimeFigureOut">
              <a:rPr lang="en-US" smtClean="0"/>
              <a:t>1/27/2021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D685C6-562B-45E8-BD3E-DFF2DA5AF2AA}" type="slidenum">
              <a:rPr lang="en-US" smtClean="0"/>
              <a:t>‹#›</a:t>
            </a:fld>
            <a:endParaRPr lang="en-US"/>
          </a:p>
        </p:txBody>
      </p:sp>
    </p:spTree>
    <p:extLst>
      <p:ext uri="{BB962C8B-B14F-4D97-AF65-F5344CB8AC3E}">
        <p14:creationId xmlns:p14="http://schemas.microsoft.com/office/powerpoint/2010/main" val="24261495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CF2739-6965-4995-A3E1-80E06FF6FA52}" type="datetimeFigureOut">
              <a:rPr lang="en-US" smtClean="0"/>
              <a:t>1/27/2021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D685C6-562B-45E8-BD3E-DFF2DA5AF2AA}" type="slidenum">
              <a:rPr lang="en-US" smtClean="0"/>
              <a:t>‹#›</a:t>
            </a:fld>
            <a:endParaRPr lang="en-US"/>
          </a:p>
        </p:txBody>
      </p:sp>
    </p:spTree>
    <p:extLst>
      <p:ext uri="{BB962C8B-B14F-4D97-AF65-F5344CB8AC3E}">
        <p14:creationId xmlns:p14="http://schemas.microsoft.com/office/powerpoint/2010/main" val="31259108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7CF2739-6965-4995-A3E1-80E06FF6FA52}" type="datetimeFigureOut">
              <a:rPr lang="en-US" smtClean="0"/>
              <a:t>1/27/2021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D685C6-562B-45E8-BD3E-DFF2DA5AF2AA}" type="slidenum">
              <a:rPr lang="en-US" smtClean="0"/>
              <a:t>‹#›</a:t>
            </a:fld>
            <a:endParaRPr lang="en-US"/>
          </a:p>
        </p:txBody>
      </p:sp>
    </p:spTree>
    <p:extLst>
      <p:ext uri="{BB962C8B-B14F-4D97-AF65-F5344CB8AC3E}">
        <p14:creationId xmlns:p14="http://schemas.microsoft.com/office/powerpoint/2010/main" val="3048343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7CF2739-6965-4995-A3E1-80E06FF6FA52}" type="datetimeFigureOut">
              <a:rPr lang="en-US" smtClean="0"/>
              <a:t>1/27/2021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D685C6-562B-45E8-BD3E-DFF2DA5AF2AA}" type="slidenum">
              <a:rPr lang="en-US" smtClean="0"/>
              <a:t>‹#›</a:t>
            </a:fld>
            <a:endParaRPr lang="en-US"/>
          </a:p>
        </p:txBody>
      </p:sp>
    </p:spTree>
    <p:extLst>
      <p:ext uri="{BB962C8B-B14F-4D97-AF65-F5344CB8AC3E}">
        <p14:creationId xmlns:p14="http://schemas.microsoft.com/office/powerpoint/2010/main" val="10989427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CF2739-6965-4995-A3E1-80E06FF6FA52}" type="datetimeFigureOut">
              <a:rPr lang="en-US" smtClean="0"/>
              <a:t>1/27/2021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D685C6-562B-45E8-BD3E-DFF2DA5AF2AA}" type="slidenum">
              <a:rPr lang="en-US" smtClean="0"/>
              <a:t>‹#›</a:t>
            </a:fld>
            <a:endParaRPr lang="en-US"/>
          </a:p>
        </p:txBody>
      </p:sp>
    </p:spTree>
    <p:extLst>
      <p:ext uri="{BB962C8B-B14F-4D97-AF65-F5344CB8AC3E}">
        <p14:creationId xmlns:p14="http://schemas.microsoft.com/office/powerpoint/2010/main" val="18414187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2" Type="http://schemas.openxmlformats.org/officeDocument/2006/relationships/hyperlink" Target="https://eere-exchange.energy.gov/" TargetMode="Externa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hyperlink" Target="https://research.ucdavis.edu/proposals-grants-contracts/spo/research-agreement-compliance/" TargetMode="Externa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hyperlink" Target="https://www.ucop.edu/research-policy-analysis-coordination/policies-guidance/coronavirus/index.html" TargetMode="External"/><Relationship Id="rId2" Type="http://schemas.openxmlformats.org/officeDocument/2006/relationships/slideLayout" Target="../slideLayouts/slideLayout12.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3" Type="http://schemas.openxmlformats.org/officeDocument/2006/relationships/hyperlink" Target="https://www.ucop.edu/research-policy-analysis-coordination/research-sponsors-agreements/state-of-california/california-model-agreement.html" TargetMode="External"/><Relationship Id="rId2" Type="http://schemas.openxmlformats.org/officeDocument/2006/relationships/slideLayout" Target="../slideLayouts/slideLayout12.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3" Type="http://schemas.openxmlformats.org/officeDocument/2006/relationships/hyperlink" Target="https://ucghi.universityofcalifornia.edu/research/nih-diversity-supplements-students-postdocs-and-faculty" TargetMode="External"/><Relationship Id="rId2" Type="http://schemas.openxmlformats.org/officeDocument/2006/relationships/slideLayout" Target="../slideLayouts/slideLayout12.xml"/><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3" Type="http://schemas.openxmlformats.org/officeDocument/2006/relationships/hyperlink" Target="https://grants.nih.gov/grants/guide/notice-files/NOT-OD-21-053.html" TargetMode="External"/><Relationship Id="rId2" Type="http://schemas.openxmlformats.org/officeDocument/2006/relationships/slideLayout" Target="../slideLayouts/slideLayout12.xml"/><Relationship Id="rId1" Type="http://schemas.openxmlformats.org/officeDocument/2006/relationships/tags" Target="../tags/tag5.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3" Type="http://schemas.openxmlformats.org/officeDocument/2006/relationships/hyperlink" Target="https://www.ucop.edu/research-policy-analysis-coordination/policies-guidance/coronavirus/index.html" TargetMode="External"/><Relationship Id="rId2" Type="http://schemas.openxmlformats.org/officeDocument/2006/relationships/slideLayout" Target="../slideLayouts/slideLayout12.xml"/><Relationship Id="rId1" Type="http://schemas.openxmlformats.org/officeDocument/2006/relationships/tags" Target="../tags/tag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SPO Award Announcements</a:t>
            </a:r>
            <a:endParaRPr lang="en-CA" dirty="0"/>
          </a:p>
        </p:txBody>
      </p:sp>
      <p:sp>
        <p:nvSpPr>
          <p:cNvPr id="3" name="Content Placeholder 2"/>
          <p:cNvSpPr>
            <a:spLocks noGrp="1"/>
          </p:cNvSpPr>
          <p:nvPr>
            <p:ph sz="quarter" idx="4"/>
          </p:nvPr>
        </p:nvSpPr>
        <p:spPr/>
        <p:txBody>
          <a:bodyPr/>
          <a:lstStyle/>
          <a:p>
            <a:r>
              <a:rPr lang="en-CA" dirty="0" smtClean="0"/>
              <a:t>Grace Liu</a:t>
            </a:r>
          </a:p>
          <a:p>
            <a:r>
              <a:rPr lang="en-CA" dirty="0" smtClean="0"/>
              <a:t>January 27, 2021</a:t>
            </a:r>
            <a:endParaRPr lang="en-CA" dirty="0"/>
          </a:p>
        </p:txBody>
      </p:sp>
    </p:spTree>
    <p:custDataLst>
      <p:tags r:id="rId1"/>
    </p:custDataLst>
    <p:extLst>
      <p:ext uri="{BB962C8B-B14F-4D97-AF65-F5344CB8AC3E}">
        <p14:creationId xmlns:p14="http://schemas.microsoft.com/office/powerpoint/2010/main" val="34607350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B21797-4B7C-48D9-B3CE-FB6A0D30ED53}"/>
              </a:ext>
            </a:extLst>
          </p:cNvPr>
          <p:cNvSpPr>
            <a:spLocks noGrp="1"/>
          </p:cNvSpPr>
          <p:nvPr>
            <p:ph type="title"/>
          </p:nvPr>
        </p:nvSpPr>
        <p:spPr/>
        <p:txBody>
          <a:bodyPr/>
          <a:lstStyle/>
          <a:p>
            <a:r>
              <a:rPr lang="en-US" dirty="0"/>
              <a:t>Department of Energy Proposal Submissions</a:t>
            </a:r>
          </a:p>
        </p:txBody>
      </p:sp>
      <p:sp>
        <p:nvSpPr>
          <p:cNvPr id="3" name="Content Placeholder 2">
            <a:extLst>
              <a:ext uri="{FF2B5EF4-FFF2-40B4-BE49-F238E27FC236}">
                <a16:creationId xmlns:a16="http://schemas.microsoft.com/office/drawing/2014/main" id="{64AFBC57-7060-4FFF-9586-6A7D32DCBEC0}"/>
              </a:ext>
            </a:extLst>
          </p:cNvPr>
          <p:cNvSpPr>
            <a:spLocks noGrp="1"/>
          </p:cNvSpPr>
          <p:nvPr>
            <p:ph sz="quarter" idx="4"/>
          </p:nvPr>
        </p:nvSpPr>
        <p:spPr/>
        <p:txBody>
          <a:bodyPr/>
          <a:lstStyle/>
          <a:p>
            <a:pPr marL="0" indent="0">
              <a:buNone/>
            </a:pPr>
            <a:r>
              <a:rPr lang="en-US" dirty="0"/>
              <a:t>DoE’s Energy Efficiency and Renewable Energy (EERE) Program Information experienced intermittent performance issues.  As a result, the DoE has temporarily moved all application submissions activities back to the </a:t>
            </a:r>
            <a:r>
              <a:rPr lang="en-US" u="sng" dirty="0">
                <a:hlinkClick r:id="rId2"/>
              </a:rPr>
              <a:t>EERE Funding Opportunity Exchange (Exchange)</a:t>
            </a:r>
            <a:r>
              <a:rPr lang="en-US" dirty="0"/>
              <a:t> effective January 22</a:t>
            </a:r>
            <a:r>
              <a:rPr lang="en-US" baseline="30000" dirty="0"/>
              <a:t>nd</a:t>
            </a:r>
            <a:r>
              <a:rPr lang="en-US" dirty="0"/>
              <a:t> at 5:01 PM EST, which they anticipate using for submissions through September 30, 2021.  If you have already started or submitted an application in the EERE Program Information Center, your application will be migrated to Exchange automatically, unless notified otherwise.  Applicants whose applications have been migrated will be able to access their application(s) in Exchange beginning </a:t>
            </a:r>
            <a:r>
              <a:rPr lang="en-US" u="sng" dirty="0"/>
              <a:t>Wednesday, February 3, 2021</a:t>
            </a:r>
            <a:r>
              <a:rPr lang="en-US" dirty="0"/>
              <a:t>.</a:t>
            </a:r>
          </a:p>
        </p:txBody>
      </p:sp>
    </p:spTree>
    <p:extLst>
      <p:ext uri="{BB962C8B-B14F-4D97-AF65-F5344CB8AC3E}">
        <p14:creationId xmlns:p14="http://schemas.microsoft.com/office/powerpoint/2010/main" val="22158372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95D09-7924-404D-AC63-19A9C506E42A}"/>
              </a:ext>
            </a:extLst>
          </p:cNvPr>
          <p:cNvSpPr>
            <a:spLocks noGrp="1"/>
          </p:cNvSpPr>
          <p:nvPr>
            <p:ph type="title"/>
          </p:nvPr>
        </p:nvSpPr>
        <p:spPr/>
        <p:txBody>
          <a:bodyPr/>
          <a:lstStyle/>
          <a:p>
            <a:r>
              <a:rPr lang="en-US" dirty="0"/>
              <a:t>Covered Telecommunications</a:t>
            </a:r>
          </a:p>
        </p:txBody>
      </p:sp>
      <p:sp>
        <p:nvSpPr>
          <p:cNvPr id="3" name="Content Placeholder 2">
            <a:extLst>
              <a:ext uri="{FF2B5EF4-FFF2-40B4-BE49-F238E27FC236}">
                <a16:creationId xmlns:a16="http://schemas.microsoft.com/office/drawing/2014/main" id="{6A44FBFC-2F1C-4B8A-B0EE-B509084FAB79}"/>
              </a:ext>
            </a:extLst>
          </p:cNvPr>
          <p:cNvSpPr>
            <a:spLocks noGrp="1"/>
          </p:cNvSpPr>
          <p:nvPr>
            <p:ph sz="quarter" idx="4"/>
          </p:nvPr>
        </p:nvSpPr>
        <p:spPr/>
        <p:txBody>
          <a:bodyPr>
            <a:normAutofit/>
          </a:bodyPr>
          <a:lstStyle/>
          <a:p>
            <a:pPr marL="0" indent="0">
              <a:buNone/>
            </a:pPr>
            <a:r>
              <a:rPr lang="en-US" dirty="0"/>
              <a:t>The John S. McCain National Defense Authorization Act prohibits the use of “Covered Telecommunications Equipment OR Services”. The definition of “Covered Telecommunications Equipment OR Services” and known prohibited suppliers can be found online at  </a:t>
            </a:r>
            <a:r>
              <a:rPr lang="en-US" dirty="0">
                <a:hlinkClick r:id="rId2"/>
              </a:rPr>
              <a:t>https://research.ucdavis.edu/proposals-grants-contracts/spo/research-agreement-compliance/</a:t>
            </a:r>
            <a:r>
              <a:rPr lang="en-US" dirty="0"/>
              <a:t>.  </a:t>
            </a:r>
          </a:p>
          <a:p>
            <a:pPr marL="0" indent="0">
              <a:buNone/>
            </a:pPr>
            <a:endParaRPr lang="en-US" dirty="0"/>
          </a:p>
          <a:p>
            <a:pPr marL="0" indent="0">
              <a:buNone/>
            </a:pPr>
            <a:r>
              <a:rPr lang="en-US" dirty="0"/>
              <a:t>To ensure that PIs are aware of this prohibition, language has been added (with a link back to the information on SPO’s website) to the PI certification page in Cayuse.  </a:t>
            </a:r>
          </a:p>
        </p:txBody>
      </p:sp>
    </p:spTree>
    <p:extLst>
      <p:ext uri="{BB962C8B-B14F-4D97-AF65-F5344CB8AC3E}">
        <p14:creationId xmlns:p14="http://schemas.microsoft.com/office/powerpoint/2010/main" val="16892447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26212" y="245097"/>
            <a:ext cx="10265788" cy="1112363"/>
          </a:xfrm>
        </p:spPr>
        <p:txBody>
          <a:bodyPr/>
          <a:lstStyle/>
          <a:p>
            <a:r>
              <a:rPr lang="en-CA" sz="3600" dirty="0" smtClean="0"/>
              <a:t>UCOP RPAC website on sponsor COVID guidance</a:t>
            </a:r>
            <a:endParaRPr lang="en-CA" sz="3600" dirty="0"/>
          </a:p>
        </p:txBody>
      </p:sp>
      <p:sp>
        <p:nvSpPr>
          <p:cNvPr id="3" name="Content Placeholder 2"/>
          <p:cNvSpPr>
            <a:spLocks noGrp="1"/>
          </p:cNvSpPr>
          <p:nvPr>
            <p:ph sz="quarter" idx="4"/>
          </p:nvPr>
        </p:nvSpPr>
        <p:spPr>
          <a:xfrm>
            <a:off x="2047008" y="1864050"/>
            <a:ext cx="9507683" cy="4993950"/>
          </a:xfrm>
        </p:spPr>
        <p:txBody>
          <a:bodyPr/>
          <a:lstStyle/>
          <a:p>
            <a:pPr marL="0" indent="0">
              <a:buNone/>
            </a:pPr>
            <a:endParaRPr lang="en-CA" dirty="0" smtClean="0"/>
          </a:p>
          <a:p>
            <a:pPr lvl="0"/>
            <a:r>
              <a:rPr lang="en-US" dirty="0"/>
              <a:t>UCOP, via their Research Policy Analysis and Coordination group, is keeping an updated website dedicated to sponsor guidance and UC policies related to COVID-19.  </a:t>
            </a:r>
          </a:p>
          <a:p>
            <a:pPr marL="0" indent="0">
              <a:buNone/>
            </a:pPr>
            <a:endParaRPr lang="en-US" dirty="0"/>
          </a:p>
          <a:p>
            <a:pPr marL="0" indent="0">
              <a:buNone/>
            </a:pPr>
            <a:r>
              <a:rPr lang="en-US" u="sng" dirty="0" smtClean="0">
                <a:hlinkClick r:id="rId3"/>
              </a:rPr>
              <a:t>https</a:t>
            </a:r>
            <a:r>
              <a:rPr lang="en-US" u="sng" dirty="0">
                <a:hlinkClick r:id="rId3"/>
              </a:rPr>
              <a:t>://www.ucop.edu/research-policy-analysis-coordination/policies-guidance/coronavirus/index.html</a:t>
            </a:r>
            <a:endParaRPr lang="en-US" dirty="0"/>
          </a:p>
          <a:p>
            <a:pPr marL="0" indent="0">
              <a:buNone/>
            </a:pPr>
            <a:endParaRPr lang="en-CA" dirty="0"/>
          </a:p>
        </p:txBody>
      </p:sp>
    </p:spTree>
    <p:custDataLst>
      <p:tags r:id="rId1"/>
    </p:custDataLst>
    <p:extLst>
      <p:ext uri="{BB962C8B-B14F-4D97-AF65-F5344CB8AC3E}">
        <p14:creationId xmlns:p14="http://schemas.microsoft.com/office/powerpoint/2010/main" val="34399726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UCOP California Model Agreement website</a:t>
            </a:r>
            <a:endParaRPr lang="en-US" dirty="0"/>
          </a:p>
        </p:txBody>
      </p:sp>
      <p:sp>
        <p:nvSpPr>
          <p:cNvPr id="3" name="Content Placeholder 2"/>
          <p:cNvSpPr>
            <a:spLocks noGrp="1"/>
          </p:cNvSpPr>
          <p:nvPr>
            <p:ph sz="quarter" idx="4"/>
          </p:nvPr>
        </p:nvSpPr>
        <p:spPr>
          <a:xfrm>
            <a:off x="2047007" y="1572785"/>
            <a:ext cx="9507683" cy="4993950"/>
          </a:xfrm>
        </p:spPr>
        <p:txBody>
          <a:bodyPr/>
          <a:lstStyle/>
          <a:p>
            <a:pPr lvl="0"/>
            <a:r>
              <a:rPr lang="en-US" dirty="0"/>
              <a:t>For state agreements, there is a UCOP-created California Model Agreement website that links to the CMA guide, CMA templates, and the new CMA training page.  </a:t>
            </a:r>
          </a:p>
          <a:p>
            <a:endParaRPr lang="en-US" dirty="0"/>
          </a:p>
          <a:p>
            <a:pPr marL="0" indent="0">
              <a:buNone/>
            </a:pPr>
            <a:r>
              <a:rPr lang="en-US" u="sng" dirty="0">
                <a:hlinkClick r:id="rId3"/>
              </a:rPr>
              <a:t>https://www.ucop.edu/research-policy-analysis-coordination/research-sponsors-agreements/state-of-california/california-model-agreement.html</a:t>
            </a:r>
            <a:endParaRPr lang="en-US" dirty="0"/>
          </a:p>
          <a:p>
            <a:pPr marL="0" indent="0">
              <a:buNone/>
            </a:pPr>
            <a:endParaRPr lang="en-US" dirty="0"/>
          </a:p>
        </p:txBody>
      </p:sp>
    </p:spTree>
    <p:custDataLst>
      <p:tags r:id="rId1"/>
    </p:custDataLst>
    <p:extLst>
      <p:ext uri="{BB962C8B-B14F-4D97-AF65-F5344CB8AC3E}">
        <p14:creationId xmlns:p14="http://schemas.microsoft.com/office/powerpoint/2010/main" val="26511643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NIH Diversity Supplements</a:t>
            </a:r>
            <a:endParaRPr lang="en-US" dirty="0"/>
          </a:p>
        </p:txBody>
      </p:sp>
      <p:sp>
        <p:nvSpPr>
          <p:cNvPr id="3" name="Content Placeholder 2"/>
          <p:cNvSpPr>
            <a:spLocks noGrp="1"/>
          </p:cNvSpPr>
          <p:nvPr>
            <p:ph sz="quarter" idx="4"/>
          </p:nvPr>
        </p:nvSpPr>
        <p:spPr/>
        <p:txBody>
          <a:bodyPr/>
          <a:lstStyle/>
          <a:p>
            <a:r>
              <a:rPr lang="en-US" dirty="0"/>
              <a:t>UC Global Health Institute (UCGHI) has just launched their campaign to increase awareness of the NIH Diversity Supplements (NIH </a:t>
            </a:r>
            <a:r>
              <a:rPr lang="en-US" dirty="0" smtClean="0"/>
              <a:t>PA-20-222</a:t>
            </a:r>
            <a:endParaRPr lang="en-US" dirty="0"/>
          </a:p>
          <a:p>
            <a:r>
              <a:rPr lang="en-US" dirty="0"/>
              <a:t>These Research Supplements “to Promote Diversity in Health-Related Research” are an underutilized resource that allows administrative supplements to a wide variety of funding mechanisms to enhance diversity in the scientific workforce and provides short- and long-term support for faculty members to conduct full-time research</a:t>
            </a:r>
            <a:r>
              <a:rPr lang="en-US" dirty="0" smtClean="0"/>
              <a:t>.</a:t>
            </a:r>
          </a:p>
          <a:p>
            <a:pPr marL="0" indent="0">
              <a:buNone/>
            </a:pPr>
            <a:endParaRPr lang="en-US" dirty="0" smtClean="0"/>
          </a:p>
          <a:p>
            <a:pPr marL="0" indent="0">
              <a:buNone/>
            </a:pPr>
            <a:r>
              <a:rPr lang="en-US" dirty="0">
                <a:hlinkClick r:id="rId3"/>
              </a:rPr>
              <a:t>https://</a:t>
            </a:r>
            <a:r>
              <a:rPr lang="en-US" dirty="0" smtClean="0">
                <a:hlinkClick r:id="rId3"/>
              </a:rPr>
              <a:t>ucghi.universityofcalifornia.edu/research/nih-diversity-supplements-students-postdocs-and-faculty</a:t>
            </a:r>
            <a:r>
              <a:rPr lang="en-US" dirty="0" smtClean="0"/>
              <a:t> </a:t>
            </a:r>
            <a:endParaRPr lang="en-US" dirty="0"/>
          </a:p>
          <a:p>
            <a:endParaRPr lang="en-US" dirty="0"/>
          </a:p>
        </p:txBody>
      </p:sp>
    </p:spTree>
    <p:custDataLst>
      <p:tags r:id="rId1"/>
    </p:custDataLst>
    <p:extLst>
      <p:ext uri="{BB962C8B-B14F-4D97-AF65-F5344CB8AC3E}">
        <p14:creationId xmlns:p14="http://schemas.microsoft.com/office/powerpoint/2010/main" val="6575274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0202" y="210017"/>
            <a:ext cx="10463753" cy="809843"/>
          </a:xfrm>
        </p:spPr>
        <p:txBody>
          <a:bodyPr/>
          <a:lstStyle/>
          <a:p>
            <a:r>
              <a:rPr lang="en-US" sz="3600" dirty="0" smtClean="0"/>
              <a:t>NIH Guidelines for Conference Diversity </a:t>
            </a:r>
            <a:r>
              <a:rPr lang="en-US" sz="3600" smtClean="0"/>
              <a:t>(R13/U13)</a:t>
            </a:r>
            <a:endParaRPr lang="en-US" sz="3600" dirty="0"/>
          </a:p>
        </p:txBody>
      </p:sp>
      <p:sp>
        <p:nvSpPr>
          <p:cNvPr id="3" name="Content Placeholder 2"/>
          <p:cNvSpPr>
            <a:spLocks noGrp="1"/>
          </p:cNvSpPr>
          <p:nvPr>
            <p:ph sz="quarter" idx="4"/>
          </p:nvPr>
        </p:nvSpPr>
        <p:spPr>
          <a:xfrm>
            <a:off x="2047008" y="1195712"/>
            <a:ext cx="9507683" cy="5346489"/>
          </a:xfrm>
        </p:spPr>
        <p:txBody>
          <a:bodyPr/>
          <a:lstStyle/>
          <a:p>
            <a:pPr lvl="0"/>
            <a:r>
              <a:rPr lang="en-US" dirty="0"/>
              <a:t>Updated NIH Guidelines for Enhancing Diversity and Creating Safe Environments in Conferences Supported by NIH Grants and Cooperative Agreements.  Effective Jan. 22, 2021.</a:t>
            </a:r>
          </a:p>
          <a:p>
            <a:pPr marL="0" indent="0">
              <a:buNone/>
            </a:pPr>
            <a:r>
              <a:rPr lang="en-US" dirty="0"/>
              <a:t> </a:t>
            </a:r>
          </a:p>
          <a:p>
            <a:pPr marL="0" indent="0">
              <a:buNone/>
            </a:pPr>
            <a:r>
              <a:rPr lang="en-US" u="sng" dirty="0">
                <a:hlinkClick r:id="rId3"/>
              </a:rPr>
              <a:t>https://grants.nih.gov/grants/guide/notice-files/NOT-OD-21-053.html</a:t>
            </a:r>
            <a:endParaRPr lang="en-US" dirty="0"/>
          </a:p>
          <a:p>
            <a:r>
              <a:rPr lang="en-US" dirty="0"/>
              <a:t>Conference grant applicants (R13/U13) must include plans to enhance diversity during the selection of organizing committees, speakers, other invited participants, such as session chairs and </a:t>
            </a:r>
            <a:r>
              <a:rPr lang="en-US" dirty="0" smtClean="0"/>
              <a:t>panelists, </a:t>
            </a:r>
            <a:r>
              <a:rPr lang="en-US" dirty="0"/>
              <a:t>and attendees. Plans to enhance diversity will be assessed during the scientific and technical merit review of the application. </a:t>
            </a:r>
            <a:endParaRPr lang="en-US" dirty="0" smtClean="0"/>
          </a:p>
          <a:p>
            <a:r>
              <a:rPr lang="en-US" dirty="0" smtClean="0"/>
              <a:t>Conference </a:t>
            </a:r>
            <a:r>
              <a:rPr lang="en-US" dirty="0"/>
              <a:t>grant awardees will be required to report on the effectiveness of plans to enhance diversity of underrepresented groups in annual </a:t>
            </a:r>
            <a:r>
              <a:rPr lang="en-US" dirty="0" smtClean="0"/>
              <a:t>RPPR’s and </a:t>
            </a:r>
            <a:r>
              <a:rPr lang="en-US" dirty="0"/>
              <a:t>the </a:t>
            </a:r>
            <a:r>
              <a:rPr lang="en-US" dirty="0" smtClean="0"/>
              <a:t>Final RPPR</a:t>
            </a:r>
            <a:r>
              <a:rPr lang="en-US" dirty="0"/>
              <a:t>.</a:t>
            </a:r>
          </a:p>
          <a:p>
            <a:endParaRPr lang="en-US" dirty="0"/>
          </a:p>
        </p:txBody>
      </p:sp>
    </p:spTree>
    <p:custDataLst>
      <p:tags r:id="rId1"/>
    </p:custDataLst>
    <p:extLst>
      <p:ext uri="{BB962C8B-B14F-4D97-AF65-F5344CB8AC3E}">
        <p14:creationId xmlns:p14="http://schemas.microsoft.com/office/powerpoint/2010/main" val="1974056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SPO Proposals Announcements</a:t>
            </a:r>
            <a:endParaRPr lang="en-CA" dirty="0"/>
          </a:p>
        </p:txBody>
      </p:sp>
      <p:sp>
        <p:nvSpPr>
          <p:cNvPr id="3" name="Content Placeholder 2"/>
          <p:cNvSpPr>
            <a:spLocks noGrp="1"/>
          </p:cNvSpPr>
          <p:nvPr>
            <p:ph sz="quarter" idx="4"/>
          </p:nvPr>
        </p:nvSpPr>
        <p:spPr/>
        <p:txBody>
          <a:bodyPr/>
          <a:lstStyle/>
          <a:p>
            <a:r>
              <a:rPr lang="en-CA" dirty="0" smtClean="0"/>
              <a:t>Kelly Gilmore</a:t>
            </a:r>
          </a:p>
          <a:p>
            <a:r>
              <a:rPr lang="en-CA" dirty="0" smtClean="0"/>
              <a:t>January 27, 2021</a:t>
            </a:r>
            <a:endParaRPr lang="en-CA" dirty="0"/>
          </a:p>
        </p:txBody>
      </p:sp>
    </p:spTree>
    <p:custDataLst>
      <p:tags r:id="rId1"/>
    </p:custDataLst>
    <p:extLst>
      <p:ext uri="{BB962C8B-B14F-4D97-AF65-F5344CB8AC3E}">
        <p14:creationId xmlns:p14="http://schemas.microsoft.com/office/powerpoint/2010/main" val="36174904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26212" y="245097"/>
            <a:ext cx="10265788" cy="1112363"/>
          </a:xfrm>
        </p:spPr>
        <p:txBody>
          <a:bodyPr/>
          <a:lstStyle/>
          <a:p>
            <a:r>
              <a:rPr lang="en-CA" sz="3600" dirty="0"/>
              <a:t>UCOP RPAC website on sponsor COVID guidance</a:t>
            </a:r>
          </a:p>
        </p:txBody>
      </p:sp>
      <p:sp>
        <p:nvSpPr>
          <p:cNvPr id="3" name="Content Placeholder 2"/>
          <p:cNvSpPr>
            <a:spLocks noGrp="1"/>
          </p:cNvSpPr>
          <p:nvPr>
            <p:ph sz="quarter" idx="4"/>
          </p:nvPr>
        </p:nvSpPr>
        <p:spPr>
          <a:xfrm>
            <a:off x="2047008" y="1864050"/>
            <a:ext cx="9507683" cy="4993950"/>
          </a:xfrm>
        </p:spPr>
        <p:txBody>
          <a:bodyPr/>
          <a:lstStyle/>
          <a:p>
            <a:pPr marL="0" indent="0">
              <a:buNone/>
            </a:pPr>
            <a:endParaRPr lang="en-CA" dirty="0"/>
          </a:p>
          <a:p>
            <a:pPr lvl="0"/>
            <a:r>
              <a:rPr lang="en-US" dirty="0"/>
              <a:t>UCOP, via their Research Policy Analysis and Coordination group, is keeping an updated website dedicated to sponsor guidance and UC policies related to COVID-19.  </a:t>
            </a:r>
          </a:p>
          <a:p>
            <a:pPr marL="0" indent="0">
              <a:buNone/>
            </a:pPr>
            <a:endParaRPr lang="en-US" dirty="0"/>
          </a:p>
          <a:p>
            <a:pPr marL="0" indent="0">
              <a:buNone/>
            </a:pPr>
            <a:r>
              <a:rPr lang="en-US" u="sng" dirty="0">
                <a:hlinkClick r:id="rId3"/>
              </a:rPr>
              <a:t>https://www.ucop.edu/research-policy-analysis-coordination/policies-guidance/coronavirus/index.html</a:t>
            </a:r>
            <a:endParaRPr lang="en-US" dirty="0"/>
          </a:p>
          <a:p>
            <a:pPr marL="0" indent="0">
              <a:buNone/>
            </a:pPr>
            <a:endParaRPr lang="en-CA" dirty="0"/>
          </a:p>
        </p:txBody>
      </p:sp>
    </p:spTree>
    <p:custDataLst>
      <p:tags r:id="rId1"/>
    </p:custDataLst>
    <p:extLst>
      <p:ext uri="{BB962C8B-B14F-4D97-AF65-F5344CB8AC3E}">
        <p14:creationId xmlns:p14="http://schemas.microsoft.com/office/powerpoint/2010/main" val="23451875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9AFA6-1AEB-45B8-9153-FC68F0740140}"/>
              </a:ext>
            </a:extLst>
          </p:cNvPr>
          <p:cNvSpPr>
            <a:spLocks noGrp="1"/>
          </p:cNvSpPr>
          <p:nvPr>
            <p:ph type="title"/>
          </p:nvPr>
        </p:nvSpPr>
        <p:spPr/>
        <p:txBody>
          <a:bodyPr/>
          <a:lstStyle/>
          <a:p>
            <a:r>
              <a:rPr lang="en-US" dirty="0"/>
              <a:t>Subawards on Proposals</a:t>
            </a:r>
          </a:p>
        </p:txBody>
      </p:sp>
      <p:sp>
        <p:nvSpPr>
          <p:cNvPr id="3" name="Content Placeholder 2">
            <a:extLst>
              <a:ext uri="{FF2B5EF4-FFF2-40B4-BE49-F238E27FC236}">
                <a16:creationId xmlns:a16="http://schemas.microsoft.com/office/drawing/2014/main" id="{F4AD18E9-CDFF-4EFF-B2E9-B3C446FA40F3}"/>
              </a:ext>
            </a:extLst>
          </p:cNvPr>
          <p:cNvSpPr>
            <a:spLocks noGrp="1"/>
          </p:cNvSpPr>
          <p:nvPr>
            <p:ph sz="quarter" idx="4"/>
          </p:nvPr>
        </p:nvSpPr>
        <p:spPr/>
        <p:txBody>
          <a:bodyPr/>
          <a:lstStyle/>
          <a:p>
            <a:pPr>
              <a:buFontTx/>
              <a:buChar char="-"/>
            </a:pPr>
            <a:r>
              <a:rPr lang="en-US" dirty="0"/>
              <a:t>Please note that you can submit and route a Cayuse IPF with subawards even if the subawards aren’t yet final, provided we have a solid overall UCD budget.  </a:t>
            </a:r>
          </a:p>
          <a:p>
            <a:pPr>
              <a:buFontTx/>
              <a:buChar char="-"/>
            </a:pPr>
            <a:r>
              <a:rPr lang="en-US" dirty="0"/>
              <a:t>Waiting for final subaward budgets may jeopardize SPO’s ability to complete a full review of the proposal.</a:t>
            </a:r>
          </a:p>
        </p:txBody>
      </p:sp>
    </p:spTree>
    <p:extLst>
      <p:ext uri="{BB962C8B-B14F-4D97-AF65-F5344CB8AC3E}">
        <p14:creationId xmlns:p14="http://schemas.microsoft.com/office/powerpoint/2010/main" val="42085519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9AFA6-1AEB-45B8-9153-FC68F0740140}"/>
              </a:ext>
            </a:extLst>
          </p:cNvPr>
          <p:cNvSpPr>
            <a:spLocks noGrp="1"/>
          </p:cNvSpPr>
          <p:nvPr>
            <p:ph type="title"/>
          </p:nvPr>
        </p:nvSpPr>
        <p:spPr/>
        <p:txBody>
          <a:bodyPr/>
          <a:lstStyle/>
          <a:p>
            <a:r>
              <a:rPr lang="en-US" dirty="0"/>
              <a:t>NIH Dual Authentication </a:t>
            </a:r>
          </a:p>
        </p:txBody>
      </p:sp>
      <p:sp>
        <p:nvSpPr>
          <p:cNvPr id="3" name="Content Placeholder 2">
            <a:extLst>
              <a:ext uri="{FF2B5EF4-FFF2-40B4-BE49-F238E27FC236}">
                <a16:creationId xmlns:a16="http://schemas.microsoft.com/office/drawing/2014/main" id="{F4AD18E9-CDFF-4EFF-B2E9-B3C446FA40F3}"/>
              </a:ext>
            </a:extLst>
          </p:cNvPr>
          <p:cNvSpPr>
            <a:spLocks noGrp="1"/>
          </p:cNvSpPr>
          <p:nvPr>
            <p:ph sz="quarter" idx="4"/>
          </p:nvPr>
        </p:nvSpPr>
        <p:spPr/>
        <p:txBody>
          <a:bodyPr/>
          <a:lstStyle/>
          <a:p>
            <a:pPr marL="0" indent="0">
              <a:buNone/>
            </a:pPr>
            <a:r>
              <a:rPr lang="en-US" dirty="0"/>
              <a:t>Effective September 2021, NIH will be requiring dual authentication  </a:t>
            </a:r>
          </a:p>
          <a:p>
            <a:pPr>
              <a:buFontTx/>
              <a:buChar char="-"/>
            </a:pPr>
            <a:r>
              <a:rPr lang="en-US" dirty="0"/>
              <a:t>Please sign up at login.gov</a:t>
            </a:r>
          </a:p>
          <a:p>
            <a:pPr>
              <a:buFontTx/>
              <a:buChar char="-"/>
            </a:pPr>
            <a:r>
              <a:rPr lang="en-US" dirty="0"/>
              <a:t>login.gov has tutorials and instruction sheets to assist with the sign-up </a:t>
            </a:r>
            <a:r>
              <a:rPr lang="en-US" dirty="0" smtClean="0"/>
              <a:t>process</a:t>
            </a:r>
          </a:p>
          <a:p>
            <a:pPr>
              <a:buFontTx/>
              <a:buChar char="-"/>
            </a:pPr>
            <a:endParaRPr lang="en-US" dirty="0" smtClean="0"/>
          </a:p>
          <a:p>
            <a:pPr>
              <a:buFontTx/>
              <a:buChar char="-"/>
            </a:pPr>
            <a:endParaRPr lang="en-US" dirty="0"/>
          </a:p>
          <a:p>
            <a:pPr>
              <a:buFontTx/>
              <a:buChar char="-"/>
            </a:pPr>
            <a:endParaRPr lang="en-US" dirty="0" smtClean="0"/>
          </a:p>
          <a:p>
            <a:pPr marL="0" indent="0">
              <a:buNone/>
            </a:pPr>
            <a:r>
              <a:rPr lang="en-US" dirty="0" smtClean="0"/>
              <a:t>Effective </a:t>
            </a:r>
            <a:r>
              <a:rPr lang="en-US" dirty="0"/>
              <a:t>January 2021, the NIH salary cap increased to $199,300</a:t>
            </a:r>
          </a:p>
          <a:p>
            <a:pPr>
              <a:buFontTx/>
              <a:buChar char="-"/>
            </a:pPr>
            <a:endParaRPr lang="en-US" dirty="0"/>
          </a:p>
        </p:txBody>
      </p:sp>
      <p:sp>
        <p:nvSpPr>
          <p:cNvPr id="4" name="Title 1">
            <a:extLst>
              <a:ext uri="{FF2B5EF4-FFF2-40B4-BE49-F238E27FC236}">
                <a16:creationId xmlns:a16="http://schemas.microsoft.com/office/drawing/2014/main" id="{D67242B0-7F4B-4852-86C3-031796B10256}"/>
              </a:ext>
            </a:extLst>
          </p:cNvPr>
          <p:cNvSpPr txBox="1">
            <a:spLocks/>
          </p:cNvSpPr>
          <p:nvPr/>
        </p:nvSpPr>
        <p:spPr>
          <a:xfrm>
            <a:off x="2047008" y="3287766"/>
            <a:ext cx="9507683" cy="809843"/>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000" b="0" i="0" kern="1200">
                <a:solidFill>
                  <a:srgbClr val="002062"/>
                </a:solidFill>
                <a:latin typeface="+mn-lt"/>
                <a:ea typeface="Arial" charset="0"/>
                <a:cs typeface="Arial" charset="0"/>
              </a:defRPr>
            </a:lvl1pPr>
          </a:lstStyle>
          <a:p>
            <a:r>
              <a:rPr lang="en-US" smtClean="0"/>
              <a:t>NIH Salary Cap Increase</a:t>
            </a:r>
            <a:endParaRPr lang="en-US" dirty="0"/>
          </a:p>
        </p:txBody>
      </p:sp>
    </p:spTree>
    <p:extLst>
      <p:ext uri="{BB962C8B-B14F-4D97-AF65-F5344CB8AC3E}">
        <p14:creationId xmlns:p14="http://schemas.microsoft.com/office/powerpoint/2010/main" val="7216380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TotalTime>
  <Words>625</Words>
  <Application>Microsoft Office PowerPoint</Application>
  <PresentationFormat>Widescreen</PresentationFormat>
  <Paragraphs>49</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Proxima Nova</vt:lpstr>
      <vt:lpstr>Times</vt:lpstr>
      <vt:lpstr>Office Theme</vt:lpstr>
      <vt:lpstr>SPO Award Announcements</vt:lpstr>
      <vt:lpstr>UCOP RPAC website on sponsor COVID guidance</vt:lpstr>
      <vt:lpstr>UCOP California Model Agreement website</vt:lpstr>
      <vt:lpstr>NIH Diversity Supplements</vt:lpstr>
      <vt:lpstr>NIH Guidelines for Conference Diversity (R13/U13)</vt:lpstr>
      <vt:lpstr>SPO Proposals Announcements</vt:lpstr>
      <vt:lpstr>UCOP RPAC website on sponsor COVID guidance</vt:lpstr>
      <vt:lpstr>Subawards on Proposals</vt:lpstr>
      <vt:lpstr>NIH Dual Authentication </vt:lpstr>
      <vt:lpstr>Department of Energy Proposal Submissions</vt:lpstr>
      <vt:lpstr>Covered Telecommunications</vt:lpstr>
    </vt:vector>
  </TitlesOfParts>
  <Company>Unversity of California Davis - Office of Research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UCOP RPAC website on sponsor COVID guidance</dc:title>
  <dc:creator>Ahmad Hakim-Elahi</dc:creator>
  <cp:lastModifiedBy>Ahmad Hakim-Elahi</cp:lastModifiedBy>
  <cp:revision>8</cp:revision>
  <dcterms:created xsi:type="dcterms:W3CDTF">2021-01-27T20:38:29Z</dcterms:created>
  <dcterms:modified xsi:type="dcterms:W3CDTF">2021-01-27T23:56:59Z</dcterms:modified>
</cp:coreProperties>
</file>