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8"/>
  </p:notesMasterIdLst>
  <p:handoutMasterIdLst>
    <p:handoutMasterId r:id="rId9"/>
  </p:handoutMasterIdLst>
  <p:sldIdLst>
    <p:sldId id="325" r:id="rId5"/>
    <p:sldId id="307" r:id="rId6"/>
    <p:sldId id="32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94" autoAdjust="0"/>
  </p:normalViewPr>
  <p:slideViewPr>
    <p:cSldViewPr snapToGrid="0">
      <p:cViewPr varScale="1">
        <p:scale>
          <a:sx n="67" d="100"/>
          <a:sy n="67" d="100"/>
        </p:scale>
        <p:origin x="644" y="44"/>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AA30A-158D-435B-B1F3-6FF82BD60FDF}" type="datetimeFigureOut">
              <a:rPr lang="en-US" smtClean="0"/>
              <a:t>3/27/2024</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3/27/2024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dirty="0"/>
          </a:p>
        </p:txBody>
      </p:sp>
    </p:spTree>
    <p:extLst>
      <p:ext uri="{BB962C8B-B14F-4D97-AF65-F5344CB8AC3E}">
        <p14:creationId xmlns:p14="http://schemas.microsoft.com/office/powerpoint/2010/main" val="14411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Tree>
    <p:extLst>
      <p:ext uri="{BB962C8B-B14F-4D97-AF65-F5344CB8AC3E}">
        <p14:creationId xmlns:p14="http://schemas.microsoft.com/office/powerpoint/2010/main" val="425584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3048" y="2138289"/>
            <a:ext cx="12188952"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6962087" y="2143124"/>
            <a:ext cx="5226865" cy="4033839"/>
          </a:xfrm>
          <a:prstGeom prst="rect">
            <a:avLst/>
          </a:prstGeom>
        </p:spPr>
      </p:pic>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422177" y="365125"/>
            <a:ext cx="10778937" cy="1325563"/>
          </a:xfrm>
        </p:spPr>
        <p:txBody>
          <a:bodyPr>
            <a:normAutofit/>
          </a:bodyPr>
          <a:lstStyle>
            <a:lvl1pPr>
              <a:defRPr sz="4400"/>
            </a:lvl1pPr>
          </a:lstStyle>
          <a:p>
            <a:r>
              <a:rPr lang="en-US" dirty="0"/>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422899" y="2350108"/>
            <a:ext cx="10778221" cy="3609461"/>
          </a:xfrm>
        </p:spPr>
        <p:txBody>
          <a:bodyPr anchor="ctr" anchorCtr="0">
            <a:normAutofit/>
          </a:bodyPr>
          <a:lstStyle>
            <a:lvl1pPr>
              <a:buNone/>
              <a:defRPr sz="2400"/>
            </a:lvl1pPr>
            <a:lvl2pPr>
              <a:defRPr sz="2400"/>
            </a:lvl2pPr>
            <a:lvl3pPr>
              <a:defRPr sz="2400"/>
            </a:lvl3pPr>
            <a:lvl4pPr>
              <a:defRPr sz="24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6723"/>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BDEB7A-D103-487A-8C1B-9145FB24B663}"/>
              </a:ext>
            </a:extLst>
          </p:cNvPr>
          <p:cNvSpPr>
            <a:spLocks noGrp="1"/>
          </p:cNvSpPr>
          <p:nvPr>
            <p:ph type="title" hasCustomPrompt="1"/>
          </p:nvPr>
        </p:nvSpPr>
        <p:spPr>
          <a:xfrm>
            <a:off x="422897" y="539496"/>
            <a:ext cx="5228393" cy="2697190"/>
          </a:xfrm>
        </p:spPr>
        <p:txBody>
          <a:bodyPr anchor="b">
            <a:normAutofit/>
          </a:bodyPr>
          <a:lstStyle>
            <a:lvl1pPr>
              <a:defRPr sz="4400"/>
            </a:lvl1pPr>
          </a:lstStyle>
          <a:p>
            <a:r>
              <a:rPr lang="en-US" sz="4800" dirty="0"/>
              <a:t>Click to add title </a:t>
            </a:r>
          </a:p>
        </p:txBody>
      </p:sp>
      <p:sp>
        <p:nvSpPr>
          <p:cNvPr id="8" name="Content Placeholder 2">
            <a:extLst>
              <a:ext uri="{FF2B5EF4-FFF2-40B4-BE49-F238E27FC236}">
                <a16:creationId xmlns:a16="http://schemas.microsoft.com/office/drawing/2014/main" id="{F3017A3E-25F7-41D5-AABB-24D0E2673A63}"/>
              </a:ext>
            </a:extLst>
          </p:cNvPr>
          <p:cNvSpPr>
            <a:spLocks noGrp="1"/>
          </p:cNvSpPr>
          <p:nvPr>
            <p:ph idx="1" hasCustomPrompt="1"/>
          </p:nvPr>
        </p:nvSpPr>
        <p:spPr>
          <a:xfrm>
            <a:off x="422897" y="3354749"/>
            <a:ext cx="5228392" cy="2582470"/>
          </a:xfrm>
        </p:spPr>
        <p:txBody>
          <a:bodyPr>
            <a:noAutofit/>
          </a:bodyPr>
          <a:lstStyle>
            <a:lvl1pPr marL="0" indent="0">
              <a:buNone/>
              <a:defRPr sz="180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7E30B1-7066-9D31-7A11-7B81B65DD8BA}"/>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72E672D-C862-C853-0730-15E3C4953D67}"/>
              </a:ext>
            </a:extLst>
          </p:cNvPr>
          <p:cNvSpPr/>
          <p:nvPr userDrawn="1"/>
        </p:nvSpPr>
        <p:spPr>
          <a:xfrm>
            <a:off x="9884230" y="1"/>
            <a:ext cx="161195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910336ED-3DCB-4524-8A3F-9FBBD0B18E8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15F86B-1A6A-ECD5-F63A-4280BADEF7C2}"/>
              </a:ext>
              <a:ext uri="{C183D7F6-B498-43B3-948B-1728B52AA6E4}">
                <adec:decorative xmlns:adec="http://schemas.microsoft.com/office/drawing/2017/decorative" val="1"/>
              </a:ext>
            </a:extLst>
          </p:cNvPr>
          <p:cNvCxnSpPr>
            <a:cxnSpLocks/>
          </p:cNvCxnSpPr>
          <p:nvPr userDrawn="1"/>
        </p:nvCxnSpPr>
        <p:spPr>
          <a:xfrm flipV="1">
            <a:off x="988423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5534F0-444E-1FA5-FC8F-F04505FC0F29}"/>
              </a:ext>
              <a:ext uri="{C183D7F6-B498-43B3-948B-1728B52AA6E4}">
                <adec:decorative xmlns:adec="http://schemas.microsoft.com/office/drawing/2017/decorative" val="1"/>
              </a:ext>
            </a:extLst>
          </p:cNvPr>
          <p:cNvCxnSpPr>
            <a:cxnSpLocks/>
          </p:cNvCxnSpPr>
          <p:nvPr userDrawn="1"/>
        </p:nvCxnSpPr>
        <p:spPr>
          <a:xfrm flipV="1">
            <a:off x="976862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119972F-DA18-8749-FF59-A83CA1E1F4A3}"/>
              </a:ext>
              <a:ext uri="{C183D7F6-B498-43B3-948B-1728B52AA6E4}">
                <adec:decorative xmlns:adec="http://schemas.microsoft.com/office/drawing/2017/decorative" val="1"/>
              </a:ext>
            </a:extLst>
          </p:cNvPr>
          <p:cNvCxnSpPr>
            <a:cxnSpLocks/>
          </p:cNvCxnSpPr>
          <p:nvPr userDrawn="1"/>
        </p:nvCxnSpPr>
        <p:spPr>
          <a:xfrm flipV="1">
            <a:off x="9372495"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67D80A1-B7E7-2F80-975E-2E87C591BB67}"/>
              </a:ext>
            </a:extLst>
          </p:cNvPr>
          <p:cNvSpPr/>
          <p:nvPr userDrawn="1"/>
        </p:nvSpPr>
        <p:spPr>
          <a:xfrm>
            <a:off x="7760541" y="1"/>
            <a:ext cx="161195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BE88F6AB-6890-F7DE-7C01-CE237F778605}"/>
              </a:ext>
              <a:ext uri="{C183D7F6-B498-43B3-948B-1728B52AA6E4}">
                <adec:decorative xmlns:adec="http://schemas.microsoft.com/office/drawing/2017/decorative" val="1"/>
              </a:ext>
            </a:extLst>
          </p:cNvPr>
          <p:cNvCxnSpPr>
            <a:cxnSpLocks/>
          </p:cNvCxnSpPr>
          <p:nvPr userDrawn="1"/>
        </p:nvCxnSpPr>
        <p:spPr>
          <a:xfrm flipV="1">
            <a:off x="948135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6575E3-45E3-206E-9037-D8FD562B722A}"/>
              </a:ext>
              <a:ext uri="{C183D7F6-B498-43B3-948B-1728B52AA6E4}">
                <adec:decorative xmlns:adec="http://schemas.microsoft.com/office/drawing/2017/decorative" val="1"/>
              </a:ext>
            </a:extLst>
          </p:cNvPr>
          <p:cNvCxnSpPr>
            <a:cxnSpLocks/>
          </p:cNvCxnSpPr>
          <p:nvPr userDrawn="1"/>
        </p:nvCxnSpPr>
        <p:spPr>
          <a:xfrm flipV="1">
            <a:off x="77605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BE4BC31-600E-ECD3-1E7F-FE4F6F720A6A}"/>
              </a:ext>
              <a:ext uri="{C183D7F6-B498-43B3-948B-1728B52AA6E4}">
                <adec:decorative xmlns:adec="http://schemas.microsoft.com/office/drawing/2017/decorative" val="1"/>
              </a:ext>
            </a:extLst>
          </p:cNvPr>
          <p:cNvCxnSpPr>
            <a:cxnSpLocks/>
          </p:cNvCxnSpPr>
          <p:nvPr userDrawn="1"/>
        </p:nvCxnSpPr>
        <p:spPr>
          <a:xfrm flipV="1">
            <a:off x="7644933"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3F8CA839-B327-1ECD-C35D-02164F5BBD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1706" t="12194" r="49126" b="12256"/>
          <a:stretch/>
        </p:blipFill>
        <p:spPr>
          <a:xfrm>
            <a:off x="9884229" y="-5609"/>
            <a:ext cx="1611955" cy="6863608"/>
          </a:xfrm>
          <a:prstGeom prst="rect">
            <a:avLst/>
          </a:prstGeom>
        </p:spPr>
      </p:pic>
      <p:pic>
        <p:nvPicPr>
          <p:cNvPr id="35" name="Graphic 34">
            <a:extLst>
              <a:ext uri="{FF2B5EF4-FFF2-40B4-BE49-F238E27FC236}">
                <a16:creationId xmlns:a16="http://schemas.microsoft.com/office/drawing/2014/main" id="{E1A97957-D274-4D24-1862-D53BF72826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790" t="12194" r="70042" b="12256"/>
          <a:stretch/>
        </p:blipFill>
        <p:spPr>
          <a:xfrm>
            <a:off x="7753789" y="5610"/>
            <a:ext cx="1611955" cy="6863608"/>
          </a:xfrm>
          <a:prstGeom prst="rect">
            <a:avLst/>
          </a:prstGeom>
        </p:spPr>
      </p:pic>
    </p:spTree>
    <p:extLst>
      <p:ext uri="{BB962C8B-B14F-4D97-AF65-F5344CB8AC3E}">
        <p14:creationId xmlns:p14="http://schemas.microsoft.com/office/powerpoint/2010/main" val="374670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907" r:id="rId14"/>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kngilmore@ucdavis.edu"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866775" y="1115167"/>
            <a:ext cx="10448925" cy="4655385"/>
          </a:xfrm>
        </p:spPr>
        <p:txBody>
          <a:bodyPr/>
          <a:lstStyle/>
          <a:p>
            <a:r>
              <a:rPr lang="en-US" dirty="0"/>
              <a:t>Research Administration Forum</a:t>
            </a:r>
            <a:br>
              <a:rPr lang="en-US" dirty="0"/>
            </a:br>
            <a:br>
              <a:rPr lang="en-US" dirty="0"/>
            </a:br>
            <a:r>
              <a:rPr lang="en-US" sz="5400" dirty="0"/>
              <a:t>March 2024</a:t>
            </a:r>
          </a:p>
        </p:txBody>
      </p:sp>
      <p:cxnSp>
        <p:nvCxnSpPr>
          <p:cNvPr id="3" name="Straight Connector 2">
            <a:extLst>
              <a:ext uri="{FF2B5EF4-FFF2-40B4-BE49-F238E27FC236}">
                <a16:creationId xmlns:a16="http://schemas.microsoft.com/office/drawing/2014/main" id="{49FD0494-73C4-9252-4C37-C2F7D78D7856}"/>
              </a:ext>
            </a:extLst>
          </p:cNvPr>
          <p:cNvCxnSpPr/>
          <p:nvPr/>
        </p:nvCxnSpPr>
        <p:spPr>
          <a:xfrm>
            <a:off x="4181475" y="3838575"/>
            <a:ext cx="3543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81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p:txBody>
          <a:bodyPr/>
          <a:lstStyle/>
          <a:p>
            <a:r>
              <a:rPr lang="en-US" dirty="0"/>
              <a:t>Compliance at the Proposal Stage</a:t>
            </a:r>
          </a:p>
        </p:txBody>
      </p:sp>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p:txBody>
          <a:bodyPr/>
          <a:lstStyle/>
          <a:p>
            <a:r>
              <a:rPr lang="en-US" dirty="0"/>
              <a:t>	If representing that IACUC and IRB are approved at the proposal stage, please confirm that it covers the </a:t>
            </a:r>
            <a:r>
              <a:rPr lang="en-US" u="sng" dirty="0"/>
              <a:t>specific project being proposed </a:t>
            </a:r>
            <a:r>
              <a:rPr lang="en-US" dirty="0"/>
              <a:t>and attach a completed Protocol Certification Form to the IPF.  If a modification is needed to the IACUC or IRB approval to include the proposed project, there is no approval for purposes of the proposed project and compliance should be marked as pending on the Cayuse 424 application. </a:t>
            </a:r>
          </a:p>
        </p:txBody>
      </p:sp>
      <p:sp>
        <p:nvSpPr>
          <p:cNvPr id="39" name="Slide Number Placeholder 38">
            <a:extLst>
              <a:ext uri="{FF2B5EF4-FFF2-40B4-BE49-F238E27FC236}">
                <a16:creationId xmlns:a16="http://schemas.microsoft.com/office/drawing/2014/main" id="{86A23B90-D6E2-D980-7780-B6FC54FD8DE3}"/>
              </a:ext>
            </a:extLst>
          </p:cNvPr>
          <p:cNvSpPr>
            <a:spLocks noGrp="1"/>
          </p:cNvSpPr>
          <p:nvPr>
            <p:ph type="sldNum" sz="quarter" idx="4"/>
          </p:nvPr>
        </p:nvSpPr>
        <p:spPr/>
        <p:txBody>
          <a:bodyPr/>
          <a:lstStyle/>
          <a:p>
            <a:fld id="{3A4F6043-7A67-491B-98BC-F933DED7226D}" type="slidenum">
              <a:rPr lang="en-US" smtClean="0"/>
              <a:pPr/>
              <a:t>2</a:t>
            </a:fld>
            <a:endParaRPr lang="en-US" dirty="0"/>
          </a:p>
        </p:txBody>
      </p:sp>
      <p:sp>
        <p:nvSpPr>
          <p:cNvPr id="4" name="Slide Number Placeholder 5">
            <a:extLst>
              <a:ext uri="{FF2B5EF4-FFF2-40B4-BE49-F238E27FC236}">
                <a16:creationId xmlns:a16="http://schemas.microsoft.com/office/drawing/2014/main" id="{6E0FD4B5-4088-0CC7-E6CC-DEA779045EB0}"/>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2</a:t>
            </a:fld>
            <a:endParaRPr lang="en-US" dirty="0"/>
          </a:p>
        </p:txBody>
      </p:sp>
    </p:spTree>
    <p:extLst>
      <p:ext uri="{BB962C8B-B14F-4D97-AF65-F5344CB8AC3E}">
        <p14:creationId xmlns:p14="http://schemas.microsoft.com/office/powerpoint/2010/main" val="147630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1F15-46F5-4A2B-AF38-34F3B8027144}"/>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360A4C54-B3B2-4B02-A340-C72E57FEE5FE}"/>
              </a:ext>
            </a:extLst>
          </p:cNvPr>
          <p:cNvSpPr>
            <a:spLocks noGrp="1"/>
          </p:cNvSpPr>
          <p:nvPr>
            <p:ph idx="1"/>
          </p:nvPr>
        </p:nvSpPr>
        <p:spPr/>
        <p:txBody>
          <a:bodyPr vert="horz" lIns="91440" tIns="45720" rIns="91440" bIns="45720" rtlCol="0" anchor="t">
            <a:noAutofit/>
          </a:bodyPr>
          <a:lstStyle/>
          <a:p>
            <a:r>
              <a:rPr lang="en-US" dirty="0"/>
              <a:t>Kelly Gilmore</a:t>
            </a:r>
          </a:p>
          <a:p>
            <a:r>
              <a:rPr lang="en-US" dirty="0">
                <a:hlinkClick r:id="rId3"/>
              </a:rPr>
              <a:t>kngilmore@ucdavis.edu</a:t>
            </a:r>
            <a:r>
              <a:rPr lang="en-US" dirty="0"/>
              <a:t> </a:t>
            </a:r>
          </a:p>
        </p:txBody>
      </p:sp>
    </p:spTree>
    <p:extLst>
      <p:ext uri="{BB962C8B-B14F-4D97-AF65-F5344CB8AC3E}">
        <p14:creationId xmlns:p14="http://schemas.microsoft.com/office/powerpoint/2010/main" val="1315345950"/>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665E41-66EB-401D-940D-8E7024721BE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{659C13B0-BB96-4A19-829A-63ECAF18AF7C}tf67338807_win32</Template>
  <TotalTime>11</TotalTime>
  <Words>101</Words>
  <Application>Microsoft Office PowerPoint</Application>
  <PresentationFormat>Widescreen</PresentationFormat>
  <Paragraphs>11</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Dante</vt:lpstr>
      <vt:lpstr>Dante (Headings)2</vt:lpstr>
      <vt:lpstr>Wingdings 2</vt:lpstr>
      <vt:lpstr>OffsetVTI</vt:lpstr>
      <vt:lpstr>Research Administration Forum  March 2024</vt:lpstr>
      <vt:lpstr>Compliance at the Proposal Stage</vt:lpstr>
      <vt:lpstr>Thank You</vt:lpstr>
    </vt:vector>
  </TitlesOfParts>
  <Company>University of California,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Administration Forum  March 2024</dc:title>
  <dc:creator>Kelly Gilmore</dc:creator>
  <cp:lastModifiedBy>Kelly Gilmore</cp:lastModifiedBy>
  <cp:revision>3</cp:revision>
  <dcterms:created xsi:type="dcterms:W3CDTF">2024-03-23T00:07:11Z</dcterms:created>
  <dcterms:modified xsi:type="dcterms:W3CDTF">2024-03-27T15:12:37Z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