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8"/>
            <p14:sldId id="257"/>
            <p14:sldId id="259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01:01:01.6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14378 1,'-478'18,"-356"-12,-1018-7,1054-22,-7055 23,7710 6,0 5,-86 22,-109 39,-325 21,364-54,219-27,-1-3,0-4,-80-4,-156 22,289-23,40 0,47-1,2576 1,-2235 67,-64-35,203 35,2863-69,3225 2,-6363-46,-196 39,-41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01:01:02.6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0,'4'0,"5"0,2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01:01:04.5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1454 1,'-10'7,"-1"-1,0 0,0-1,0-1,0 1,-1-2,1 1,-1-2,0 0,0 0,0-1,0 0,-10-1,-655-1,103 1,541-4,33 4,1 0,-1 0,0-1,0 1,1 0,-1 0,0 0,0-1,0 1,0 0,1 0,-1-1,0 1,0 0,0-1,0 1,0 0,0 0,0-1,0 1,0 0,0-1,0 1,0 0,0-1,0 1,0 0,0 0,0-1,0 1,0 0,0-1,0 1,0 0,-1 0,1-1,335-9,994 11,-1120-26,-163 25,-26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2659"/>
            <a:ext cx="9144000" cy="1790700"/>
          </a:xfrm>
        </p:spPr>
        <p:txBody>
          <a:bodyPr/>
          <a:lstStyle/>
          <a:p>
            <a:r>
              <a:rPr lang="en-US" dirty="0"/>
              <a:t>SPO Awards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1CBA-1C5F-4DC0-9E98-178D292C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620785"/>
            <a:ext cx="11139490" cy="1555487"/>
          </a:xfrm>
        </p:spPr>
        <p:txBody>
          <a:bodyPr>
            <a:normAutofit/>
          </a:bodyPr>
          <a:lstStyle/>
          <a:p>
            <a:r>
              <a:rPr lang="en-US" sz="3200" dirty="0"/>
              <a:t>ATF PI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1B90-EB81-4043-A5B4-14EEE276D5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rules for PI exception in the after-the-fact stage are the same as when you submit a proposal before receiving the award</a:t>
            </a:r>
          </a:p>
          <a:p>
            <a:pPr marL="573088" lvl="1" indent="-171450">
              <a:buFont typeface="Wingdings" panose="05000000000000000000" pitchFamily="2" charset="2"/>
              <a:buChar char="§"/>
            </a:pPr>
            <a:r>
              <a:rPr lang="en-US" sz="1800" dirty="0"/>
              <a:t>only qualified members of the Academic Senate and appointees in other eligible title groups listed in the UC Academic Senate policy may submit proposals </a:t>
            </a:r>
            <a:r>
              <a:rPr lang="en-US" sz="1800" b="1" dirty="0"/>
              <a:t>without</a:t>
            </a:r>
            <a:r>
              <a:rPr lang="en-US" sz="1800" dirty="0"/>
              <a:t> the need for an exception</a:t>
            </a:r>
          </a:p>
          <a:p>
            <a:pPr marL="573088" lvl="1" indent="-171450"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Appointees must be at 50% or more of full time to submit proposals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need for an exception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2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787F69-B508-42D3-9687-E8865071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8735"/>
            <a:ext cx="10983131" cy="4572752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Very soon, the IPF certification will look like the below.  See additional certification.</a:t>
            </a:r>
          </a:p>
          <a:p>
            <a:pPr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E986F6-7109-46F7-914F-3AD8EC5C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Russian sanctions added to PI certification in IPF</a:t>
            </a:r>
          </a:p>
        </p:txBody>
      </p:sp>
      <p:pic>
        <p:nvPicPr>
          <p:cNvPr id="1026" name="Picture 1" descr="image002">
            <a:extLst>
              <a:ext uri="{FF2B5EF4-FFF2-40B4-BE49-F238E27FC236}">
                <a16:creationId xmlns:a16="http://schemas.microsoft.com/office/drawing/2014/main" id="{C1ABAE5C-FDE0-4363-88A9-05E328F85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" y="1946247"/>
            <a:ext cx="11975270" cy="426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8B30DE-B7B5-41A2-8E78-292FD68F844C}"/>
                  </a:ext>
                </a:extLst>
              </p14:cNvPr>
              <p14:cNvContentPartPr/>
              <p14:nvPr/>
            </p14:nvContentPartPr>
            <p14:xfrm>
              <a:off x="402520" y="5401889"/>
              <a:ext cx="5176080" cy="169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8B30DE-B7B5-41A2-8E78-292FD68F84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8520" y="5294249"/>
                <a:ext cx="5283720" cy="3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2A34B91-4D98-4C13-BDE4-96F90D94266D}"/>
                  </a:ext>
                </a:extLst>
              </p14:cNvPr>
              <p14:cNvContentPartPr/>
              <p14:nvPr/>
            </p14:nvContentPartPr>
            <p14:xfrm>
              <a:off x="880600" y="5385329"/>
              <a:ext cx="900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2A34B91-4D98-4C13-BDE4-96F90D94266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6600" y="5277329"/>
                <a:ext cx="1166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3E49A1-1843-40B0-AF10-281C618E444A}"/>
                  </a:ext>
                </a:extLst>
              </p14:cNvPr>
              <p14:cNvContentPartPr/>
              <p14:nvPr/>
            </p14:nvContentPartPr>
            <p14:xfrm>
              <a:off x="374080" y="5384969"/>
              <a:ext cx="698760" cy="17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3E49A1-1843-40B0-AF10-281C618E444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0080" y="5276969"/>
                <a:ext cx="806400" cy="23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220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5F604-C787-41E0-A895-DB99C21FB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400" dirty="0"/>
              <a:t>If you have prior approval requests* for SPO to submit to the sponsor by the end of the year, please submit those requests to us early.</a:t>
            </a:r>
          </a:p>
          <a:p>
            <a:pPr>
              <a:buNone/>
            </a:pPr>
            <a:r>
              <a:rPr lang="en-US" sz="2400" dirty="0"/>
              <a:t>*Carryforward requests, </a:t>
            </a:r>
            <a:r>
              <a:rPr lang="en-US" sz="2400" dirty="0" err="1"/>
              <a:t>Rebudget</a:t>
            </a:r>
            <a:r>
              <a:rPr lang="en-US" sz="2400" dirty="0"/>
              <a:t> requests, or anything else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661B54-D7EB-440B-8661-C57E808B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End of the year Prior Approval requests</a:t>
            </a:r>
          </a:p>
        </p:txBody>
      </p:sp>
    </p:spTree>
    <p:extLst>
      <p:ext uri="{BB962C8B-B14F-4D97-AF65-F5344CB8AC3E}">
        <p14:creationId xmlns:p14="http://schemas.microsoft.com/office/powerpoint/2010/main" val="639505793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9b747185-35e8-4f5d-819c-e91201d9f84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896EA00736548BB1007787BCA2FBA" ma:contentTypeVersion="10" ma:contentTypeDescription="Create a new document." ma:contentTypeScope="" ma:versionID="78fda299c3760f0daee99f5e959a1f97">
  <xsd:schema xmlns:xsd="http://www.w3.org/2001/XMLSchema" xmlns:xs="http://www.w3.org/2001/XMLSchema" xmlns:p="http://schemas.microsoft.com/office/2006/metadata/properties" xmlns:ns3="9b747185-35e8-4f5d-819c-e91201d9f843" targetNamespace="http://schemas.microsoft.com/office/2006/metadata/properties" ma:root="true" ma:fieldsID="3ca497dce8d98473f4c2d8def673891b" ns3:_="">
    <xsd:import namespace="9b747185-35e8-4f5d-819c-e91201d9f8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47185-35e8-4f5d-819c-e91201d9f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0717D-CB20-4004-8DD0-01756D9D039A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b747185-35e8-4f5d-819c-e91201d9f84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F6F22EF-9419-4C49-8262-E2BEAF6DF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747185-35e8-4f5d-819c-e91201d9f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151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Wingdings</vt:lpstr>
      <vt:lpstr>Get Started with 3D</vt:lpstr>
      <vt:lpstr>SPO Awards</vt:lpstr>
      <vt:lpstr>ATF PI Exception</vt:lpstr>
      <vt:lpstr>Russian sanctions added to PI certification in IPF</vt:lpstr>
      <vt:lpstr>End of the year Prior Approval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2022-10-25T00:50:39Z</dcterms:created>
  <dcterms:modified xsi:type="dcterms:W3CDTF">2022-10-25T01:04:24Z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0x010100656896EA00736548BB1007787BCA2FBA</vt:lpwstr>
  </property>
</Properties>
</file>