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6" r:id="rId4"/>
  </p:sldMasterIdLst>
  <p:notesMasterIdLst>
    <p:notesMasterId r:id="rId11"/>
  </p:notesMasterIdLst>
  <p:handoutMasterIdLst>
    <p:handoutMasterId r:id="rId12"/>
  </p:handoutMasterIdLst>
  <p:sldIdLst>
    <p:sldId id="332" r:id="rId5"/>
    <p:sldId id="334" r:id="rId6"/>
    <p:sldId id="336" r:id="rId7"/>
    <p:sldId id="337" r:id="rId8"/>
    <p:sldId id="338" r:id="rId9"/>
    <p:sldId id="34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083E6E3-FA7D-4D7B-A595-EF9225AFEA82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0" autoAdjust="0"/>
    <p:restoredTop sz="95388" autoAdjust="0"/>
  </p:normalViewPr>
  <p:slideViewPr>
    <p:cSldViewPr snapToGrid="0">
      <p:cViewPr varScale="1">
        <p:scale>
          <a:sx n="60" d="100"/>
          <a:sy n="60" d="100"/>
        </p:scale>
        <p:origin x="78" y="6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58" d="100"/>
          <a:sy n="58" d="100"/>
        </p:scale>
        <p:origin x="32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8E7403-EB4A-4177-AFCE-6A9D7B160C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C49177-C030-4043-9380-EA6E4C94A1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7415F-6970-4DE4-93F1-94FEF07D0F1C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4C83CE-EC9B-40C4-BD7A-48797AE5B1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9A75D-9B4E-4704-98C7-2A42472F11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C6D6D-E986-427F-AD9C-4E9408DDBE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74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6E6E5-5A19-4AE7-8D4E-049C5315C9A0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A580F-E35D-42E1-AF82-E41CC201EA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80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A580F-E35D-42E1-AF82-E41CC201EA9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884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A580F-E35D-42E1-AF82-E41CC201EA9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21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A580F-E35D-42E1-AF82-E41CC201EA9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389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A580F-E35D-42E1-AF82-E41CC201EA9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08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A580F-E35D-42E1-AF82-E41CC201EA9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358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A580F-E35D-42E1-AF82-E41CC201EA9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536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219008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53305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217190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9AE8321-5884-9E75-1272-926961F313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908591"/>
            <a:ext cx="4058728" cy="5225507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2DF521-FA73-0B43-D1F3-A28543BA84E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99125" y="0"/>
            <a:ext cx="5786438" cy="61341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insert picture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00E6515-DDBF-35F4-5C9E-FF113FD16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274074"/>
            <a:ext cx="672354" cy="58392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B32A424-7EFB-F80C-2BDA-94D103A55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8EFEEF-ABDC-22C9-C5DB-0494BEB86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699342" y="6136928"/>
            <a:ext cx="57867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000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0AFB647-646C-4130-9EF5-C19C686B1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5000" y="738013"/>
            <a:ext cx="5676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92D6AD5-5357-463C-B785-6A488FFC8D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7007" y="817581"/>
            <a:ext cx="5935869" cy="5238159"/>
          </a:xfrm>
        </p:spPr>
        <p:txBody>
          <a:bodyPr anchor="ctr" anchorCtr="0"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EAD023B5-9ABC-4D4A-A1AD-D4D83D6621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"/>
            <a:ext cx="4876799" cy="685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0A0972-FD9A-4E9D-A0A3-BD0AF8C7B7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5000" y="6134100"/>
            <a:ext cx="5676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60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0">
            <a:extLst>
              <a:ext uri="{FF2B5EF4-FFF2-40B4-BE49-F238E27FC236}">
                <a16:creationId xmlns:a16="http://schemas.microsoft.com/office/drawing/2014/main" id="{6DC3399C-8B0E-4D7D-A955-FB1F37CF367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0520" y="776873"/>
            <a:ext cx="5854182" cy="307050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1" name="Subtitle 11">
            <a:extLst>
              <a:ext uri="{FF2B5EF4-FFF2-40B4-BE49-F238E27FC236}">
                <a16:creationId xmlns:a16="http://schemas.microsoft.com/office/drawing/2014/main" id="{13C3C1EB-2C5B-4710-893A-9DD6284D5CB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1202" y="4088927"/>
            <a:ext cx="5842218" cy="18805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E335E712-C7FD-4BAC-B89C-58AF6594A4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5200" y="0"/>
            <a:ext cx="4876800" cy="685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541CC69-A0B0-C1BE-2165-D8AD1B7D2D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24574" y="723899"/>
            <a:ext cx="5786724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D54A957-6A3F-2C34-A453-905FBAE77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24574" y="6136928"/>
            <a:ext cx="57867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18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9">
            <a:extLst>
              <a:ext uri="{FF2B5EF4-FFF2-40B4-BE49-F238E27FC236}">
                <a16:creationId xmlns:a16="http://schemas.microsoft.com/office/drawing/2014/main" id="{4246B94A-8C64-4FBA-B409-1F9487E19C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4592" y="976997"/>
            <a:ext cx="11000208" cy="123998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2736CFB-FEC9-D3FB-01C8-D0AF64ED3AE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34592" y="2244725"/>
            <a:ext cx="7814185" cy="4233713"/>
          </a:xfrm>
        </p:spPr>
        <p:txBody>
          <a:bodyPr/>
          <a:lstStyle/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57EDA23-301F-47EE-3683-0B3206D8F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3AC3921-F10C-2A33-F8DF-3B42EE1E38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24574" y="723899"/>
            <a:ext cx="11010226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998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9AE8321-5884-9E75-1272-926961F313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3439" y="684311"/>
            <a:ext cx="4058728" cy="2749009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EB8AC8C-DEDA-D180-1CD8-B67B47276E3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7600" y="3662835"/>
            <a:ext cx="4064567" cy="2468396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2DF521-FA73-0B43-D1F3-A28543BA84E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707756" y="4"/>
            <a:ext cx="5786438" cy="61341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insert picture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527B4D-405A-DCD2-6970-1162843E0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14484" y="721031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00E6515-DDBF-35F4-5C9E-FF113FD16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274074"/>
            <a:ext cx="672354" cy="58392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3B79298-0F84-5214-4916-E9C0B4B46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699342" y="6136928"/>
            <a:ext cx="57867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475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9AE8321-5884-9E75-1272-926961F313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3439" y="684311"/>
            <a:ext cx="4058728" cy="2749009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527B4D-405A-DCD2-6970-1162843E0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14484" y="721031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B621246-77E4-43F0-CD40-C7DB9555D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3726" y="6134059"/>
            <a:ext cx="57867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EB8AC8C-DEDA-D180-1CD8-B67B47276E3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7600" y="3662835"/>
            <a:ext cx="4064567" cy="2468396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457200" indent="0">
              <a:spcBef>
                <a:spcPts val="0"/>
              </a:spcBef>
              <a:buNone/>
              <a:defRPr/>
            </a:lvl2pPr>
            <a:lvl3pPr marL="914400" indent="0">
              <a:spcBef>
                <a:spcPts val="0"/>
              </a:spcBef>
              <a:buNone/>
              <a:defRPr/>
            </a:lvl3pPr>
            <a:lvl4pPr marL="1371600" indent="0">
              <a:spcBef>
                <a:spcPts val="0"/>
              </a:spcBef>
              <a:buNone/>
              <a:defRPr/>
            </a:lvl4pPr>
            <a:lvl5pPr marL="1828800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7559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873196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288688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49623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80471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21540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9909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24194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54729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80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20" r:id="rId13"/>
    <p:sldLayoutId id="2147483721" r:id="rId14"/>
    <p:sldLayoutId id="2147483722" r:id="rId15"/>
    <p:sldLayoutId id="2147483723" r:id="rId16"/>
    <p:sldLayoutId id="2147483730" r:id="rId1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672">
          <p15:clr>
            <a:srgbClr val="F26B43"/>
          </p15:clr>
        </p15:guide>
        <p15:guide id="4" orient="horz" pos="912">
          <p15:clr>
            <a:srgbClr val="F26B43"/>
          </p15:clr>
        </p15:guide>
        <p15:guide id="5" pos="7176">
          <p15:clr>
            <a:srgbClr val="F26B43"/>
          </p15:clr>
        </p15:guide>
        <p15:guide id="6" pos="504">
          <p15:clr>
            <a:srgbClr val="F26B43"/>
          </p15:clr>
        </p15:guide>
        <p15:guide id="7" orient="horz" pos="3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f.gov/pubs/2025/nsf25011/nsf25011.js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proposals@ucdavis.edu" TargetMode="External"/><Relationship Id="rId7" Type="http://schemas.openxmlformats.org/officeDocument/2006/relationships/hyperlink" Target="mailto:bcurry@ucdavis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6" Type="http://schemas.openxmlformats.org/officeDocument/2006/relationships/hyperlink" Target="mailto:awards@ucdavis.edu" TargetMode="External"/><Relationship Id="rId11" Type="http://schemas.openxmlformats.org/officeDocument/2006/relationships/image" Target="../media/image8.svg"/><Relationship Id="rId5" Type="http://schemas.openxmlformats.org/officeDocument/2006/relationships/hyperlink" Target="mailto:cddye@ucdavis.edu" TargetMode="External"/><Relationship Id="rId10" Type="http://schemas.openxmlformats.org/officeDocument/2006/relationships/image" Target="../media/image7.png"/><Relationship Id="rId4" Type="http://schemas.openxmlformats.org/officeDocument/2006/relationships/hyperlink" Target="mailto:aabunn@ucdavis.edu" TargetMode="External"/><Relationship Id="rId9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9D8326-B701-CBE8-39AA-6C700DA49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905788">
            <a:off x="728610" y="1331149"/>
            <a:ext cx="4652261" cy="4534862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Proposal &amp; Award</a:t>
            </a:r>
            <a:br>
              <a:rPr lang="en-US" dirty="0"/>
            </a:br>
            <a:r>
              <a:rPr lang="en-US" dirty="0"/>
              <a:t>Team</a:t>
            </a:r>
            <a:br>
              <a:rPr lang="en-US" dirty="0"/>
            </a:br>
            <a:r>
              <a:rPr lang="en-US" dirty="0"/>
              <a:t>updates</a:t>
            </a:r>
            <a:br>
              <a:rPr lang="en-US" dirty="0"/>
            </a:br>
            <a:r>
              <a:rPr lang="en-US" dirty="0"/>
              <a:t>________________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Research Forum</a:t>
            </a:r>
            <a:br>
              <a:rPr lang="en-US" dirty="0"/>
            </a:br>
            <a:r>
              <a:rPr lang="en-US" dirty="0"/>
              <a:t>October 2024</a:t>
            </a:r>
          </a:p>
        </p:txBody>
      </p:sp>
      <p:pic>
        <p:nvPicPr>
          <p:cNvPr id="8" name="Picture Placeholder 13" descr="A close-up of a pine cone">
            <a:extLst>
              <a:ext uri="{FF2B5EF4-FFF2-40B4-BE49-F238E27FC236}">
                <a16:creationId xmlns:a16="http://schemas.microsoft.com/office/drawing/2014/main" id="{975CC0D6-B1DF-FCDA-F41E-56F7EFA2D49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t="2885" b="2885"/>
          <a:stretch/>
        </p:blipFill>
        <p:spPr/>
      </p:pic>
    </p:spTree>
    <p:extLst>
      <p:ext uri="{BB962C8B-B14F-4D97-AF65-F5344CB8AC3E}">
        <p14:creationId xmlns:p14="http://schemas.microsoft.com/office/powerpoint/2010/main" val="292228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0417AF4-08C0-FC51-8823-C041945D6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Agenda</a:t>
            </a:r>
            <a:br>
              <a:rPr lang="en-US" b="1" u="sng" dirty="0"/>
            </a:br>
            <a:br>
              <a:rPr lang="en-US" dirty="0"/>
            </a:br>
            <a:r>
              <a:rPr lang="en-US" dirty="0"/>
              <a:t>*Review of Application</a:t>
            </a:r>
            <a:br>
              <a:rPr lang="en-US" dirty="0"/>
            </a:br>
            <a:r>
              <a:rPr lang="en-US" dirty="0"/>
              <a:t>*Submission reminders</a:t>
            </a:r>
            <a:br>
              <a:rPr lang="en-US" dirty="0"/>
            </a:br>
            <a:r>
              <a:rPr lang="en-US" dirty="0"/>
              <a:t>*NSF Multi-Factor Auth (MFA)</a:t>
            </a:r>
            <a:br>
              <a:rPr lang="en-US" dirty="0"/>
            </a:br>
            <a:r>
              <a:rPr lang="en-US" dirty="0"/>
              <a:t>*Award reminders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5" name="Picture Placeholder 16" descr="Logs Stacked ">
            <a:extLst>
              <a:ext uri="{FF2B5EF4-FFF2-40B4-BE49-F238E27FC236}">
                <a16:creationId xmlns:a16="http://schemas.microsoft.com/office/drawing/2014/main" id="{91CDF817-5DD8-B6A6-422E-3161F6D60CC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8" r="258"/>
          <a:stretch/>
        </p:blipFill>
        <p:spPr/>
      </p:pic>
    </p:spTree>
    <p:extLst>
      <p:ext uri="{BB962C8B-B14F-4D97-AF65-F5344CB8AC3E}">
        <p14:creationId xmlns:p14="http://schemas.microsoft.com/office/powerpoint/2010/main" val="3250560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2BF5439E-A994-3EE5-80B8-64D8C5A92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347" y="3225746"/>
            <a:ext cx="5741080" cy="75030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Submission reminders</a:t>
            </a:r>
            <a:br>
              <a:rPr lang="en-US" dirty="0"/>
            </a:br>
            <a:endParaRPr lang="en-US" dirty="0"/>
          </a:p>
        </p:txBody>
      </p:sp>
      <p:sp>
        <p:nvSpPr>
          <p:cNvPr id="23" name="Subtitle 22">
            <a:extLst>
              <a:ext uri="{FF2B5EF4-FFF2-40B4-BE49-F238E27FC236}">
                <a16:creationId xmlns:a16="http://schemas.microsoft.com/office/drawing/2014/main" id="{D5FF0C52-0A5C-D2E2-6605-0DCC0E0DC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212" y="1578651"/>
            <a:ext cx="6310253" cy="1300761"/>
          </a:xfrm>
        </p:spPr>
        <p:txBody>
          <a:bodyPr>
            <a:normAutofit lnSpcReduction="10000"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Take steps to provide </a:t>
            </a:r>
            <a:r>
              <a:rPr lang="en-US" sz="1800" kern="100" dirty="0">
                <a:latin typeface="Arial" panose="020B0604020202020204" pitchFamily="34" charset="0"/>
                <a:cs typeface="Times New Roman" panose="02020603050405020304" pitchFamily="18" charset="0"/>
              </a:rPr>
              <a:t>Principal Investigators </a:t>
            </a:r>
            <a:r>
              <a:rPr lang="en-US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with view </a:t>
            </a:r>
            <a:r>
              <a:rPr lang="en-US" sz="18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print access to their pending a</a:t>
            </a:r>
            <a:r>
              <a:rPr lang="en-US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pplications, so they can ensure alignment with sponsor guidelines and their</a:t>
            </a:r>
            <a:r>
              <a:rPr lang="en-US" sz="18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expectations of the overall package.</a:t>
            </a:r>
            <a:endParaRPr lang="en-US" sz="1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Placeholder 12" descr="A dog sitting in the sun rays coming through the trees in a forest ">
            <a:extLst>
              <a:ext uri="{FF2B5EF4-FFF2-40B4-BE49-F238E27FC236}">
                <a16:creationId xmlns:a16="http://schemas.microsoft.com/office/drawing/2014/main" id="{D97472DC-8A80-1368-489B-875AC64FA5D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989" r="6989"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AC303B-D0E9-E25E-4685-D06FE4ACD894}"/>
              </a:ext>
            </a:extLst>
          </p:cNvPr>
          <p:cNvSpPr txBox="1">
            <a:spLocks/>
          </p:cNvSpPr>
          <p:nvPr/>
        </p:nvSpPr>
        <p:spPr>
          <a:xfrm>
            <a:off x="751752" y="763726"/>
            <a:ext cx="5436223" cy="7562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kern="1200" cap="all" spc="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Review of Application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1D81C0-064D-B433-693F-20FC3D42C69E}"/>
              </a:ext>
            </a:extLst>
          </p:cNvPr>
          <p:cNvSpPr txBox="1"/>
          <p:nvPr/>
        </p:nvSpPr>
        <p:spPr>
          <a:xfrm>
            <a:off x="395347" y="3591819"/>
            <a:ext cx="65899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 submitting proposals on heavy submission deadlines, it is especially important that Principal Investigators and administrative departments review the final application package prior to submission.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Resubmitting a ”Changed/Corrected” application slows down the submission process during heavy deadlines due to sponsors’ system limitations.</a:t>
            </a:r>
          </a:p>
        </p:txBody>
      </p:sp>
    </p:spTree>
    <p:extLst>
      <p:ext uri="{BB962C8B-B14F-4D97-AF65-F5344CB8AC3E}">
        <p14:creationId xmlns:p14="http://schemas.microsoft.com/office/powerpoint/2010/main" val="1889560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6C19A-30E3-001C-1A19-8812A6F8D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NSF Multi-Factor Authentication (MFA)    			effective Sunday, October 27, 2024</a:t>
            </a: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2A4BB-EBAC-A965-82D8-1198A802BA6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71601" y="2651760"/>
            <a:ext cx="9130936" cy="3798935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NSF Multi-Factor Authentication (MFA) effective </a:t>
            </a:r>
            <a:r>
              <a:rPr lang="en-US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Sunday, October 27, 2024</a:t>
            </a:r>
            <a:endParaRPr lang="en-US" b="1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sz="2000" u="sng" kern="100" dirty="0">
                <a:solidFill>
                  <a:srgbClr val="467886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https://www.nsf.gov/pubs/2025/nsf25011/nsf25011.jsp</a:t>
            </a:r>
            <a:endParaRPr lang="en-US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endParaRPr lang="en-US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 part of our ongoing commitment to enhancing security and safeguarding NSF's IT systems, user accounts, personal and scientific data, and the integrity of the merit review process, effective on </a:t>
            </a:r>
            <a:r>
              <a:rPr lang="en-US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Sunday, October 27, 2024</a:t>
            </a:r>
            <a:r>
              <a:rPr lang="en-US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the U.S. National Science Foundation (NSF) is implementing multifactor authentication (MFA) for Research.gov.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941DE2-1E04-BCDD-5770-8991998B6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00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0E82A33-7ED3-A4A3-7E06-B568D6D13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439" y="684311"/>
            <a:ext cx="4058728" cy="987735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Awards</a:t>
            </a:r>
          </a:p>
        </p:txBody>
      </p:sp>
      <p:pic>
        <p:nvPicPr>
          <p:cNvPr id="14" name="Picture Placeholder 33" descr="A river with boats in it surrounded by trees">
            <a:extLst>
              <a:ext uri="{FF2B5EF4-FFF2-40B4-BE49-F238E27FC236}">
                <a16:creationId xmlns:a16="http://schemas.microsoft.com/office/drawing/2014/main" id="{C87A0E87-E987-D779-B17A-3A89F2E6F37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18580" r="18580"/>
          <a:stretch/>
        </p:blipFill>
        <p:spPr/>
      </p:pic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6777958E-E73E-C5A9-C0E3-3DD9808453D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199374" y="2005263"/>
            <a:ext cx="4065587" cy="3788778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noProof="1">
                <a:latin typeface="Arial" panose="020B0604020202020204" pitchFamily="34" charset="0"/>
                <a:cs typeface="Arial" panose="020B0604020202020204" pitchFamily="34" charset="0"/>
              </a:rPr>
              <a:t>Update on recruitments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noProof="1">
                <a:latin typeface="Arial" panose="020B0604020202020204" pitchFamily="34" charset="0"/>
                <a:cs typeface="Arial" panose="020B0604020202020204" pitchFamily="34" charset="0"/>
              </a:rPr>
              <a:t>Please email analysts directly when following up on award action statuses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noProof="1">
                <a:latin typeface="Arial" panose="020B0604020202020204" pitchFamily="34" charset="0"/>
                <a:cs typeface="Arial" panose="020B0604020202020204" pitchFamily="34" charset="0"/>
              </a:rPr>
              <a:t>Thank you for your patience during this time of reduced staffing </a:t>
            </a:r>
          </a:p>
        </p:txBody>
      </p:sp>
    </p:spTree>
    <p:extLst>
      <p:ext uri="{BB962C8B-B14F-4D97-AF65-F5344CB8AC3E}">
        <p14:creationId xmlns:p14="http://schemas.microsoft.com/office/powerpoint/2010/main" val="20986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0796C4E-41C8-0AB3-6886-FBB7C5696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0823" y="726770"/>
            <a:ext cx="4058728" cy="1088968"/>
          </a:xfrm>
        </p:spPr>
        <p:txBody>
          <a:bodyPr/>
          <a:lstStyle/>
          <a:p>
            <a:pPr algn="ctr"/>
            <a:r>
              <a:rPr lang="en-US" dirty="0"/>
              <a:t>Thank you!!!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1E39F92-B979-41AB-0918-CE4FADCA0D0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87931" y="2126870"/>
            <a:ext cx="4950869" cy="3882044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Proposals Team: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proposals@ucdavis.edu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Alyssa Bunn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aabunn@ucdavis.edu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530-754-7996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Chris Dye-Hixenbaugh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cddye@ucdavis.edu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530-754-8034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Awards Team: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awards@ucdavis.edu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Brooke Curry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bcurry@ucdavis.edu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530-754-8143 </a:t>
            </a:r>
          </a:p>
        </p:txBody>
      </p:sp>
      <p:pic>
        <p:nvPicPr>
          <p:cNvPr id="3" name="Graphic 2" descr="Forest scene outline">
            <a:extLst>
              <a:ext uri="{FF2B5EF4-FFF2-40B4-BE49-F238E27FC236}">
                <a16:creationId xmlns:a16="http://schemas.microsoft.com/office/drawing/2014/main" id="{8CD6B05D-D3C3-35B0-45AA-95A69F7DAE1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  <p:pic>
        <p:nvPicPr>
          <p:cNvPr id="7" name="Graphic 6" descr="Forest scene outline">
            <a:extLst>
              <a:ext uri="{FF2B5EF4-FFF2-40B4-BE49-F238E27FC236}">
                <a16:creationId xmlns:a16="http://schemas.microsoft.com/office/drawing/2014/main" id="{720872BA-782A-B7D2-83A3-C0C235377AE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096000" y="1509132"/>
            <a:ext cx="3727103" cy="37271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F7BCCBE-4C23-15F4-DD88-87CC1CB5C697}"/>
              </a:ext>
            </a:extLst>
          </p:cNvPr>
          <p:cNvSpPr txBox="1"/>
          <p:nvPr/>
        </p:nvSpPr>
        <p:spPr>
          <a:xfrm>
            <a:off x="6553200" y="5212735"/>
            <a:ext cx="4367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See you in January 2025!</a:t>
            </a:r>
          </a:p>
        </p:txBody>
      </p:sp>
    </p:spTree>
    <p:extLst>
      <p:ext uri="{BB962C8B-B14F-4D97-AF65-F5344CB8AC3E}">
        <p14:creationId xmlns:p14="http://schemas.microsoft.com/office/powerpoint/2010/main" val="1716896367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C92F81-A6B6-4190-80A1-406B3B4C18B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7B916DD8-9028-41F0-AB19-FE384D2009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8B3239-FE1A-45AC-BACA-CC3412D875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Chronicle design</Template>
  <TotalTime>489</TotalTime>
  <Words>325</Words>
  <Application>Microsoft Office PowerPoint</Application>
  <PresentationFormat>Widescreen</PresentationFormat>
  <Paragraphs>36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Aptos</vt:lpstr>
      <vt:lpstr>Arial</vt:lpstr>
      <vt:lpstr>Calibri</vt:lpstr>
      <vt:lpstr>Calisto MT</vt:lpstr>
      <vt:lpstr>Univers Condensed</vt:lpstr>
      <vt:lpstr>Wingdings</vt:lpstr>
      <vt:lpstr>ChronicleVTI</vt:lpstr>
      <vt:lpstr> Proposal &amp; Award Team updates ________________  Research Forum October 2024</vt:lpstr>
      <vt:lpstr>Agenda  *Review of Application *Submission reminders *NSF Multi-Factor Auth (MFA) *Award reminders  </vt:lpstr>
      <vt:lpstr>Submission reminders </vt:lpstr>
      <vt:lpstr>NSF Multi-Factor Authentication (MFA)       effective Sunday, October 27, 2024</vt:lpstr>
      <vt:lpstr>Awards</vt:lpstr>
      <vt:lpstr>Thank you!!!</vt:lpstr>
    </vt:vector>
  </TitlesOfParts>
  <Company>University of California,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 D Dye-Hixenbaugh</dc:creator>
  <cp:lastModifiedBy>Proposals</cp:lastModifiedBy>
  <cp:revision>17</cp:revision>
  <dcterms:created xsi:type="dcterms:W3CDTF">2024-10-22T17:26:54Z</dcterms:created>
  <dcterms:modified xsi:type="dcterms:W3CDTF">2024-10-23T14:33:48Z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