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706" r:id="rId4"/>
  </p:sldMasterIdLst>
  <p:notesMasterIdLst>
    <p:notesMasterId r:id="rId11"/>
  </p:notesMasterIdLst>
  <p:handoutMasterIdLst>
    <p:handoutMasterId r:id="rId12"/>
  </p:handoutMasterIdLst>
  <p:sldIdLst>
    <p:sldId id="332" r:id="rId5"/>
    <p:sldId id="334" r:id="rId6"/>
    <p:sldId id="336" r:id="rId7"/>
    <p:sldId id="337" r:id="rId8"/>
    <p:sldId id="338" r:id="rId9"/>
    <p:sldId id="345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15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C083E6E3-FA7D-4D7B-A595-EF9225AFEA82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20" autoAdjust="0"/>
    <p:restoredTop sz="95388" autoAdjust="0"/>
  </p:normalViewPr>
  <p:slideViewPr>
    <p:cSldViewPr snapToGrid="0">
      <p:cViewPr varScale="1">
        <p:scale>
          <a:sx n="60" d="100"/>
          <a:sy n="60" d="100"/>
        </p:scale>
        <p:origin x="78" y="66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-3456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7325"/>
    </p:cViewPr>
  </p:sorterViewPr>
  <p:notesViewPr>
    <p:cSldViewPr snapToGrid="0">
      <p:cViewPr varScale="1">
        <p:scale>
          <a:sx n="58" d="100"/>
          <a:sy n="58" d="100"/>
        </p:scale>
        <p:origin x="3240" y="67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2D8E7403-EB4A-4177-AFCE-6A9D7B160C6F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AC49177-C030-4043-9380-EA6E4C94A164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7C7415F-6970-4DE4-93F1-94FEF07D0F1C}" type="datetimeFigureOut">
              <a:rPr lang="en-US" smtClean="0"/>
              <a:t>10/23/2024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C4C83CE-EC9B-40C4-BD7A-48797AE5B1D7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EE9A75D-9B4E-4704-98C7-2A42472F118C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4CC6D6D-E986-427F-AD9C-4E9408DDBE5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877486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B86E6E5-5A19-4AE7-8D4E-049C5315C9A0}" type="datetimeFigureOut">
              <a:rPr lang="en-US" smtClean="0"/>
              <a:t>10/23/2024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15A580F-E35D-42E1-AF82-E41CC201EA9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36806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15A580F-E35D-42E1-AF82-E41CC201EA91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488466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15A580F-E35D-42E1-AF82-E41CC201EA91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812166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15A580F-E35D-42E1-AF82-E41CC201EA91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038933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15A580F-E35D-42E1-AF82-E41CC201EA91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480825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15A580F-E35D-42E1-AF82-E41CC201EA91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735875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15A580F-E35D-42E1-AF82-E41CC201EA91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05365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8DE6C8-AB1D-4204-BC9C-3366B0BF043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78426" y="889820"/>
            <a:ext cx="9989574" cy="3598606"/>
          </a:xfrm>
        </p:spPr>
        <p:txBody>
          <a:bodyPr anchor="t">
            <a:normAutofit/>
          </a:bodyPr>
          <a:lstStyle>
            <a:lvl1pPr algn="l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A7B9009-EE50-4EE5-B6EB-CD6EC83D3FA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78426" y="4488426"/>
            <a:ext cx="6991776" cy="1302774"/>
          </a:xfrm>
        </p:spPr>
        <p:txBody>
          <a:bodyPr anchor="b"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C8667E-058A-436F-B8EA-5B3A99D43D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680305-1AD7-482D-BFFD-6CDB83AB39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E5762A1-52E9-402D-B65E-DF193E44CE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B2ADC-AF19-4574-8C10-79B5B04FCA2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0219008"/>
      </p:ext>
    </p:extLst>
  </p:cSld>
  <p:clrMapOvr>
    <a:masterClrMapping/>
  </p:clrMapOvr>
  <p:hf hdr="0" ftr="0" dt="0"/>
  <p:extLst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6359C1-C098-4BF4-A55D-782F4E606B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D343C7E-1E8B-4D38-9B81-1AA2A8978ED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A70B00-53AE-4D3F-91BE-A8D789ED98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647FC7-8124-4F70-A849-B6BCC5189C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7CEBE4-50DC-47DB-B699-CCC024336C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B2ADC-AF19-4574-8C10-79B5B04FCA2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253305"/>
      </p:ext>
    </p:extLst>
  </p:cSld>
  <p:clrMapOvr>
    <a:masterClrMapping/>
  </p:clrMapOvr>
  <p:hf hdr="0" ftr="0" dt="0"/>
  <p:extLst>
    <p:ext uri="{DCECCB84-F9BA-43D5-87BE-67443E8EF086}">
      <p15:sldGuideLst xmlns:p15="http://schemas.microsoft.com/office/powerpoint/2012/main"/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B418279-D3B8-4C6A-AB74-9DE37777127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242322" y="997974"/>
            <a:ext cx="2349043" cy="4984956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28F733C-9309-4197-BACA-207CDC8935C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997973"/>
            <a:ext cx="8404122" cy="498495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ACD4D0-5BE6-412D-B08B-5DFFD59351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021651-B786-4A39-A10F-F5231D0A2C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504D2D-9379-40DE-9F45-3004BE54F1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B2ADC-AF19-4574-8C10-79B5B04FCA2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3217190"/>
      </p:ext>
    </p:extLst>
  </p:cSld>
  <p:clrMapOvr>
    <a:masterClrMapping/>
  </p:clrMapOvr>
  <p:hf hdr="0" ftr="0" dt="0"/>
  <p:extLst>
    <p:ext uri="{DCECCB84-F9BA-43D5-87BE-67443E8EF086}">
      <p15:sldGuideLst xmlns:p15="http://schemas.microsoft.com/office/powerpoint/2012/main"/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89AE8321-5884-9E75-1272-926961F3131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85800" y="908591"/>
            <a:ext cx="4058728" cy="5225507"/>
          </a:xfrm>
        </p:spPr>
        <p:txBody>
          <a:bodyPr anchor="t">
            <a:normAutofit/>
          </a:bodyPr>
          <a:lstStyle>
            <a:lvl1pPr>
              <a:defRPr sz="3200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B22DF521-FA73-0B43-D1F3-A28543BA84E8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5699125" y="0"/>
            <a:ext cx="5786438" cy="6134100"/>
          </a:xfrm>
        </p:spPr>
        <p:txBody>
          <a:bodyPr/>
          <a:lstStyle>
            <a:lvl1pPr marL="0" indent="0" algn="ctr">
              <a:buNone/>
              <a:defRPr/>
            </a:lvl1pPr>
          </a:lstStyle>
          <a:p>
            <a:r>
              <a:rPr lang="en-US" dirty="0"/>
              <a:t>Click icon to insert picture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400E6515-DDBF-35F4-5C9E-FF113FD164E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919012" y="6274074"/>
            <a:ext cx="672354" cy="583926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400">
                <a:solidFill>
                  <a:schemeClr val="tx1"/>
                </a:solidFill>
              </a:defRPr>
            </a:lvl1pPr>
          </a:lstStyle>
          <a:p>
            <a:fld id="{C3DB2ADC-AF19-4574-8C10-79B5B04FCA27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8B32A424-7EFB-F80C-2BDA-94D103A55F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00100" y="723900"/>
            <a:ext cx="1638300" cy="0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668EFEEF-ABDC-22C9-C5DB-0494BEB8687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5699342" y="6136928"/>
            <a:ext cx="5786724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3700016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ection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C0AFB647-646C-4130-9EF5-C19C686B18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5715000" y="738013"/>
            <a:ext cx="5676900" cy="0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>
            <a:extLst>
              <a:ext uri="{FF2B5EF4-FFF2-40B4-BE49-F238E27FC236}">
                <a16:creationId xmlns:a16="http://schemas.microsoft.com/office/drawing/2014/main" id="{392D6AD5-5357-463C-B785-6A488FFC8D7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637007" y="817581"/>
            <a:ext cx="5935869" cy="5238159"/>
          </a:xfrm>
        </p:spPr>
        <p:txBody>
          <a:bodyPr anchor="ctr" anchorCtr="0">
            <a:noAutofit/>
          </a:bodyPr>
          <a:lstStyle>
            <a:lvl1pPr>
              <a:defRPr sz="3200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18" name="Picture Placeholder 16">
            <a:extLst>
              <a:ext uri="{FF2B5EF4-FFF2-40B4-BE49-F238E27FC236}">
                <a16:creationId xmlns:a16="http://schemas.microsoft.com/office/drawing/2014/main" id="{EAD023B5-9ABC-4D4A-A1AD-D4D83D662192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-1" y="1"/>
            <a:ext cx="4876799" cy="6858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5C0A0972-FD9A-4E9D-A0A3-BD0AF8C7B74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5715000" y="6134100"/>
            <a:ext cx="56769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4960803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ection Break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0">
            <a:extLst>
              <a:ext uri="{FF2B5EF4-FFF2-40B4-BE49-F238E27FC236}">
                <a16:creationId xmlns:a16="http://schemas.microsoft.com/office/drawing/2014/main" id="{6DC3399C-8B0E-4D7D-A955-FB1F37CF367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10520" y="776873"/>
            <a:ext cx="5854182" cy="3070508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21" name="Subtitle 11">
            <a:extLst>
              <a:ext uri="{FF2B5EF4-FFF2-40B4-BE49-F238E27FC236}">
                <a16:creationId xmlns:a16="http://schemas.microsoft.com/office/drawing/2014/main" id="{13C3C1EB-2C5B-4710-893A-9DD6284D5CB0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721202" y="4088927"/>
            <a:ext cx="5842218" cy="188055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000"/>
            </a:lvl1pPr>
          </a:lstStyle>
          <a:p>
            <a:r>
              <a:rPr lang="en-US" dirty="0"/>
              <a:t>Click to add subtitle</a:t>
            </a:r>
          </a:p>
        </p:txBody>
      </p:sp>
      <p:sp>
        <p:nvSpPr>
          <p:cNvPr id="30" name="Picture Placeholder 28">
            <a:extLst>
              <a:ext uri="{FF2B5EF4-FFF2-40B4-BE49-F238E27FC236}">
                <a16:creationId xmlns:a16="http://schemas.microsoft.com/office/drawing/2014/main" id="{E335E712-C7FD-4BAC-B89C-58AF6594A4E7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7315200" y="0"/>
            <a:ext cx="4876800" cy="6858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A541CC69-A0B0-C1BE-2165-D8AD1B7D2DD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724574" y="723899"/>
            <a:ext cx="5786724" cy="0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0D54A957-6A3F-2C34-A453-905FBAE77CC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724574" y="6136928"/>
            <a:ext cx="5786724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991812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abl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9">
            <a:extLst>
              <a:ext uri="{FF2B5EF4-FFF2-40B4-BE49-F238E27FC236}">
                <a16:creationId xmlns:a16="http://schemas.microsoft.com/office/drawing/2014/main" id="{4246B94A-8C64-4FBA-B409-1F9487E19CF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34592" y="976997"/>
            <a:ext cx="11000208" cy="1239985"/>
          </a:xfrm>
          <a:prstGeom prst="rect">
            <a:avLst/>
          </a:prstGeom>
        </p:spPr>
        <p:txBody>
          <a:bodyPr anchor="t">
            <a:normAutofit/>
          </a:bodyPr>
          <a:lstStyle>
            <a:lvl1pPr>
              <a:defRPr sz="3200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02736CFB-FEC9-D3FB-01C8-D0AF64ED3AE0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734592" y="2244725"/>
            <a:ext cx="7814185" cy="4233713"/>
          </a:xfrm>
        </p:spPr>
        <p:txBody>
          <a:bodyPr/>
          <a:lstStyle/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" name="Slide Number Placeholder 5">
            <a:extLst>
              <a:ext uri="{FF2B5EF4-FFF2-40B4-BE49-F238E27FC236}">
                <a16:creationId xmlns:a16="http://schemas.microsoft.com/office/drawing/2014/main" id="{457EDA23-301F-47EE-3683-0B3206D8F5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919012" y="6356350"/>
            <a:ext cx="67235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1"/>
                </a:solidFill>
              </a:defRPr>
            </a:lvl1pPr>
          </a:lstStyle>
          <a:p>
            <a:fld id="{C3DB2ADC-AF19-4574-8C10-79B5B04FCA27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93AC3921-F10C-2A33-F8DF-3B42EE1E38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724574" y="723899"/>
            <a:ext cx="11010226" cy="0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4099868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ection Title 2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89AE8321-5884-9E75-1272-926961F3131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63439" y="684311"/>
            <a:ext cx="4058728" cy="2749009"/>
          </a:xfrm>
        </p:spPr>
        <p:txBody>
          <a:bodyPr anchor="b">
            <a:normAutofit/>
          </a:bodyPr>
          <a:lstStyle>
            <a:lvl1pPr algn="l">
              <a:defRPr sz="3200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13" name="Content Placeholder 12">
            <a:extLst>
              <a:ext uri="{FF2B5EF4-FFF2-40B4-BE49-F238E27FC236}">
                <a16:creationId xmlns:a16="http://schemas.microsoft.com/office/drawing/2014/main" id="{5EB8AC8C-DEDA-D180-1CD8-B67B47276E34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757600" y="3662835"/>
            <a:ext cx="4064567" cy="2468396"/>
          </a:xfrm>
        </p:spPr>
        <p:txBody>
          <a:bodyPr/>
          <a:lstStyle>
            <a:lvl1pPr marL="0" indent="0">
              <a:buNone/>
              <a:defRPr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B22DF521-FA73-0B43-D1F3-A28543BA84E8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5707756" y="4"/>
            <a:ext cx="5786438" cy="6134100"/>
          </a:xfrm>
        </p:spPr>
        <p:txBody>
          <a:bodyPr/>
          <a:lstStyle>
            <a:lvl1pPr marL="0" indent="0" algn="ctr">
              <a:buNone/>
              <a:defRPr/>
            </a:lvl1pPr>
          </a:lstStyle>
          <a:p>
            <a:r>
              <a:rPr lang="en-US" dirty="0"/>
              <a:t>Click icon to insert picture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9D527B4D-405A-DCD2-6970-1162843E00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14484" y="721031"/>
            <a:ext cx="1638300" cy="0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400E6515-DDBF-35F4-5C9E-FF113FD164E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919012" y="6274074"/>
            <a:ext cx="672354" cy="583926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400">
                <a:solidFill>
                  <a:schemeClr val="tx1"/>
                </a:solidFill>
              </a:defRPr>
            </a:lvl1pPr>
          </a:lstStyle>
          <a:p>
            <a:fld id="{C3DB2ADC-AF19-4574-8C10-79B5B04FCA27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B3B79298-0F84-5214-4916-E9C0B4B46AB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5699342" y="6136928"/>
            <a:ext cx="5786724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3747503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losing 2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89AE8321-5884-9E75-1272-926961F3131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63439" y="684311"/>
            <a:ext cx="4058728" cy="2749009"/>
          </a:xfrm>
        </p:spPr>
        <p:txBody>
          <a:bodyPr anchor="b">
            <a:normAutofit/>
          </a:bodyPr>
          <a:lstStyle>
            <a:lvl1pPr algn="l">
              <a:defRPr sz="3200"/>
            </a:lvl1pPr>
          </a:lstStyle>
          <a:p>
            <a:r>
              <a:rPr lang="en-US" dirty="0"/>
              <a:t>Click to add title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9D527B4D-405A-DCD2-6970-1162843E00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14484" y="721031"/>
            <a:ext cx="1638300" cy="0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FB621246-77E4-43F0-CD40-C7DB9555D2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5713726" y="6134059"/>
            <a:ext cx="5786724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Content Placeholder 12">
            <a:extLst>
              <a:ext uri="{FF2B5EF4-FFF2-40B4-BE49-F238E27FC236}">
                <a16:creationId xmlns:a16="http://schemas.microsoft.com/office/drawing/2014/main" id="{5EB8AC8C-DEDA-D180-1CD8-B67B47276E34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757600" y="3662835"/>
            <a:ext cx="4064567" cy="2468396"/>
          </a:xfrm>
        </p:spPr>
        <p:txBody>
          <a:bodyPr/>
          <a:lstStyle>
            <a:lvl1pPr marL="0" indent="0">
              <a:spcBef>
                <a:spcPts val="0"/>
              </a:spcBef>
              <a:buNone/>
              <a:defRPr/>
            </a:lvl1pPr>
            <a:lvl2pPr marL="457200" indent="0">
              <a:spcBef>
                <a:spcPts val="0"/>
              </a:spcBef>
              <a:buNone/>
              <a:defRPr/>
            </a:lvl2pPr>
            <a:lvl3pPr marL="914400" indent="0">
              <a:spcBef>
                <a:spcPts val="0"/>
              </a:spcBef>
              <a:buNone/>
              <a:defRPr/>
            </a:lvl3pPr>
            <a:lvl4pPr marL="1371600" indent="0">
              <a:spcBef>
                <a:spcPts val="0"/>
              </a:spcBef>
              <a:buNone/>
              <a:defRPr/>
            </a:lvl4pPr>
            <a:lvl5pPr marL="1828800" indent="0">
              <a:spcBef>
                <a:spcPts val="0"/>
              </a:spcBef>
              <a:buNone/>
              <a:defRPr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66755953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987CA6-BFD9-4CB1-8892-F6B062E824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CDA8C3-9C0C-4E52-9A62-E4DB159E6B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CC3EC35-E02F-41FF-9232-F90692A902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D13D38-5DF1-443B-8A12-71E834FDC6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5E644A-4A37-4757-9809-5B035E2874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B2ADC-AF19-4574-8C10-79B5B04FCA2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5873196"/>
      </p:ext>
    </p:extLst>
  </p:cSld>
  <p:clrMapOvr>
    <a:masterClrMapping/>
  </p:clrMapOvr>
  <p:hf hdr="0" ftr="0" dt="0"/>
  <p:extLst>
    <p:ext uri="{DCECCB84-F9BA-43D5-87BE-67443E8EF086}">
      <p15:sldGuideLst xmlns:p15="http://schemas.microsoft.com/office/powerpoint/2012/main"/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E6578B-CD85-4BF1-A729-E8E8079B59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5383" y="1709738"/>
            <a:ext cx="10632067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58448C1-C13F-4826-8347-EEB00A6643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15383" y="4589463"/>
            <a:ext cx="10632067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06546A-957F-4C4D-9744-1177AD258E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DB149C-CC63-4E3A-A83D-EF637EB519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DB94775-7982-41EC-B584-D51224D38F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B2ADC-AF19-4574-8C10-79B5B04FCA2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8288688"/>
      </p:ext>
    </p:extLst>
  </p:cSld>
  <p:clrMapOvr>
    <a:masterClrMapping/>
  </p:clrMapOvr>
  <p:hf hdr="0" ftr="0" dt="0"/>
  <p:extLst>
    <p:ext uri="{DCECCB84-F9BA-43D5-87BE-67443E8EF086}">
      <p15:sldGuideLst xmlns:p15="http://schemas.microsoft.com/office/powerpoint/2012/main"/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CE4BD8-507D-48E4-A624-F16A741C36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0635" y="922096"/>
            <a:ext cx="10691265" cy="112793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0A07E4-3A39-457C-A059-7DFB6039D94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15383" y="2128684"/>
            <a:ext cx="5304417" cy="38444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B141E17-47CE-4A78-B0FA-0E9786DA67C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2128684"/>
            <a:ext cx="5219700" cy="38444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F02C13-D3ED-4044-9716-F29D79A184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AF334AD-FB29-4355-B5CF-85E61B4F34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A5AA154-790C-4774-9C21-8C543E733F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B2ADC-AF19-4574-8C10-79B5B04FCA2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649623"/>
      </p:ext>
    </p:extLst>
  </p:cSld>
  <p:clrMapOvr>
    <a:masterClrMapping/>
  </p:clrMapOvr>
  <p:hf hdr="0" ftr="0" dt="0"/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07DD35-7673-4F88-86B0-634883B5E3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87" y="929148"/>
            <a:ext cx="10640005" cy="76154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EC820D7-3E0B-47C6-A583-C4C839C5AF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15384" y="1681163"/>
            <a:ext cx="5282192" cy="657225"/>
          </a:xfrm>
        </p:spPr>
        <p:txBody>
          <a:bodyPr anchor="b">
            <a:normAutofit/>
          </a:bodyPr>
          <a:lstStyle>
            <a:lvl1pPr marL="0" indent="0">
              <a:buNone/>
              <a:defRPr sz="1600" b="1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A839A7B-97D5-400F-B802-A0FF28FE9F1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15384" y="2505075"/>
            <a:ext cx="5282192" cy="342377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2E0ECA2-DBF1-4681-9DFA-93AFD1B371D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657225"/>
          </a:xfrm>
        </p:spPr>
        <p:txBody>
          <a:bodyPr anchor="b">
            <a:normAutofit/>
          </a:bodyPr>
          <a:lstStyle>
            <a:lvl1pPr marL="0" indent="0">
              <a:buNone/>
              <a:defRPr sz="1600" b="1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90EBBBB-517F-4ED7-9E51-CF0F7590B4D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42377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511B5C7-1E37-478F-B4B0-C7202FFE41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153F7EF-507C-4CB3-86C5-8B34FFFC1D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8E3DEA6-E4EB-4C2A-8B4F-55EC965B62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B2ADC-AF19-4574-8C10-79B5B04FCA2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5804711"/>
      </p:ext>
    </p:extLst>
  </p:cSld>
  <p:clrMapOvr>
    <a:masterClrMapping/>
  </p:clrMapOvr>
  <p:hf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032964-A933-4B98-A141-A4B316DAFA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D684C9D-23DA-42B0-9DD3-7592F72E8D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8BF8F05-876F-49D8-AE30-5BB2A91ECD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53D20DA-9260-4577-BB51-789570A243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B2ADC-AF19-4574-8C10-79B5B04FCA2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7215405"/>
      </p:ext>
    </p:extLst>
  </p:cSld>
  <p:clrMapOvr>
    <a:masterClrMapping/>
  </p:clrMapOvr>
  <p:hf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D2C1F24-E0A1-45A7-8EF5-92CD979934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E021C19-210E-46B0-9036-5D8AECC926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A880FEF-487E-44DF-8615-DF22104196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B2ADC-AF19-4574-8C10-79B5B04FCA2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9099094"/>
      </p:ext>
    </p:extLst>
  </p:cSld>
  <p:clrMapOvr>
    <a:masterClrMapping/>
  </p:clrMapOvr>
  <p:hf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A568EE-74C8-43A6-90BC-2DDD965CF6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8426" y="781665"/>
            <a:ext cx="4093599" cy="1223452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1C35AC-CAE3-48CF-A3E4-A075C9FDD7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D9D03EA-5FAD-4609-A2B8-624E426847E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88258" y="2315497"/>
            <a:ext cx="4093599" cy="355349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B58D2EA-2191-4216-B64D-067BDFE123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8042128-DAB4-481C-BEE6-3523E8E88B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E50E382-C500-4A4C-A7C6-43860383AB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B2ADC-AF19-4574-8C10-79B5B04FCA2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0824194"/>
      </p:ext>
    </p:extLst>
  </p:cSld>
  <p:clrMapOvr>
    <a:masterClrMapping/>
  </p:clrMapOvr>
  <p:hf hdr="0" ftr="0" dt="0"/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9FE98B-EACF-4251-A8AF-0D9EDD17C6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3342" y="1066800"/>
            <a:ext cx="4103431" cy="1317523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905F473-761A-4002-AF70-9FF878D0139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1066800"/>
            <a:ext cx="6172200" cy="479425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A0C2E6A-F834-4540-BB00-E13CB45DC36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83342" y="2552700"/>
            <a:ext cx="4103431" cy="33162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0C38EAB-AD63-415C-B263-BA1D8FBE3C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22E5541-B6DE-45E8-BCFE-0DFC4F5740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BB78D45-289B-46AF-8CB9-E6150BEA17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B2ADC-AF19-4574-8C10-79B5B04FCA2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2754729"/>
      </p:ext>
    </p:extLst>
  </p:cSld>
  <p:clrMapOvr>
    <a:masterClrMapping/>
  </p:clrMapOvr>
  <p:hf hdr="0" ftr="0" dt="0"/>
  <p:extLst>
    <p:ext uri="{DCECCB84-F9BA-43D5-87BE-67443E8EF086}">
      <p15:sldGuideLst xmlns:p15="http://schemas.microsoft.com/office/powerpoint/2012/main"/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7A362AC-B59F-4AC7-B279-57DDD5336B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0635" y="922096"/>
            <a:ext cx="10691265" cy="137103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E6042DB-75BD-4EC1-B6D9-8A72EF940C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00635" y="2293126"/>
            <a:ext cx="10691265" cy="36360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DD1378-7C96-4079-B44C-3D86B465759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69448" y="6356350"/>
            <a:ext cx="259259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/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19B6B78-577F-43F5-BAEE-BF72484C985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15383" y="6356350"/>
            <a:ext cx="45397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/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CC75B8-AF8F-4D8A-9B3D-D1951A64BAD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919012" y="6356350"/>
            <a:ext cx="67235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>
                <a:solidFill>
                  <a:schemeClr val="tx1"/>
                </a:solidFill>
              </a:defRPr>
            </a:lvl1pPr>
          </a:lstStyle>
          <a:p>
            <a:fld id="{C3DB2ADC-AF19-4574-8C10-79B5B04FCA27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F64F9B95-9045-48D2-B9F3-2927E98F54AA}"/>
              </a:ext>
            </a:extLst>
          </p:cNvPr>
          <p:cNvCxnSpPr>
            <a:cxnSpLocks/>
          </p:cNvCxnSpPr>
          <p:nvPr/>
        </p:nvCxnSpPr>
        <p:spPr>
          <a:xfrm>
            <a:off x="800100" y="723900"/>
            <a:ext cx="10591800" cy="0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085AA86F-6A4D-4BCB-A045-D992CDC2959B}"/>
              </a:ext>
            </a:extLst>
          </p:cNvPr>
          <p:cNvCxnSpPr>
            <a:cxnSpLocks/>
          </p:cNvCxnSpPr>
          <p:nvPr/>
        </p:nvCxnSpPr>
        <p:spPr>
          <a:xfrm>
            <a:off x="800100" y="6142781"/>
            <a:ext cx="105918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318019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7" r:id="rId1"/>
    <p:sldLayoutId id="2147483708" r:id="rId2"/>
    <p:sldLayoutId id="2147483709" r:id="rId3"/>
    <p:sldLayoutId id="2147483710" r:id="rId4"/>
    <p:sldLayoutId id="2147483711" r:id="rId5"/>
    <p:sldLayoutId id="2147483712" r:id="rId6"/>
    <p:sldLayoutId id="2147483713" r:id="rId7"/>
    <p:sldLayoutId id="2147483714" r:id="rId8"/>
    <p:sldLayoutId id="2147483715" r:id="rId9"/>
    <p:sldLayoutId id="2147483716" r:id="rId10"/>
    <p:sldLayoutId id="2147483717" r:id="rId11"/>
    <p:sldLayoutId id="2147483718" r:id="rId12"/>
    <p:sldLayoutId id="2147483720" r:id="rId13"/>
    <p:sldLayoutId id="2147483721" r:id="rId14"/>
    <p:sldLayoutId id="2147483722" r:id="rId15"/>
    <p:sldLayoutId id="2147483723" r:id="rId16"/>
    <p:sldLayoutId id="2147483730" r:id="rId17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000" kern="1200" cap="all" spc="3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840">
          <p15:clr>
            <a:srgbClr val="F26B43"/>
          </p15:clr>
        </p15:guide>
        <p15:guide id="3" orient="horz" pos="672">
          <p15:clr>
            <a:srgbClr val="F26B43"/>
          </p15:clr>
        </p15:guide>
        <p15:guide id="4" orient="horz" pos="912">
          <p15:clr>
            <a:srgbClr val="F26B43"/>
          </p15:clr>
        </p15:guide>
        <p15:guide id="5" pos="7176">
          <p15:clr>
            <a:srgbClr val="F26B43"/>
          </p15:clr>
        </p15:guide>
        <p15:guide id="6" pos="504">
          <p15:clr>
            <a:srgbClr val="F26B43"/>
          </p15:clr>
        </p15:guide>
        <p15:guide id="7" orient="horz" pos="3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nsf.gov/pubs/2025/nsf25011/nsf25011.jsp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6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hyperlink" Target="mailto:proposals@ucdavis.edu" TargetMode="External"/><Relationship Id="rId7" Type="http://schemas.openxmlformats.org/officeDocument/2006/relationships/hyperlink" Target="mailto:bcurry@ucdavis.edu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7.xml"/><Relationship Id="rId6" Type="http://schemas.openxmlformats.org/officeDocument/2006/relationships/hyperlink" Target="mailto:awards@ucdavis.edu" TargetMode="External"/><Relationship Id="rId11" Type="http://schemas.openxmlformats.org/officeDocument/2006/relationships/image" Target="../media/image8.svg"/><Relationship Id="rId5" Type="http://schemas.openxmlformats.org/officeDocument/2006/relationships/hyperlink" Target="mailto:cddye@ucdavis.edu" TargetMode="External"/><Relationship Id="rId10" Type="http://schemas.openxmlformats.org/officeDocument/2006/relationships/image" Target="../media/image7.png"/><Relationship Id="rId4" Type="http://schemas.openxmlformats.org/officeDocument/2006/relationships/hyperlink" Target="mailto:aabunn@ucdavis.edu" TargetMode="External"/><Relationship Id="rId9" Type="http://schemas.openxmlformats.org/officeDocument/2006/relationships/image" Target="../media/image6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499D8326-B701-CBE8-39AA-6C700DA49C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 rot="20905788">
            <a:off x="728610" y="1331149"/>
            <a:ext cx="4652261" cy="4534862"/>
          </a:xfrm>
        </p:spPr>
        <p:txBody>
          <a:bodyPr/>
          <a:lstStyle/>
          <a:p>
            <a:pPr algn="ctr"/>
            <a:br>
              <a:rPr lang="en-US" dirty="0"/>
            </a:br>
            <a:r>
              <a:rPr lang="en-US" dirty="0"/>
              <a:t>Proposal &amp; Award</a:t>
            </a:r>
            <a:br>
              <a:rPr lang="en-US" dirty="0"/>
            </a:br>
            <a:r>
              <a:rPr lang="en-US" dirty="0"/>
              <a:t>Team</a:t>
            </a:r>
            <a:br>
              <a:rPr lang="en-US" dirty="0"/>
            </a:br>
            <a:r>
              <a:rPr lang="en-US" dirty="0"/>
              <a:t>updates</a:t>
            </a:r>
            <a:br>
              <a:rPr lang="en-US" dirty="0"/>
            </a:br>
            <a:r>
              <a:rPr lang="en-US" dirty="0"/>
              <a:t>________________</a:t>
            </a:r>
            <a:br>
              <a:rPr lang="en-US" dirty="0"/>
            </a:br>
            <a:br>
              <a:rPr lang="en-US" dirty="0"/>
            </a:br>
            <a:r>
              <a:rPr lang="en-US" dirty="0"/>
              <a:t>Research Forum</a:t>
            </a:r>
            <a:br>
              <a:rPr lang="en-US" dirty="0"/>
            </a:br>
            <a:r>
              <a:rPr lang="en-US" dirty="0"/>
              <a:t>October 2024</a:t>
            </a:r>
          </a:p>
        </p:txBody>
      </p:sp>
      <p:pic>
        <p:nvPicPr>
          <p:cNvPr id="8" name="Picture Placeholder 13" descr="A close-up of a pine cone">
            <a:extLst>
              <a:ext uri="{FF2B5EF4-FFF2-40B4-BE49-F238E27FC236}">
                <a16:creationId xmlns:a16="http://schemas.microsoft.com/office/drawing/2014/main" id="{975CC0D6-B1DF-FCDA-F41E-56F7EFA2D49B}"/>
              </a:ext>
            </a:extLst>
          </p:cNvPr>
          <p:cNvPicPr>
            <a:picLocks noGrp="1" noChangeAspect="1"/>
          </p:cNvPicPr>
          <p:nvPr>
            <p:ph type="pic" sz="quarter" idx="10"/>
          </p:nvPr>
        </p:nvPicPr>
        <p:blipFill rotWithShape="1">
          <a:blip r:embed="rId3"/>
          <a:srcRect t="2885" b="2885"/>
          <a:stretch/>
        </p:blipFill>
        <p:spPr/>
      </p:pic>
    </p:spTree>
    <p:extLst>
      <p:ext uri="{BB962C8B-B14F-4D97-AF65-F5344CB8AC3E}">
        <p14:creationId xmlns:p14="http://schemas.microsoft.com/office/powerpoint/2010/main" val="29222889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>
            <a:extLst>
              <a:ext uri="{FF2B5EF4-FFF2-40B4-BE49-F238E27FC236}">
                <a16:creationId xmlns:a16="http://schemas.microsoft.com/office/drawing/2014/main" id="{10417AF4-08C0-FC51-8823-C041945D63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u="sng" dirty="0"/>
              <a:t>Agenda</a:t>
            </a:r>
            <a:br>
              <a:rPr lang="en-US" b="1" u="sng" dirty="0"/>
            </a:br>
            <a:br>
              <a:rPr lang="en-US" dirty="0"/>
            </a:br>
            <a:r>
              <a:rPr lang="en-US" dirty="0"/>
              <a:t>*Review of Application</a:t>
            </a:r>
            <a:br>
              <a:rPr lang="en-US" dirty="0"/>
            </a:br>
            <a:r>
              <a:rPr lang="en-US" dirty="0"/>
              <a:t>*Submission reminders</a:t>
            </a:r>
            <a:br>
              <a:rPr lang="en-US" dirty="0"/>
            </a:br>
            <a:r>
              <a:rPr lang="en-US" dirty="0"/>
              <a:t>*NSF Multi-Factor Auth (MFA)</a:t>
            </a:r>
            <a:br>
              <a:rPr lang="en-US" dirty="0"/>
            </a:br>
            <a:r>
              <a:rPr lang="en-US" dirty="0"/>
              <a:t>*Award reminders</a:t>
            </a:r>
            <a:br>
              <a:rPr lang="en-US" dirty="0"/>
            </a:br>
            <a:br>
              <a:rPr lang="en-US" dirty="0"/>
            </a:br>
            <a:endParaRPr lang="en-US" dirty="0"/>
          </a:p>
        </p:txBody>
      </p:sp>
      <p:pic>
        <p:nvPicPr>
          <p:cNvPr id="5" name="Picture Placeholder 16" descr="Logs Stacked ">
            <a:extLst>
              <a:ext uri="{FF2B5EF4-FFF2-40B4-BE49-F238E27FC236}">
                <a16:creationId xmlns:a16="http://schemas.microsoft.com/office/drawing/2014/main" id="{91CDF817-5DD8-B6A6-422E-3161F6D60CCA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258" r="258"/>
          <a:stretch/>
        </p:blipFill>
        <p:spPr/>
      </p:pic>
    </p:spTree>
    <p:extLst>
      <p:ext uri="{BB962C8B-B14F-4D97-AF65-F5344CB8AC3E}">
        <p14:creationId xmlns:p14="http://schemas.microsoft.com/office/powerpoint/2010/main" val="32505606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2">
            <a:extLst>
              <a:ext uri="{FF2B5EF4-FFF2-40B4-BE49-F238E27FC236}">
                <a16:creationId xmlns:a16="http://schemas.microsoft.com/office/drawing/2014/main" id="{2BF5439E-A994-3EE5-80B8-64D8C5A922E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95347" y="3225746"/>
            <a:ext cx="5741080" cy="750303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/>
              <a:t>Submission reminders</a:t>
            </a:r>
            <a:br>
              <a:rPr lang="en-US" dirty="0"/>
            </a:br>
            <a:endParaRPr lang="en-US" dirty="0"/>
          </a:p>
        </p:txBody>
      </p:sp>
      <p:sp>
        <p:nvSpPr>
          <p:cNvPr id="23" name="Subtitle 22">
            <a:extLst>
              <a:ext uri="{FF2B5EF4-FFF2-40B4-BE49-F238E27FC236}">
                <a16:creationId xmlns:a16="http://schemas.microsoft.com/office/drawing/2014/main" id="{D5FF0C52-0A5C-D2E2-6605-0DCC0E0DCE6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35212" y="1578651"/>
            <a:ext cx="6310253" cy="1300761"/>
          </a:xfrm>
        </p:spPr>
        <p:txBody>
          <a:bodyPr>
            <a:normAutofit lnSpcReduction="10000"/>
          </a:bodyPr>
          <a:lstStyle/>
          <a:p>
            <a:pPr marR="0" lvl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Take steps to provide </a:t>
            </a:r>
            <a:r>
              <a:rPr lang="en-US" sz="1800" kern="100" dirty="0">
                <a:latin typeface="Arial" panose="020B0604020202020204" pitchFamily="34" charset="0"/>
                <a:cs typeface="Times New Roman" panose="02020603050405020304" pitchFamily="18" charset="0"/>
              </a:rPr>
              <a:t>Principal Investigators </a:t>
            </a:r>
            <a:r>
              <a:rPr lang="en-US" sz="1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with view </a:t>
            </a:r>
            <a:r>
              <a:rPr lang="en-US" sz="1800" kern="100" dirty="0"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and print access to their pending a</a:t>
            </a:r>
            <a:r>
              <a:rPr lang="en-US" sz="1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pplications, so they can ensure alignment with sponsor guidelines and their</a:t>
            </a:r>
            <a:r>
              <a:rPr lang="en-US" sz="1800" kern="100" dirty="0"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expectations of the overall package.</a:t>
            </a:r>
            <a:endParaRPr lang="en-US" sz="1800" kern="100" dirty="0">
              <a:effectLst/>
              <a:latin typeface="Arial" panose="020B06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R="0" lvl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endParaRPr lang="en-US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8" name="Picture Placeholder 12" descr="A dog sitting in the sun rays coming through the trees in a forest ">
            <a:extLst>
              <a:ext uri="{FF2B5EF4-FFF2-40B4-BE49-F238E27FC236}">
                <a16:creationId xmlns:a16="http://schemas.microsoft.com/office/drawing/2014/main" id="{D97472DC-8A80-1368-489B-875AC64FA5D8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6989" r="6989"/>
          <a:stretch/>
        </p:blipFill>
        <p:spPr/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B2AC303B-D0E9-E25E-4685-D06FE4ACD894}"/>
              </a:ext>
            </a:extLst>
          </p:cNvPr>
          <p:cNvSpPr txBox="1">
            <a:spLocks/>
          </p:cNvSpPr>
          <p:nvPr/>
        </p:nvSpPr>
        <p:spPr>
          <a:xfrm>
            <a:off x="751752" y="763726"/>
            <a:ext cx="5436223" cy="75620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3200" kern="1200" cap="all" spc="3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2800" dirty="0"/>
              <a:t>Review of Application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21D81C0-064D-B433-693F-20FC3D42C69E}"/>
              </a:ext>
            </a:extLst>
          </p:cNvPr>
          <p:cNvSpPr txBox="1"/>
          <p:nvPr/>
        </p:nvSpPr>
        <p:spPr>
          <a:xfrm>
            <a:off x="395347" y="3591819"/>
            <a:ext cx="6589985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When submitting proposals on heavy submission deadlines, it is especially important that Principal Investigators and administrative departments review the final application package prior to submission.</a:t>
            </a:r>
          </a:p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Resubmitting a ”Changed/Corrected” application slows down the submission process during heavy deadlines due to sponsors’ system limitations.</a:t>
            </a:r>
          </a:p>
        </p:txBody>
      </p:sp>
    </p:spTree>
    <p:extLst>
      <p:ext uri="{BB962C8B-B14F-4D97-AF65-F5344CB8AC3E}">
        <p14:creationId xmlns:p14="http://schemas.microsoft.com/office/powerpoint/2010/main" val="18895605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F6C19A-30E3-001C-1A19-8812A6F8D8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lv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32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NSF Multi-Factor Authentication (MFA)    			effective Sunday, October 27, 2024</a:t>
            </a:r>
            <a:endParaRPr lang="en-US" sz="32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632A4BB-EBAC-A965-82D8-1198A802BA6C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1371601" y="2651760"/>
            <a:ext cx="9130936" cy="3798935"/>
          </a:xfrm>
        </p:spPr>
        <p:txBody>
          <a:bodyPr>
            <a:normAutofit/>
          </a:bodyPr>
          <a:lstStyle/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"/>
            </a:pPr>
            <a:r>
              <a:rPr lang="en-US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NSF Multi-Factor Authentication (MFA) effective </a:t>
            </a:r>
            <a:r>
              <a:rPr lang="en-US" b="1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Sunday, October 27, 2024</a:t>
            </a:r>
            <a:endParaRPr lang="en-US" b="1" kern="100" dirty="0"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800100" lvl="1" indent="-342900">
              <a:lnSpc>
                <a:spcPct val="107000"/>
              </a:lnSpc>
              <a:spcBef>
                <a:spcPts val="0"/>
              </a:spcBef>
              <a:buFont typeface="Wingdings" panose="05000000000000000000" pitchFamily="2" charset="2"/>
              <a:buChar char=""/>
            </a:pPr>
            <a:r>
              <a:rPr lang="en-US" sz="2000" u="sng" kern="100" dirty="0">
                <a:solidFill>
                  <a:srgbClr val="467886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  <a:hlinkClick r:id="rId3"/>
              </a:rPr>
              <a:t>https://www.nsf.gov/pubs/2025/nsf25011/nsf25011.jsp</a:t>
            </a:r>
            <a:endParaRPr lang="en-US" sz="20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Wingdings" panose="05000000000000000000" pitchFamily="2" charset="2"/>
              <a:buChar char=""/>
            </a:pPr>
            <a:endParaRPr lang="en-US" kern="100" dirty="0">
              <a:effectLst/>
              <a:latin typeface="Arial" panose="020B06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Wingdings" panose="05000000000000000000" pitchFamily="2" charset="2"/>
              <a:buChar char=""/>
            </a:pPr>
            <a:r>
              <a:rPr lang="en-US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As part of our ongoing commitment to enhancing security and safeguarding NSF's IT systems, user accounts, personal and scientific data, and the integrity of the merit review process, effective on </a:t>
            </a:r>
            <a:r>
              <a:rPr lang="en-US" b="1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Sunday, October 27, 2024</a:t>
            </a:r>
            <a:r>
              <a:rPr lang="en-US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, the U.S. National Science Foundation (NSF) is implementing multifactor authentication (MFA) for Research.gov.</a:t>
            </a:r>
            <a:endParaRPr lang="en-US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CE941DE2-1E04-BCDD-5770-8991998B6B7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3DB2ADC-AF19-4574-8C10-79B5B04FCA27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33001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90E82A33-7ED3-A4A3-7E06-B568D6D134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3439" y="684311"/>
            <a:ext cx="4058728" cy="987735"/>
          </a:xfrm>
        </p:spPr>
        <p:txBody>
          <a:bodyPr>
            <a:normAutofit/>
          </a:bodyPr>
          <a:lstStyle/>
          <a:p>
            <a:pPr algn="ctr"/>
            <a:r>
              <a:rPr lang="en-US" sz="3600" dirty="0"/>
              <a:t>Awards</a:t>
            </a:r>
          </a:p>
        </p:txBody>
      </p:sp>
      <p:pic>
        <p:nvPicPr>
          <p:cNvPr id="14" name="Picture Placeholder 33" descr="A river with boats in it surrounded by trees">
            <a:extLst>
              <a:ext uri="{FF2B5EF4-FFF2-40B4-BE49-F238E27FC236}">
                <a16:creationId xmlns:a16="http://schemas.microsoft.com/office/drawing/2014/main" id="{C87A0E87-E987-D779-B17A-3A89F2E6F373}"/>
              </a:ext>
            </a:extLst>
          </p:cNvPr>
          <p:cNvPicPr>
            <a:picLocks noGrp="1" noChangeAspect="1"/>
          </p:cNvPicPr>
          <p:nvPr>
            <p:ph type="pic" sz="quarter" idx="10"/>
          </p:nvPr>
        </p:nvPicPr>
        <p:blipFill>
          <a:blip r:embed="rId3"/>
          <a:srcRect l="18580" r="18580"/>
          <a:stretch/>
        </p:blipFill>
        <p:spPr/>
      </p:pic>
      <p:sp>
        <p:nvSpPr>
          <p:cNvPr id="6" name="Content Placeholder 8">
            <a:extLst>
              <a:ext uri="{FF2B5EF4-FFF2-40B4-BE49-F238E27FC236}">
                <a16:creationId xmlns:a16="http://schemas.microsoft.com/office/drawing/2014/main" id="{6777958E-E73E-C5A9-C0E3-3DD9808453DB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1199374" y="2005263"/>
            <a:ext cx="4065587" cy="3788778"/>
          </a:xfrm>
        </p:spPr>
        <p:txBody>
          <a:bodyPr>
            <a:normAutofit/>
          </a:bodyPr>
          <a:lstStyle/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sz="2400" noProof="1">
                <a:latin typeface="Arial" panose="020B0604020202020204" pitchFamily="34" charset="0"/>
                <a:cs typeface="Arial" panose="020B0604020202020204" pitchFamily="34" charset="0"/>
              </a:rPr>
              <a:t>Update on recruitments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sz="2400" noProof="1">
                <a:latin typeface="Arial" panose="020B0604020202020204" pitchFamily="34" charset="0"/>
                <a:cs typeface="Arial" panose="020B0604020202020204" pitchFamily="34" charset="0"/>
              </a:rPr>
              <a:t>Please email analysts directly when following up on award action statuses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sz="2400" noProof="1">
                <a:latin typeface="Arial" panose="020B0604020202020204" pitchFamily="34" charset="0"/>
                <a:cs typeface="Arial" panose="020B0604020202020204" pitchFamily="34" charset="0"/>
              </a:rPr>
              <a:t>Thank you for your patience during this time of reduced staffing </a:t>
            </a:r>
          </a:p>
        </p:txBody>
      </p:sp>
    </p:spTree>
    <p:extLst>
      <p:ext uri="{BB962C8B-B14F-4D97-AF65-F5344CB8AC3E}">
        <p14:creationId xmlns:p14="http://schemas.microsoft.com/office/powerpoint/2010/main" val="2098613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C0796C4E-41C8-0AB3-6886-FBB7C56965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00823" y="726770"/>
            <a:ext cx="4058728" cy="1088968"/>
          </a:xfrm>
        </p:spPr>
        <p:txBody>
          <a:bodyPr/>
          <a:lstStyle/>
          <a:p>
            <a:pPr algn="ctr"/>
            <a:r>
              <a:rPr lang="en-US" dirty="0"/>
              <a:t>Thank you!!!</a:t>
            </a: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C1E39F92-B979-41AB-0918-CE4FADCA0D09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687931" y="2126870"/>
            <a:ext cx="4950869" cy="3882044"/>
          </a:xfrm>
        </p:spPr>
        <p:txBody>
          <a:bodyPr>
            <a:normAutofit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Proposals Team: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proposals@ucdavis.edu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Alyssa Bunn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aabunn@ucdavis.edu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; 530-754-7996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Chris Dye-Hixenbaugh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  <a:hlinkClick r:id="rId5"/>
              </a:rPr>
              <a:t>cddye@ucdavis.edu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; 530-754-8034</a:t>
            </a:r>
          </a:p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Awards Team: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  <a:hlinkClick r:id="rId6"/>
              </a:rPr>
              <a:t>awards@ucdavis.edu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Brooke Curry 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  <a:hlinkClick r:id="rId7"/>
              </a:rPr>
              <a:t>bcurry@ucdavis.edu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; 530-754-8143 </a:t>
            </a:r>
          </a:p>
        </p:txBody>
      </p:sp>
      <p:pic>
        <p:nvPicPr>
          <p:cNvPr id="3" name="Graphic 2" descr="Forest scene outline">
            <a:extLst>
              <a:ext uri="{FF2B5EF4-FFF2-40B4-BE49-F238E27FC236}">
                <a16:creationId xmlns:a16="http://schemas.microsoft.com/office/drawing/2014/main" id="{8CD6B05D-D3C3-35B0-45AA-95A69F7DAE10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5638800" y="2971800"/>
            <a:ext cx="914400" cy="914400"/>
          </a:xfrm>
          <a:prstGeom prst="rect">
            <a:avLst/>
          </a:prstGeom>
        </p:spPr>
      </p:pic>
      <p:pic>
        <p:nvPicPr>
          <p:cNvPr id="7" name="Graphic 6" descr="Forest scene outline">
            <a:extLst>
              <a:ext uri="{FF2B5EF4-FFF2-40B4-BE49-F238E27FC236}">
                <a16:creationId xmlns:a16="http://schemas.microsoft.com/office/drawing/2014/main" id="{720872BA-782A-B7D2-83A3-C0C235377AEE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6096000" y="1509132"/>
            <a:ext cx="3727103" cy="3727103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2F7BCCBE-4C23-15F4-DD88-87CC1CB5C697}"/>
              </a:ext>
            </a:extLst>
          </p:cNvPr>
          <p:cNvSpPr txBox="1"/>
          <p:nvPr/>
        </p:nvSpPr>
        <p:spPr>
          <a:xfrm>
            <a:off x="6553200" y="5212735"/>
            <a:ext cx="436734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latin typeface="+mj-lt"/>
              </a:rPr>
              <a:t>See you in January 2025!</a:t>
            </a:r>
          </a:p>
        </p:txBody>
      </p:sp>
    </p:spTree>
    <p:extLst>
      <p:ext uri="{BB962C8B-B14F-4D97-AF65-F5344CB8AC3E}">
        <p14:creationId xmlns:p14="http://schemas.microsoft.com/office/powerpoint/2010/main" val="1716896367"/>
      </p:ext>
    </p:extLst>
  </p:cSld>
  <p:clrMapOvr>
    <a:masterClrMapping/>
  </p:clrMapOvr>
</p:sld>
</file>

<file path=ppt/theme/theme1.xml><?xml version="1.0" encoding="utf-8"?>
<a:theme xmlns:a="http://schemas.openxmlformats.org/drawingml/2006/main" name="ChronicleVTI">
  <a:themeElements>
    <a:clrScheme name="Chronicle">
      <a:dk1>
        <a:srgbClr val="000000"/>
      </a:dk1>
      <a:lt1>
        <a:srgbClr val="FFFFFF"/>
      </a:lt1>
      <a:dk2>
        <a:srgbClr val="1C1C32"/>
      </a:dk2>
      <a:lt2>
        <a:srgbClr val="F8F4F1"/>
      </a:lt2>
      <a:accent1>
        <a:srgbClr val="734B67"/>
      </a:accent1>
      <a:accent2>
        <a:srgbClr val="959EBB"/>
      </a:accent2>
      <a:accent3>
        <a:srgbClr val="596781"/>
      </a:accent3>
      <a:accent4>
        <a:srgbClr val="7F6E8C"/>
      </a:accent4>
      <a:accent5>
        <a:srgbClr val="DB9A8F"/>
      </a:accent5>
      <a:accent6>
        <a:srgbClr val="C29AB1"/>
      </a:accent6>
      <a:hlink>
        <a:srgbClr val="778BA2"/>
      </a:hlink>
      <a:folHlink>
        <a:srgbClr val="A27C99"/>
      </a:folHlink>
    </a:clrScheme>
    <a:fontScheme name="Univers Calisto">
      <a:majorFont>
        <a:latin typeface="Univers Condensed"/>
        <a:ea typeface=""/>
        <a:cs typeface=""/>
      </a:majorFont>
      <a:minorFont>
        <a:latin typeface="Calisto M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hronicleVTI" id="{508E4D90-5116-4BF0-876B-3F422DD1F65F}" vid="{AA21DC3D-92A8-43A4-8358-ED428371CD5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Image xmlns="71af3243-3dd4-4a8d-8c0d-dd76da1f02a5">
      <Url xsi:nil="true"/>
      <Description xsi:nil="true"/>
    </Image>
    <Status xmlns="71af3243-3dd4-4a8d-8c0d-dd76da1f02a5">Not started</Status>
    <Background xmlns="71af3243-3dd4-4a8d-8c0d-dd76da1f02a5">false</Background>
    <_ip_UnifiedCompliancePolicyProperties xmlns="http://schemas.microsoft.com/sharepoint/v3" xsi:nil="true"/>
    <ImageTagsTaxHTField xmlns="71af3243-3dd4-4a8d-8c0d-dd76da1f02a5">
      <Terms xmlns="http://schemas.microsoft.com/office/infopath/2007/PartnerControls"/>
    </ImageTagsTaxHTField>
    <TaxCatchAll xmlns="230e9df3-be65-4c73-a93b-d1236ebd677e" xsi:nil="true"/>
    <MediaServiceKeyPoints xmlns="71af3243-3dd4-4a8d-8c0d-dd76da1f02a5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28" ma:contentTypeDescription="Create a new document." ma:contentTypeScope="" ma:versionID="60f5a4f2d2b0abadcf532d48ebf9cb71">
  <xsd:schema xmlns:xsd="http://www.w3.org/2001/XMLSchema" xmlns:xs="http://www.w3.org/2001/XMLSchema" xmlns:p="http://schemas.microsoft.com/office/2006/metadata/properties" xmlns:ns1="http://schemas.microsoft.com/sharepoint/v3" xmlns:ns2="71af3243-3dd4-4a8d-8c0d-dd76da1f02a5" xmlns:ns3="16c05727-aa75-4e4a-9b5f-8a80a1165891" xmlns:ns4="230e9df3-be65-4c73-a93b-d1236ebd677e" targetNamespace="http://schemas.microsoft.com/office/2006/metadata/properties" ma:root="true" ma:fieldsID="7dd78129e6a1811f84807ad11c651531" ns1:_="" ns2:_="" ns3:_="" ns4:_="">
    <xsd:import namespace="http://schemas.microsoft.com/sharepoint/v3"/>
    <xsd:import namespace="71af3243-3dd4-4a8d-8c0d-dd76da1f02a5"/>
    <xsd:import namespace="16c05727-aa75-4e4a-9b5f-8a80a1165891"/>
    <xsd:import namespace="230e9df3-be65-4c73-a93b-d1236ebd677e"/>
    <xsd:element name="properties">
      <xsd:complexType>
        <xsd:sequence>
          <xsd:element name="documentManagement">
            <xsd:complexType>
              <xsd:all>
                <xsd:element ref="ns2:Status" minOccurs="0"/>
                <xsd:element ref="ns2:Image" minOccurs="0"/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1:_ip_UnifiedCompliancePolicyProperties" minOccurs="0"/>
                <xsd:element ref="ns1:_ip_UnifiedCompliancePolicyUIAction" minOccurs="0"/>
                <xsd:element ref="ns4:TaxCatchAll" minOccurs="0"/>
                <xsd:element ref="ns2:ImageTagsTaxHTField" minOccurs="0"/>
                <xsd:element ref="ns2:MediaServiceLocation" minOccurs="0"/>
                <xsd:element ref="ns2:MediaLengthInSeconds" minOccurs="0"/>
                <xsd:element ref="ns2:Background" minOccurs="0"/>
                <xsd:element ref="ns2:MediaServiceSearchProperties" minOccurs="0"/>
                <xsd:element ref="ns2:MediaServiceDocTags" minOccurs="0"/>
                <xsd:element ref="ns2:MediaServiceObjectDetectorVersions" minOccurs="0"/>
                <xsd:element ref="ns2:MediaServiceSystem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hidden="true" ma:internalName="_ip_UnifiedCompliancePolicyProperties" ma:readOnly="false">
      <xsd:simpleType>
        <xsd:restriction base="dms:Note"/>
      </xsd:simpleType>
    </xsd:element>
    <xsd:element name="_ip_UnifiedCompliancePolicyUIAction" ma:index="21" nillable="true" ma:displayName="Unified Compliance Policy UI Action" ma:hidden="true" ma:internalName="_ip_UnifiedCompliancePolicyUIAction" ma:readOnly="fals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Status" ma:index="2" nillable="true" ma:displayName="Status" ma:default="Not started" ma:format="Dropdown" ma:internalName="Status" ma:readOnly="false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  <xsd:element name="Image" ma:index="3" nillable="true" ma:displayName="Image" ma:format="Image" ma:internalName="Image" ma:readOnly="fals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hidden="true" ma:internalName="MediaServiceOCR" ma:readOnly="true">
      <xsd:simpleType>
        <xsd:restriction base="dms:Note"/>
      </xsd:simpleType>
    </xsd:element>
    <xsd:element name="MediaServiceAutoTags" ma:index="11" nillable="true" ma:displayName="MediaServiceAutoTags" ma:hidden="true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hidden="true" ma:internalName="MediaServiceKeyPoints" ma:readOnly="false">
      <xsd:simpleType>
        <xsd:restriction base="dms:Note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ImageTagsTaxHTField" ma:index="25" nillable="true" ma:taxonomy="true" ma:internalName="ImageTagsTaxHTField" ma:taxonomyFieldName="MediaServiceImageTags" ma:displayName="Image Tags" ma:readOnly="false" ma:fieldId="{5cf76f15-5ced-4ddc-b409-7134ff3c332f}" ma:taxonomyMulti="true" ma:sspId="e385fb40-52d4-4fae-9c5b-3e8ff8a5878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6" nillable="true" ma:displayName="Location" ma:hidden="true" ma:internalName="MediaServiceLocation" ma:readOnly="true">
      <xsd:simpleType>
        <xsd:restriction base="dms:Text"/>
      </xsd:simpleType>
    </xsd:element>
    <xsd:element name="MediaLengthInSeconds" ma:index="27" nillable="true" ma:displayName="MediaLengthInSeconds" ma:hidden="true" ma:internalName="MediaLengthInSeconds" ma:readOnly="true">
      <xsd:simpleType>
        <xsd:restriction base="dms:Unknown"/>
      </xsd:simpleType>
    </xsd:element>
    <xsd:element name="Background" ma:index="28" nillable="true" ma:displayName="Background" ma:default="0" ma:format="Dropdown" ma:internalName="Background">
      <xsd:simpleType>
        <xsd:restriction base="dms:Boolean"/>
      </xsd:simpleType>
    </xsd:element>
    <xsd:element name="MediaServiceSearchProperties" ma:index="2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ocTags" ma:index="30" nillable="true" ma:displayName="MediaServiceDocTags" ma:hidden="true" ma:internalName="MediaServiceDocTags" ma:readOnly="true">
      <xsd:simpleType>
        <xsd:restriction base="dms:Note"/>
      </xsd:simpleType>
    </xsd:element>
    <xsd:element name="MediaServiceObjectDetectorVersions" ma:index="3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ystemTags" ma:index="32" nillable="true" ma:displayName="MediaServiceSystemTags" ma:hidden="true" ma:internalName="MediaServiceSystemTag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hidden="tru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hidden="true" ma:internalName="SharedWithDetail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0e9df3-be65-4c73-a93b-d1236ebd677e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3f6bfcbc-3db3-4ae6-bd76-326f0798ad28}" ma:internalName="TaxCatchAll" ma:readOnly="false" ma:showField="CatchAllData" ma:web="16c05727-aa75-4e4a-9b5f-8a80a116589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D1C92F81-A6B6-4190-80A1-406B3B4C18B8}">
  <ds:schemaRefs>
    <ds:schemaRef ds:uri="http://schemas.microsoft.com/office/2006/metadata/properties"/>
    <ds:schemaRef ds:uri="http://schemas.microsoft.com/office/infopath/2007/PartnerControls"/>
    <ds:schemaRef ds:uri="http://schemas.microsoft.com/sharepoint/v3"/>
    <ds:schemaRef ds:uri="71af3243-3dd4-4a8d-8c0d-dd76da1f02a5"/>
    <ds:schemaRef ds:uri="230e9df3-be65-4c73-a93b-d1236ebd677e"/>
  </ds:schemaRefs>
</ds:datastoreItem>
</file>

<file path=customXml/itemProps2.xml><?xml version="1.0" encoding="utf-8"?>
<ds:datastoreItem xmlns:ds="http://schemas.openxmlformats.org/officeDocument/2006/customXml" ds:itemID="{7B916DD8-9028-41F0-AB19-FE384D2009A2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78B3239-FE1A-45AC-BACA-CC3412D875A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71af3243-3dd4-4a8d-8c0d-dd76da1f02a5"/>
    <ds:schemaRef ds:uri="16c05727-aa75-4e4a-9b5f-8a80a1165891"/>
    <ds:schemaRef ds:uri="230e9df3-be65-4c73-a93b-d1236ebd677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/>
</file>

<file path=docProps/app.xml><?xml version="1.0" encoding="utf-8"?>
<Properties xmlns="http://schemas.openxmlformats.org/officeDocument/2006/extended-properties" xmlns:vt="http://schemas.openxmlformats.org/officeDocument/2006/docPropsVTypes">
  <Template>Chronicle design</Template>
  <TotalTime>489</TotalTime>
  <Words>325</Words>
  <Application>Microsoft Office PowerPoint</Application>
  <PresentationFormat>Widescreen</PresentationFormat>
  <Paragraphs>36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3" baseType="lpstr">
      <vt:lpstr>Aptos</vt:lpstr>
      <vt:lpstr>Arial</vt:lpstr>
      <vt:lpstr>Calibri</vt:lpstr>
      <vt:lpstr>Calisto MT</vt:lpstr>
      <vt:lpstr>Univers Condensed</vt:lpstr>
      <vt:lpstr>Wingdings</vt:lpstr>
      <vt:lpstr>ChronicleVTI</vt:lpstr>
      <vt:lpstr> Proposal &amp; Award Team updates ________________  Research Forum October 2024</vt:lpstr>
      <vt:lpstr>Agenda  *Review of Application *Submission reminders *NSF Multi-Factor Auth (MFA) *Award reminders  </vt:lpstr>
      <vt:lpstr>Submission reminders </vt:lpstr>
      <vt:lpstr>NSF Multi-Factor Authentication (MFA)       effective Sunday, October 27, 2024</vt:lpstr>
      <vt:lpstr>Awards</vt:lpstr>
      <vt:lpstr>Thank you!!!</vt:lpstr>
    </vt:vector>
  </TitlesOfParts>
  <Company>University of California, Davis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Chris D Dye-Hixenbaugh</dc:creator>
  <cp:lastModifiedBy>Proposals</cp:lastModifiedBy>
  <cp:revision>17</cp:revision>
  <dcterms:created xsi:type="dcterms:W3CDTF">2024-10-22T17:26:54Z</dcterms:created>
  <dcterms:modified xsi:type="dcterms:W3CDTF">2024-10-23T14:33:48Z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