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handoutMasterIdLst>
    <p:handoutMasterId r:id="rId11"/>
  </p:handoutMasterIdLst>
  <p:sldIdLst>
    <p:sldId id="256" r:id="rId5"/>
    <p:sldId id="288" r:id="rId6"/>
    <p:sldId id="300" r:id="rId7"/>
    <p:sldId id="298" r:id="rId8"/>
    <p:sldId id="29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5274" autoAdjust="0"/>
  </p:normalViewPr>
  <p:slideViewPr>
    <p:cSldViewPr snapToGrid="0">
      <p:cViewPr varScale="1">
        <p:scale>
          <a:sx n="67" d="100"/>
          <a:sy n="67" d="100"/>
        </p:scale>
        <p:origin x="756" y="48"/>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10/24/2023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10/24/2023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10/24/2023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10/24/2023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10/24/2023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10/24/2023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10/24/2023</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10/24/2023</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10/24/2023</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10/24/2023</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10/24/2023</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10/24/2023</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10/24/2023</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g5.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rants.nih.gov/grants/guide/notice-files/NOT-OD-23-18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mailto:proposals@ucdavis.edu" TargetMode="External"/><Relationship Id="rId2" Type="http://schemas.openxmlformats.org/officeDocument/2006/relationships/hyperlink" Target="mailto:kngilmore@ucdavis.edu" TargetMode="External"/><Relationship Id="rId1" Type="http://schemas.openxmlformats.org/officeDocument/2006/relationships/slideLayout" Target="../slideLayouts/slideLayout6.xml"/><Relationship Id="rId4" Type="http://schemas.openxmlformats.org/officeDocument/2006/relationships/hyperlink" Target="mailto:subawards@ucdavis.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2175" y="165020"/>
            <a:ext cx="9879531" cy="2263258"/>
          </a:xfrm>
        </p:spPr>
        <p:txBody>
          <a:bodyPr>
            <a:normAutofit/>
          </a:bodyPr>
          <a:lstStyle/>
          <a:p>
            <a:r>
              <a:rPr lang="en-US" sz="4800" dirty="0"/>
              <a:t>Research Administration Forum</a:t>
            </a:r>
          </a:p>
        </p:txBody>
      </p:sp>
      <p:sp>
        <p:nvSpPr>
          <p:cNvPr id="5" name="Subtitle 4"/>
          <p:cNvSpPr>
            <a:spLocks noGrp="1"/>
          </p:cNvSpPr>
          <p:nvPr>
            <p:ph type="subTitle" idx="1"/>
          </p:nvPr>
        </p:nvSpPr>
        <p:spPr>
          <a:xfrm>
            <a:off x="2681288" y="2476917"/>
            <a:ext cx="8901112" cy="1771600"/>
          </a:xfrm>
        </p:spPr>
        <p:txBody>
          <a:bodyPr>
            <a:normAutofit/>
          </a:bodyPr>
          <a:lstStyle/>
          <a:p>
            <a:r>
              <a:rPr lang="en-US" sz="3600" dirty="0"/>
              <a:t>Proposals, Subawards, &amp; Negotiation Team</a:t>
            </a:r>
            <a:br>
              <a:rPr lang="en-US" sz="3600" dirty="0"/>
            </a:br>
            <a:r>
              <a:rPr lang="en-US" sz="3600" dirty="0"/>
              <a:t>October 2023</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42752" y="100175"/>
            <a:ext cx="9801225" cy="949790"/>
          </a:xfrm>
        </p:spPr>
        <p:txBody>
          <a:bodyPr/>
          <a:lstStyle/>
          <a:p>
            <a:pPr algn="ctr"/>
            <a:r>
              <a:rPr lang="en-US" dirty="0"/>
              <a:t>Update: Department of Education’s G6 Go-Live</a:t>
            </a:r>
          </a:p>
        </p:txBody>
      </p:sp>
      <p:sp>
        <p:nvSpPr>
          <p:cNvPr id="14" name="Content Placeholder 13"/>
          <p:cNvSpPr>
            <a:spLocks noGrp="1"/>
          </p:cNvSpPr>
          <p:nvPr>
            <p:ph idx="1"/>
          </p:nvPr>
        </p:nvSpPr>
        <p:spPr>
          <a:xfrm>
            <a:off x="1457688" y="1200150"/>
            <a:ext cx="9134856" cy="4152901"/>
          </a:xfrm>
        </p:spPr>
        <p:txBody>
          <a:bodyPr>
            <a:normAutofit fontScale="92500"/>
          </a:bodyPr>
          <a:lstStyle/>
          <a:p>
            <a:pPr marL="45720" indent="0">
              <a:buNone/>
            </a:pPr>
            <a:r>
              <a:rPr lang="en-US" dirty="0"/>
              <a:t>The U.S. Department of Education is shifting from G5 to G6; the implementation originally planned for August was delayed.  The implementation of G6 is occurring incrementally with the following slated to occur on Monday, October 30, 2023:</a:t>
            </a:r>
          </a:p>
          <a:p>
            <a:pPr marL="0" marR="0" lvl="0" indent="0">
              <a:spcBef>
                <a:spcPts val="0"/>
              </a:spcBef>
              <a:spcAft>
                <a:spcPts val="0"/>
              </a:spcAft>
              <a:buNone/>
              <a:tabLst>
                <a:tab pos="457200" algn="l"/>
              </a:tabLst>
            </a:pPr>
            <a:endParaRPr lang="en-US" dirty="0"/>
          </a:p>
          <a:p>
            <a:pPr marL="342900" indent="-342900">
              <a:spcBef>
                <a:spcPts val="0"/>
              </a:spcBef>
              <a:tabLst>
                <a:tab pos="457200" algn="l"/>
              </a:tabLst>
            </a:pPr>
            <a:r>
              <a:rPr lang="en-US" dirty="0">
                <a:effectLst/>
                <a:ea typeface="Times New Roman" panose="02020603050405020304" pitchFamily="18" charset="0"/>
              </a:rPr>
              <a:t>A new URL, g6.ed.gov, will go live.  All users will have to navigate to g6.ed.gov to sign in to G5, and the </a:t>
            </a:r>
            <a:r>
              <a:rPr lang="en-US" u="sng" dirty="0">
                <a:solidFill>
                  <a:srgbClr val="0000FF"/>
                </a:solidFill>
                <a:effectLst/>
                <a:ea typeface="Times New Roman" panose="02020603050405020304" pitchFamily="18" charset="0"/>
                <a:hlinkClick r:id="rId2"/>
              </a:rPr>
              <a:t>www.G5.gov</a:t>
            </a:r>
            <a:r>
              <a:rPr lang="en-US" dirty="0">
                <a:effectLst/>
                <a:ea typeface="Times New Roman" panose="02020603050405020304" pitchFamily="18" charset="0"/>
              </a:rPr>
              <a:t> URL will redirect to g6.ed.gov.</a:t>
            </a:r>
          </a:p>
          <a:p>
            <a:pPr marL="0" indent="0">
              <a:spcBef>
                <a:spcPts val="0"/>
              </a:spcBef>
              <a:buNone/>
              <a:tabLst>
                <a:tab pos="457200" algn="l"/>
              </a:tabLst>
            </a:pPr>
            <a:endParaRPr lang="en-US" dirty="0">
              <a:effectLst/>
              <a:ea typeface="Calibri" panose="020F0502020204030204" pitchFamily="34" charset="0"/>
            </a:endParaRPr>
          </a:p>
          <a:p>
            <a:pPr marL="342900" indent="-342900">
              <a:spcBef>
                <a:spcPts val="0"/>
              </a:spcBef>
              <a:tabLst>
                <a:tab pos="457200" algn="l"/>
              </a:tabLst>
            </a:pPr>
            <a:r>
              <a:rPr lang="en-US" dirty="0">
                <a:effectLst/>
                <a:ea typeface="Times New Roman" panose="02020603050405020304" pitchFamily="18" charset="0"/>
              </a:rPr>
              <a:t>A new G6 landing page will be introduced.</a:t>
            </a:r>
          </a:p>
          <a:p>
            <a:pPr marL="342900" indent="-342900">
              <a:spcBef>
                <a:spcPts val="0"/>
              </a:spcBef>
              <a:tabLst>
                <a:tab pos="457200" algn="l"/>
              </a:tabLst>
            </a:pPr>
            <a:endParaRPr lang="en-US" dirty="0">
              <a:effectLst/>
              <a:ea typeface="Times New Roman" panose="02020603050405020304" pitchFamily="18" charset="0"/>
            </a:endParaRPr>
          </a:p>
          <a:p>
            <a:pPr marL="342900" indent="-342900">
              <a:spcBef>
                <a:spcPts val="0"/>
              </a:spcBef>
              <a:tabLst>
                <a:tab pos="457200" algn="l"/>
              </a:tabLst>
            </a:pPr>
            <a:r>
              <a:rPr lang="en-US" dirty="0">
                <a:effectLst/>
                <a:ea typeface="Times New Roman" panose="02020603050405020304" pitchFamily="18" charset="0"/>
              </a:rPr>
              <a:t>There will be an option to use Login.gov to authenticate.  Reminder: Eventually </a:t>
            </a:r>
            <a:r>
              <a:rPr lang="en-US" dirty="0">
                <a:effectLst/>
                <a:ea typeface="Calibri" panose="020F0502020204030204" pitchFamily="34" charset="0"/>
              </a:rPr>
              <a:t>Login.gov will become the exclusive authentication method for signing in to G5/G6.</a:t>
            </a:r>
            <a:endParaRPr lang="en-US" dirty="0">
              <a:effectLst/>
              <a:ea typeface="Times New Roman" panose="02020603050405020304" pitchFamily="18" charset="0"/>
            </a:endParaRPr>
          </a:p>
          <a:p>
            <a:pPr marL="0" indent="0">
              <a:spcBef>
                <a:spcPts val="0"/>
              </a:spcBef>
              <a:buNone/>
              <a:tabLst>
                <a:tab pos="457200" algn="l"/>
              </a:tabLst>
            </a:pPr>
            <a:endParaRPr lang="en-US" dirty="0">
              <a:ea typeface="Calibri" panose="020F0502020204030204" pitchFamily="34" charset="0"/>
            </a:endParaRPr>
          </a:p>
          <a:p>
            <a:pPr marL="0" indent="0">
              <a:spcBef>
                <a:spcPts val="0"/>
              </a:spcBef>
              <a:buNone/>
              <a:tabLst>
                <a:tab pos="457200" algn="l"/>
              </a:tabLst>
            </a:pPr>
            <a:r>
              <a:rPr lang="en-US" dirty="0">
                <a:effectLst/>
                <a:latin typeface="Cambria" panose="02040503050406030204" pitchFamily="18" charset="0"/>
                <a:ea typeface="Cambria" panose="02040503050406030204" pitchFamily="18" charset="0"/>
              </a:rPr>
              <a:t>New G6 Pre-award functionality will roll out in 2024; information will be shared as it becomes available.</a:t>
            </a:r>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21487" y="0"/>
            <a:ext cx="9801225" cy="949790"/>
          </a:xfrm>
        </p:spPr>
        <p:txBody>
          <a:bodyPr/>
          <a:lstStyle/>
          <a:p>
            <a:pPr algn="ctr"/>
            <a:r>
              <a:rPr lang="en-US" sz="3600" dirty="0"/>
              <a:t>Reminder: International Subrecipients</a:t>
            </a:r>
            <a:endParaRPr lang="en-US" dirty="0"/>
          </a:p>
        </p:txBody>
      </p:sp>
      <p:sp>
        <p:nvSpPr>
          <p:cNvPr id="14" name="Content Placeholder 13"/>
          <p:cNvSpPr>
            <a:spLocks noGrp="1"/>
          </p:cNvSpPr>
          <p:nvPr>
            <p:ph idx="1"/>
          </p:nvPr>
        </p:nvSpPr>
        <p:spPr>
          <a:xfrm>
            <a:off x="1528572" y="1200150"/>
            <a:ext cx="9134856" cy="4152901"/>
          </a:xfrm>
        </p:spPr>
        <p:txBody>
          <a:bodyPr>
            <a:normAutofit fontScale="92500" lnSpcReduction="10000"/>
          </a:bodyPr>
          <a:lstStyle/>
          <a:p>
            <a:pPr marL="45720" indent="0">
              <a:buNone/>
            </a:pPr>
            <a:r>
              <a:rPr lang="en-US" sz="2000" b="1" u="sng" dirty="0"/>
              <a:t>Effective January 1, 2024, </a:t>
            </a:r>
            <a:r>
              <a:rPr lang="en-US" sz="2000" dirty="0"/>
              <a:t>NIH is requiring that all </a:t>
            </a:r>
            <a:r>
              <a:rPr lang="en-US" sz="2000" b="1" dirty="0"/>
              <a:t>international subrecipients </a:t>
            </a:r>
            <a:r>
              <a:rPr lang="en-US" sz="2000" dirty="0"/>
              <a:t>“</a:t>
            </a:r>
            <a:r>
              <a:rPr lang="en-US" sz="2000" dirty="0">
                <a:effectLst/>
              </a:rPr>
              <a:t>provide access to copies of all lab notebooks, all data, and all documentation that supports the research outcomes…in alignment with the timing requirements for Research Performance Progress Report submission. Such access may be entirely electronic.</a:t>
            </a:r>
            <a:r>
              <a:rPr lang="en-US" sz="2000" dirty="0"/>
              <a:t>”  Source: </a:t>
            </a:r>
            <a:r>
              <a:rPr lang="en-US" sz="2000" dirty="0">
                <a:hlinkClick r:id="rId2"/>
              </a:rPr>
              <a:t>https://grants.nih.gov/grants/guide/notice-files/NOT-OD-23-182.html</a:t>
            </a:r>
            <a:r>
              <a:rPr lang="en-US" sz="2000" dirty="0"/>
              <a:t> </a:t>
            </a:r>
            <a:br>
              <a:rPr lang="en-US" sz="2000" dirty="0"/>
            </a:br>
            <a:br>
              <a:rPr lang="en-US" sz="2000" dirty="0"/>
            </a:br>
            <a:r>
              <a:rPr lang="en-US" sz="2000" dirty="0"/>
              <a:t>SPO is currently issuing administrative amendments to memorialize this requirement. </a:t>
            </a:r>
            <a:r>
              <a:rPr lang="en-US" sz="2000" u="sng" dirty="0"/>
              <a:t>PIs with active international subs will receive an e-mail confirmation that an amendment has been issued.  </a:t>
            </a:r>
          </a:p>
          <a:p>
            <a:pPr marL="45720" indent="0">
              <a:buNone/>
            </a:pPr>
            <a:r>
              <a:rPr lang="en-US" b="1" dirty="0">
                <a:effectLst/>
                <a:latin typeface="Calibri" panose="020F0502020204030204" pitchFamily="34" charset="0"/>
                <a:ea typeface="Times New Roman" panose="02020603050405020304" pitchFamily="18" charset="0"/>
              </a:rPr>
              <a:t>The PI must retain documentation of receipt and ensure continued accessibility to all lab notebooks, all data, and all documentation associated with the research as described in each progress report for a period of three (3) years from the date of submission of the grant’s final financial report</a:t>
            </a:r>
            <a:r>
              <a:rPr lang="en-US" dirty="0">
                <a:effectLst/>
                <a:latin typeface="Calibri" panose="020F0502020204030204" pitchFamily="34" charset="0"/>
                <a:ea typeface="Times New Roman" panose="02020603050405020304" pitchFamily="18" charset="0"/>
              </a:rPr>
              <a:t>.</a:t>
            </a:r>
            <a:endParaRPr lang="en-US" u="sng"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98042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EA659-EFCD-C102-BF79-CF1C48C72735}"/>
              </a:ext>
            </a:extLst>
          </p:cNvPr>
          <p:cNvSpPr>
            <a:spLocks noGrp="1"/>
          </p:cNvSpPr>
          <p:nvPr>
            <p:ph type="title"/>
          </p:nvPr>
        </p:nvSpPr>
        <p:spPr>
          <a:xfrm>
            <a:off x="1301750" y="190500"/>
            <a:ext cx="7823200" cy="4145925"/>
          </a:xfrm>
        </p:spPr>
        <p:txBody>
          <a:bodyPr>
            <a:normAutofit/>
          </a:bodyPr>
          <a:lstStyle/>
          <a:p>
            <a:r>
              <a:rPr lang="en-US" sz="4000" dirty="0"/>
              <a:t>Recruitment Update</a:t>
            </a:r>
            <a:br>
              <a:rPr lang="en-US" sz="2000" dirty="0"/>
            </a:br>
            <a:br>
              <a:rPr lang="en-US" sz="2000" dirty="0"/>
            </a:br>
            <a:r>
              <a:rPr lang="en-US" sz="2000" dirty="0"/>
              <a:t>Proposals: 1 Vacant RA2, Status: Offer Accepted</a:t>
            </a:r>
            <a:br>
              <a:rPr lang="en-US" sz="2000" dirty="0"/>
            </a:br>
            <a:br>
              <a:rPr lang="en-US" sz="2000" dirty="0"/>
            </a:br>
            <a:r>
              <a:rPr lang="en-US" sz="2000" dirty="0"/>
              <a:t>Negotiation Team: 1 Vacant RA4, Status: Will Post Soon</a:t>
            </a:r>
            <a:br>
              <a:rPr lang="en-US" sz="2000" dirty="0"/>
            </a:br>
            <a:endParaRPr lang="en-US" sz="2000" b="1" u="sng" dirty="0"/>
          </a:p>
        </p:txBody>
      </p:sp>
    </p:spTree>
    <p:extLst>
      <p:ext uri="{BB962C8B-B14F-4D97-AF65-F5344CB8AC3E}">
        <p14:creationId xmlns:p14="http://schemas.microsoft.com/office/powerpoint/2010/main" val="321831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br>
              <a:rPr lang="en-US" dirty="0"/>
            </a:br>
            <a:br>
              <a:rPr lang="en-US" dirty="0"/>
            </a:br>
            <a:r>
              <a:rPr lang="en-US" sz="2400" dirty="0">
                <a:hlinkClick r:id="rId2"/>
              </a:rPr>
              <a:t>kngilmore@ucdavis.edu</a:t>
            </a:r>
            <a:br>
              <a:rPr lang="en-US" sz="2400" dirty="0"/>
            </a:br>
            <a:r>
              <a:rPr lang="en-US" sz="2400" dirty="0">
                <a:hlinkClick r:id="rId3"/>
              </a:rPr>
              <a:t>proposals@ucdavis.edu</a:t>
            </a:r>
            <a:br>
              <a:rPr lang="en-US" sz="2400" dirty="0"/>
            </a:br>
            <a:r>
              <a:rPr lang="en-US" sz="2400" dirty="0">
                <a:hlinkClick r:id="rId4"/>
              </a:rPr>
              <a:t>subawards@ucdavis.edu</a:t>
            </a:r>
            <a:r>
              <a:rPr lang="en-US" sz="2400" dirty="0"/>
              <a:t> </a:t>
            </a:r>
            <a:endParaRPr lang="en-US" dirty="0"/>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F5AFAE-B80F-42D3-94B4-729362BC1BCB}">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40262f94-9f35-4ac3-9a90-690165a166b7"/>
    <ds:schemaRef ds:uri="a4f35948-e619-41b3-aa29-22878b09cfd2"/>
    <ds:schemaRef ds:uri="http://www.w3.org/XML/1998/namespace"/>
    <ds:schemaRef ds:uri="http://purl.org/dc/terms/"/>
  </ds:schemaRefs>
</ds:datastoreItem>
</file>

<file path=customXml/itemProps2.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9A7CA-BEC5-41E5-AAE1-C9D7FC518E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58</TotalTime>
  <Words>386</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Cambria</vt:lpstr>
      <vt:lpstr>Back to School 16x9</vt:lpstr>
      <vt:lpstr>Research Administration Forum</vt:lpstr>
      <vt:lpstr>Update: Department of Education’s G6 Go-Live</vt:lpstr>
      <vt:lpstr>Reminder: International Subrecipients</vt:lpstr>
      <vt:lpstr>Recruitment Update  Proposals: 1 Vacant RA2, Status: Offer Accepted  Negotiation Team: 1 Vacant RA4, Status: Will Post Soon </vt:lpstr>
      <vt:lpstr>Thank You  kngilmore@ucdavis.edu proposals@ucdavis.edu subawards@ucdavis.edu </vt:lpstr>
    </vt:vector>
  </TitlesOfParts>
  <Company>University of California,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Forum</dc:title>
  <dc:creator>Kelly Gilmore</dc:creator>
  <cp:lastModifiedBy>Kelly Gilmore</cp:lastModifiedBy>
  <cp:revision>6</cp:revision>
  <dcterms:created xsi:type="dcterms:W3CDTF">2023-10-04T20:51:17Z</dcterms:created>
  <dcterms:modified xsi:type="dcterms:W3CDTF">2023-10-25T00:04:22Z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