
<file path=[Content_Types].xml><?xml version="1.0" encoding="utf-8"?>
<Types xmlns="http://schemas.openxmlformats.org/package/2006/content-types">
  <Default Extension="jfif"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62" r:id="rId2"/>
    <p:sldId id="685" r:id="rId3"/>
    <p:sldId id="825" r:id="rId4"/>
    <p:sldId id="826" r:id="rId5"/>
    <p:sldId id="829" r:id="rId6"/>
    <p:sldId id="831" r:id="rId7"/>
    <p:sldId id="833" r:id="rId8"/>
    <p:sldId id="859" r:id="rId9"/>
    <p:sldId id="856" r:id="rId10"/>
    <p:sldId id="858" r:id="rId11"/>
    <p:sldId id="855" r:id="rId12"/>
    <p:sldId id="857" r:id="rId13"/>
    <p:sldId id="851" r:id="rId14"/>
    <p:sldId id="852" r:id="rId15"/>
    <p:sldId id="853" r:id="rId16"/>
    <p:sldId id="854" r:id="rId17"/>
    <p:sldId id="850" r:id="rId1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0253F"/>
    <a:srgbClr val="FFFFCC"/>
    <a:srgbClr val="FFC000"/>
    <a:srgbClr val="70B5F9"/>
    <a:srgbClr val="ED5B5B"/>
    <a:srgbClr val="008000"/>
    <a:srgbClr val="1D1717"/>
    <a:srgbClr val="A40000"/>
    <a:srgbClr val="00FF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39" autoAdjust="0"/>
    <p:restoredTop sz="96433" autoAdjust="0"/>
  </p:normalViewPr>
  <p:slideViewPr>
    <p:cSldViewPr snapToGrid="0" snapToObjects="1">
      <p:cViewPr varScale="1">
        <p:scale>
          <a:sx n="77" d="100"/>
          <a:sy n="77" d="100"/>
        </p:scale>
        <p:origin x="10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23DDD19-34AF-4387-BEE1-A56BA075A2F3}" type="datetimeFigureOut">
              <a:rPr lang="en-US" smtClean="0"/>
              <a:t>8/23/2023</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63464DC-B478-4981-8E03-F0CFB675AC66}" type="slidenum">
              <a:rPr lang="en-US" smtClean="0"/>
              <a:t>‹#›</a:t>
            </a:fld>
            <a:endParaRPr lang="en-US" dirty="0"/>
          </a:p>
        </p:txBody>
      </p:sp>
    </p:spTree>
    <p:extLst>
      <p:ext uri="{BB962C8B-B14F-4D97-AF65-F5344CB8AC3E}">
        <p14:creationId xmlns:p14="http://schemas.microsoft.com/office/powerpoint/2010/main" val="299605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E032A9A-F5A8-4CC5-B547-B0AB8837A7EB}" type="datetimeFigureOut">
              <a:rPr lang="en-US" smtClean="0"/>
              <a:t>8/16/2023</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1702BB1-9950-440D-BA85-F36FDBFFA10B}" type="slidenum">
              <a:rPr lang="en-US" smtClean="0"/>
              <a:t>‹#›</a:t>
            </a:fld>
            <a:endParaRPr lang="en-US" dirty="0"/>
          </a:p>
        </p:txBody>
      </p:sp>
    </p:spTree>
    <p:extLst>
      <p:ext uri="{BB962C8B-B14F-4D97-AF65-F5344CB8AC3E}">
        <p14:creationId xmlns:p14="http://schemas.microsoft.com/office/powerpoint/2010/main" val="3349461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2810475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389926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99142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311226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168845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133431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3492922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12556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4231771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2033308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7D5E8-FCAD-FC44-B5E5-7B27CCAA2348}" type="datetimeFigureOut">
              <a:rPr lang="en-US" smtClean="0"/>
              <a:t>8/16/2023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700655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57D5E8-FCAD-FC44-B5E5-7B27CCAA2348}" type="datetimeFigureOut">
              <a:rPr lang="en-US" smtClean="0"/>
              <a:t>8/16/2023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8DB20F-D3E7-0B48-B2B0-110630EC4E5F}" type="slidenum">
              <a:rPr lang="en-US" smtClean="0"/>
              <a:t>‹#›</a:t>
            </a:fld>
            <a:endParaRPr lang="en-US" dirty="0"/>
          </a:p>
        </p:txBody>
      </p:sp>
    </p:spTree>
    <p:extLst>
      <p:ext uri="{BB962C8B-B14F-4D97-AF65-F5344CB8AC3E}">
        <p14:creationId xmlns:p14="http://schemas.microsoft.com/office/powerpoint/2010/main" val="939485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0211" y="788502"/>
            <a:ext cx="9163050" cy="5236028"/>
          </a:xfrm>
          <a:prstGeom prst="rect">
            <a:avLst/>
          </a:prstGeom>
        </p:spPr>
      </p:pic>
      <p:sp>
        <p:nvSpPr>
          <p:cNvPr id="2" name="Title 1"/>
          <p:cNvSpPr>
            <a:spLocks noGrp="1"/>
          </p:cNvSpPr>
          <p:nvPr>
            <p:ph type="ctrTitle"/>
          </p:nvPr>
        </p:nvSpPr>
        <p:spPr>
          <a:xfrm>
            <a:off x="137652" y="3758581"/>
            <a:ext cx="8865045" cy="1470025"/>
          </a:xfrm>
        </p:spPr>
        <p:txBody>
          <a:bodyPr>
            <a:noAutofit/>
          </a:bodyPr>
          <a:lstStyle/>
          <a:p>
            <a:pPr>
              <a:spcBef>
                <a:spcPts val="0"/>
              </a:spcBef>
            </a:pPr>
            <a:r>
              <a:rPr lang="en-US" sz="5400" b="1" cap="all" dirty="0">
                <a:latin typeface="Arial" panose="020B0604020202020204" pitchFamily="34" charset="0"/>
                <a:cs typeface="Arial" panose="020B0604020202020204" pitchFamily="34" charset="0"/>
              </a:rPr>
              <a:t>Research Ethics and Compliance Office  Updates</a:t>
            </a:r>
            <a:br>
              <a:rPr lang="en-US" sz="7200" b="1" cap="all" dirty="0">
                <a:latin typeface="Arial" panose="020B0604020202020204" pitchFamily="34" charset="0"/>
                <a:cs typeface="Arial" panose="020B0604020202020204" pitchFamily="34" charset="0"/>
              </a:rPr>
            </a:br>
            <a:br>
              <a:rPr lang="en-US" sz="1400" b="1" cap="all" dirty="0">
                <a:latin typeface="Arial" panose="020B0604020202020204" pitchFamily="34" charset="0"/>
                <a:cs typeface="Arial" panose="020B0604020202020204" pitchFamily="34" charset="0"/>
              </a:rPr>
            </a:br>
            <a:r>
              <a:rPr lang="en-US" sz="2400" b="1" cap="all" dirty="0">
                <a:latin typeface="Arial" panose="020B0604020202020204" pitchFamily="34" charset="0"/>
                <a:cs typeface="Arial" panose="020B0604020202020204" pitchFamily="34" charset="0"/>
              </a:rPr>
              <a:t>ALAISHA </a:t>
            </a:r>
            <a:r>
              <a:rPr lang="en-US" sz="2400" b="1" cap="all" dirty="0" err="1">
                <a:latin typeface="Arial" panose="020B0604020202020204" pitchFamily="34" charset="0"/>
                <a:cs typeface="Arial" panose="020B0604020202020204" pitchFamily="34" charset="0"/>
              </a:rPr>
              <a:t>m.Hellman</a:t>
            </a:r>
            <a:r>
              <a:rPr lang="en-US" sz="2400" b="1" cap="all" dirty="0">
                <a:latin typeface="Arial" panose="020B0604020202020204" pitchFamily="34" charset="0"/>
                <a:cs typeface="Arial" panose="020B0604020202020204" pitchFamily="34" charset="0"/>
              </a:rPr>
              <a:t>, Director</a:t>
            </a:r>
            <a:br>
              <a:rPr lang="en-US" sz="5400" b="1"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9" name="Rectangle 8"/>
          <p:cNvSpPr/>
          <p:nvPr/>
        </p:nvSpPr>
        <p:spPr>
          <a:xfrm>
            <a:off x="-40422" y="5819539"/>
            <a:ext cx="9183261" cy="776288"/>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txBox="1">
            <a:spLocks/>
          </p:cNvSpPr>
          <p:nvPr/>
        </p:nvSpPr>
        <p:spPr>
          <a:xfrm>
            <a:off x="97469" y="5943360"/>
            <a:ext cx="8927690" cy="5025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dirty="0">
                <a:solidFill>
                  <a:schemeClr val="bg1"/>
                </a:solidFill>
                <a:latin typeface="Arial" panose="020B0604020202020204" pitchFamily="34" charset="0"/>
                <a:cs typeface="Arial" panose="020B0604020202020204" pitchFamily="34" charset="0"/>
              </a:rPr>
              <a:t>August 23,2023</a:t>
            </a:r>
          </a:p>
        </p:txBody>
      </p:sp>
      <p:sp>
        <p:nvSpPr>
          <p:cNvPr id="8" name="Rectangle 7"/>
          <p:cNvSpPr/>
          <p:nvPr/>
        </p:nvSpPr>
        <p:spPr>
          <a:xfrm>
            <a:off x="-21457" y="274722"/>
            <a:ext cx="9183261" cy="1623090"/>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2296" y="428494"/>
            <a:ext cx="4488457" cy="1314040"/>
          </a:xfrm>
          <a:prstGeom prst="rect">
            <a:avLst/>
          </a:prstGeom>
        </p:spPr>
      </p:pic>
    </p:spTree>
    <p:extLst>
      <p:ext uri="{BB962C8B-B14F-4D97-AF65-F5344CB8AC3E}">
        <p14:creationId xmlns:p14="http://schemas.microsoft.com/office/powerpoint/2010/main" val="3597244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286232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agencies have this provision?</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Department of Defense</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prstClr val="black"/>
                </a:solidFill>
                <a:latin typeface="Arial" panose="020B0604020202020204" pitchFamily="34" charset="0"/>
                <a:cs typeface="Arial" panose="020B0604020202020204" pitchFamily="34" charset="0"/>
              </a:rPr>
              <a:t>General Services Administration</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prstClr val="black"/>
                </a:solidFill>
                <a:latin typeface="Arial" panose="020B0604020202020204" pitchFamily="34" charset="0"/>
                <a:cs typeface="Arial" panose="020B0604020202020204" pitchFamily="34" charset="0"/>
              </a:rPr>
              <a:t>NASA</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NIH</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650915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97031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a:t>
            </a:r>
            <a:r>
              <a:rPr lang="en-US" sz="3600" dirty="0">
                <a:solidFill>
                  <a:prstClr val="black"/>
                </a:solidFill>
                <a:latin typeface="Arial" panose="020B0604020202020204" pitchFamily="34" charset="0"/>
                <a:cs typeface="Arial" panose="020B0604020202020204" pitchFamily="34" charset="0"/>
              </a:rPr>
              <a:t>is the concern?</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1"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government is primarily concerned with the communication and storing of information about the work being performed under the contract rather than work which is “incidental” to the contract.</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2377523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286232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Are there penalties for non-compliance</a:t>
            </a:r>
            <a:r>
              <a:rPr lang="en-US" sz="3600" dirty="0">
                <a:solidFill>
                  <a:prstClr val="black"/>
                </a:solidFill>
                <a:latin typeface="Arial" panose="020B0604020202020204" pitchFamily="34" charset="0"/>
                <a:cs typeface="Arial" panose="020B0604020202020204" pitchFamily="34" charset="0"/>
              </a:rPr>
              <a:t>?</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1" algn="l" defTabSz="457200" rtl="0" eaLnBrk="1" fontAlgn="auto" latinLnBrk="0" hangingPunct="1">
              <a:lnSpc>
                <a:spcPct val="100000"/>
              </a:lnSpc>
              <a:spcBef>
                <a:spcPts val="0"/>
              </a:spcBef>
              <a:spcAft>
                <a:spcPts val="0"/>
              </a:spcAft>
              <a:buClrTx/>
              <a:buSzTx/>
              <a:tabLst/>
              <a:defRPr/>
            </a:pPr>
            <a:r>
              <a:rPr lang="en-US" sz="3600" dirty="0">
                <a:solidFill>
                  <a:prstClr val="black"/>
                </a:solidFill>
                <a:latin typeface="Arial" panose="020B0604020202020204" pitchFamily="34" charset="0"/>
                <a:cs typeface="Arial" panose="020B0604020202020204" pitchFamily="34" charset="0"/>
              </a:rPr>
              <a:t>Contractual remedies for violations can be expected because the rule will be inserted into government contracts and will flow down to subcontractors.</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770940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409342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Are other countries doing this?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Canada and its provinces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European Union's governing bodies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Belgium</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Denmark</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New Zealand</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UK</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Australia</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Taiwan</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076018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2369880"/>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Why are they doing this?</a:t>
            </a:r>
          </a:p>
          <a:p>
            <a:pPr marR="0" lvl="1" algn="l" defTabSz="457200" rtl="0" eaLnBrk="1" fontAlgn="auto" latinLnBrk="0" hangingPunct="1">
              <a:lnSpc>
                <a:spcPct val="100000"/>
              </a:lnSpc>
              <a:spcBef>
                <a:spcPts val="0"/>
              </a:spcBef>
              <a:spcAft>
                <a:spcPts val="0"/>
              </a:spcAft>
              <a:buClrTx/>
              <a:buSzTx/>
              <a:tabLst/>
              <a:defRPr/>
            </a:pPr>
            <a:r>
              <a:rPr lang="en-US" sz="3600" dirty="0">
                <a:solidFill>
                  <a:prstClr val="black"/>
                </a:solidFill>
                <a:latin typeface="Arial" panose="020B0604020202020204" pitchFamily="34" charset="0"/>
                <a:cs typeface="Arial" panose="020B0604020202020204" pitchFamily="34" charset="0"/>
              </a:rPr>
              <a:t>C</a:t>
            </a:r>
            <a:r>
              <a:rPr kumimoji="0" lang="en-US"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ountries</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have banned TikTok because they believe the app poses a national security threat. </a:t>
            </a:r>
            <a:endParaRPr kumimoji="0" 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282162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170099"/>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TikTok have to do with national security?</a:t>
            </a:r>
          </a:p>
          <a:p>
            <a:pPr lvl="1">
              <a:defRPr/>
            </a:pPr>
            <a:r>
              <a:rPr lang="en-US" sz="3200" dirty="0">
                <a:solidFill>
                  <a:prstClr val="black"/>
                </a:solidFill>
                <a:latin typeface="Arial" panose="020B0604020202020204" pitchFamily="34" charset="0"/>
                <a:cs typeface="Arial" panose="020B0604020202020204" pitchFamily="34" charset="0"/>
              </a:rPr>
              <a:t>Lawmakers fear that </a:t>
            </a:r>
            <a:r>
              <a:rPr lang="en-US" sz="3200" dirty="0" err="1">
                <a:solidFill>
                  <a:prstClr val="black"/>
                </a:solidFill>
                <a:latin typeface="Arial" panose="020B0604020202020204" pitchFamily="34" charset="0"/>
                <a:cs typeface="Arial" panose="020B0604020202020204" pitchFamily="34" charset="0"/>
              </a:rPr>
              <a:t>ByteDance</a:t>
            </a:r>
            <a:r>
              <a:rPr lang="en-US" sz="3200" dirty="0">
                <a:solidFill>
                  <a:prstClr val="black"/>
                </a:solidFill>
                <a:latin typeface="Arial" panose="020B0604020202020204" pitchFamily="34" charset="0"/>
                <a:cs typeface="Arial" panose="020B0604020202020204" pitchFamily="34" charset="0"/>
              </a:rPr>
              <a:t>, TikTok’s parent company and a Chinese company, could share the data it collects on its U.S. users with the Chinese government.</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522643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409342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Why is TikTok different?</a:t>
            </a:r>
          </a:p>
          <a:p>
            <a:pPr lvl="1">
              <a:defRPr/>
            </a:pPr>
            <a:r>
              <a:rPr lang="en-US" sz="3200" dirty="0">
                <a:solidFill>
                  <a:prstClr val="black"/>
                </a:solidFill>
                <a:latin typeface="Arial" panose="020B0604020202020204" pitchFamily="34" charset="0"/>
                <a:cs typeface="Arial" panose="020B0604020202020204" pitchFamily="34" charset="0"/>
              </a:rPr>
              <a:t>TikTok's data harvesting is consistent with industry norms. US tech companies can reject or push back on government requests to access user data. However, to operate in China, Chinese tech companies must always turn over data to the government when requested.</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005776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6506778"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Questions?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800" dirty="0">
              <a:solidFill>
                <a:prstClr val="black"/>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Email </a:t>
            </a:r>
            <a:r>
              <a:rPr lang="en-US" sz="2800" dirty="0">
                <a:solidFill>
                  <a:prstClr val="black"/>
                </a:solidFill>
                <a:latin typeface="Arial" panose="020B0604020202020204" pitchFamily="34" charset="0"/>
                <a:cs typeface="Arial" panose="020B0604020202020204" pitchFamily="34" charset="0"/>
              </a:rPr>
              <a:t>o</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r_export@ou.ad3.ucdavis.edu</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740859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Arial" panose="020B0604020202020204" pitchFamily="34" charset="0"/>
                <a:cs typeface="Arial" panose="020B0604020202020204" pitchFamily="34" charset="0"/>
              </a:rPr>
              <a:t>WELCOME TO ORA / RAS: DISCOVER YOUR PATH</a:t>
            </a:r>
            <a:br>
              <a:rPr lang="en-US" sz="2800" dirty="0">
                <a:solidFill>
                  <a:schemeClr val="bg1"/>
                </a:solidFill>
                <a:latin typeface="Arial" panose="020B0604020202020204" pitchFamily="34" charset="0"/>
                <a:cs typeface="Arial" panose="020B0604020202020204" pitchFamily="34" charset="0"/>
              </a:rPr>
            </a:br>
            <a:r>
              <a:rPr lang="en-US" sz="2800" dirty="0">
                <a:solidFill>
                  <a:schemeClr val="bg1"/>
                </a:solidFill>
                <a:latin typeface="Arial" panose="020B0604020202020204" pitchFamily="34" charset="0"/>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a:spLocks noGrp="1"/>
          </p:cNvSpPr>
          <p:nvPr>
            <p:ph type="ctrTitle"/>
          </p:nvPr>
        </p:nvSpPr>
        <p:spPr>
          <a:xfrm>
            <a:off x="0" y="512476"/>
            <a:ext cx="9168774" cy="502549"/>
          </a:xfrm>
        </p:spPr>
        <p:txBody>
          <a:bodyPr>
            <a:noAutofit/>
          </a:bodyPr>
          <a:lstStyle/>
          <a:p>
            <a:pPr algn="l"/>
            <a:r>
              <a:rPr lang="en-US" sz="2800" dirty="0">
                <a:solidFill>
                  <a:schemeClr val="bg1"/>
                </a:solidFill>
                <a:latin typeface="Arial" panose="020B0604020202020204" pitchFamily="34" charset="0"/>
                <a:cs typeface="Arial" panose="020B0604020202020204" pitchFamily="34" charset="0"/>
              </a:rPr>
              <a:t>Research Administration Forum</a:t>
            </a:r>
            <a:br>
              <a:rPr lang="en-US" sz="2800" dirty="0">
                <a:solidFill>
                  <a:schemeClr val="bg1"/>
                </a:solidFill>
                <a:latin typeface="Arial" panose="020B0604020202020204" pitchFamily="34" charset="0"/>
                <a:cs typeface="Arial" panose="020B0604020202020204" pitchFamily="34" charset="0"/>
              </a:rPr>
            </a:br>
            <a:r>
              <a:rPr lang="en-US" sz="28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108154" y="1440584"/>
            <a:ext cx="8927690" cy="3308598"/>
          </a:xfrm>
          <a:prstGeom prst="rect">
            <a:avLst/>
          </a:prstGeom>
          <a:noFill/>
        </p:spPr>
        <p:txBody>
          <a:bodyPr wrap="square" rtlCol="0">
            <a:spAutoFit/>
          </a:bodyPr>
          <a:lstStyle/>
          <a:p>
            <a:r>
              <a:rPr lang="en-US" sz="4400" dirty="0">
                <a:latin typeface="Arial" panose="020B0604020202020204" pitchFamily="34" charset="0"/>
                <a:cs typeface="Arial" panose="020B0604020202020204" pitchFamily="34" charset="0"/>
              </a:rPr>
              <a:t>Federal Acquisition Regulation: Prohibition on a </a:t>
            </a:r>
            <a:r>
              <a:rPr lang="en-US" sz="4400" dirty="0" err="1">
                <a:latin typeface="Arial" panose="020B0604020202020204" pitchFamily="34" charset="0"/>
                <a:cs typeface="Arial" panose="020B0604020202020204" pitchFamily="34" charset="0"/>
              </a:rPr>
              <a:t>ByteDance</a:t>
            </a:r>
            <a:r>
              <a:rPr lang="en-US" sz="4400" dirty="0">
                <a:latin typeface="Arial" panose="020B0604020202020204" pitchFamily="34" charset="0"/>
                <a:cs typeface="Arial" panose="020B0604020202020204" pitchFamily="34" charset="0"/>
              </a:rPr>
              <a:t> Covered Application</a:t>
            </a:r>
          </a:p>
          <a:p>
            <a:pPr marL="1143000" lvl="1" indent="-685800">
              <a:buFont typeface="Arial" panose="020B0604020202020204" pitchFamily="34" charset="0"/>
              <a:buChar char="•"/>
            </a:pPr>
            <a:r>
              <a:rPr lang="en-US" sz="4400" dirty="0">
                <a:latin typeface="Arial" panose="020B0604020202020204" pitchFamily="34" charset="0"/>
                <a:cs typeface="Arial" panose="020B0604020202020204" pitchFamily="34" charset="0"/>
              </a:rPr>
              <a:t>TikTok ban on federal devices!</a:t>
            </a:r>
          </a:p>
          <a:p>
            <a:pPr marL="457200" indent="-457200">
              <a:spcBef>
                <a:spcPts val="600"/>
              </a:spcBef>
              <a:spcAft>
                <a:spcPts val="600"/>
              </a:spcAft>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4257211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120542" y="1656715"/>
            <a:ext cx="8591196" cy="3600986"/>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is the new regulation?</a:t>
            </a:r>
          </a:p>
          <a:p>
            <a:pPr marR="0" lvl="1"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new Federal Acquisition Regulation (FAR 52.204-27) clause prohibits federal contractors and subcontractors from “having or using” TikTok, or any “successor application” developed by </a:t>
            </a:r>
            <a:r>
              <a:rPr kumimoji="0" lang="en-US"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ByteDance</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on any information technology system used or provided by the contractor in the performance of a government contract.</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254212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170099"/>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Who is affected?</a:t>
            </a:r>
          </a:p>
          <a:p>
            <a:pPr marR="0" lvl="1" algn="l" defTabSz="457200" rtl="0" eaLnBrk="1" fontAlgn="auto" latinLnBrk="0" hangingPunct="1">
              <a:lnSpc>
                <a:spcPct val="100000"/>
              </a:lnSpc>
              <a:spcBef>
                <a:spcPts val="0"/>
              </a:spcBef>
              <a:spcAft>
                <a:spcPts val="0"/>
              </a:spcAft>
              <a:buClrTx/>
              <a:buSzTx/>
              <a:tabLst/>
              <a:defRPr/>
            </a:pPr>
            <a:r>
              <a:rPr lang="en-US" sz="2800" dirty="0">
                <a:solidFill>
                  <a:prstClr val="black"/>
                </a:solidFill>
                <a:latin typeface="Arial" panose="020B0604020202020204" pitchFamily="34" charset="0"/>
                <a:cs typeface="Arial" panose="020B0604020202020204" pitchFamily="34" charset="0"/>
              </a:rPr>
              <a:t>T</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he prohibition applies to cellphones and other mobile devices regardless of whether the device is owned by the government, the contractor company, or the contractor’s employees (company-issued devices and/or employee-owned devices that are used). </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163859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416320"/>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doesn’t apply?</a:t>
            </a:r>
          </a:p>
          <a:p>
            <a:pPr marR="0" lvl="1" algn="l" defTabSz="457200" rtl="0" eaLnBrk="1" fontAlgn="auto" latinLnBrk="0" hangingPunct="1">
              <a:lnSpc>
                <a:spcPct val="100000"/>
              </a:lnSpc>
              <a:spcBef>
                <a:spcPts val="0"/>
              </a:spcBef>
              <a:spcAft>
                <a:spcPts val="0"/>
              </a:spcAft>
              <a:buClrTx/>
              <a:buSzTx/>
              <a:tabLst/>
              <a:defRPr/>
            </a:pPr>
            <a:r>
              <a:rPr lang="en-US" sz="3600" dirty="0">
                <a:solidFill>
                  <a:prstClr val="black"/>
                </a:solidFill>
                <a:latin typeface="Arial" panose="020B0604020202020204" pitchFamily="34" charset="0"/>
                <a:cs typeface="Arial" panose="020B0604020202020204" pitchFamily="34" charset="0"/>
              </a:rPr>
              <a:t>A personally owned cellphone that an employee does not use in the performance of the government contract is not subject to the prohibition.</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2497868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78565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When does it take effect?</a:t>
            </a:r>
          </a:p>
          <a:p>
            <a:pPr lvl="1">
              <a:defRPr/>
            </a:pPr>
            <a:r>
              <a:rPr lang="en-US" sz="4000" dirty="0">
                <a:solidFill>
                  <a:prstClr val="black"/>
                </a:solidFill>
                <a:latin typeface="Arial" panose="020B0604020202020204" pitchFamily="34" charset="0"/>
                <a:cs typeface="Arial" panose="020B0604020202020204" pitchFamily="34" charset="0"/>
              </a:rPr>
              <a:t>F</a:t>
            </a:r>
            <a:r>
              <a:rPr kumimoji="0" lang="en-US" sz="40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ederal</a:t>
            </a:r>
            <a:r>
              <a:rPr kumimoji="0" 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contracts awarded or modified on or after June 2, 2023 must amend their solicitation to comply with the interim rule by July 3, 2023.</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16236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416320"/>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is the PI’s role?</a:t>
            </a:r>
          </a:p>
          <a:p>
            <a:pPr marR="0" lvl="1" algn="l" defTabSz="457200" rtl="0" eaLnBrk="1" fontAlgn="auto" latinLnBrk="0" hangingPunct="1">
              <a:lnSpc>
                <a:spcPct val="100000"/>
              </a:lnSpc>
              <a:spcBef>
                <a:spcPts val="0"/>
              </a:spcBef>
              <a:spcAft>
                <a:spcPts val="0"/>
              </a:spcAft>
              <a:buClrTx/>
              <a:buSzTx/>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Principal investigators on a federal contract that is or may soon be subject to this requirement, will have primary responsibility for ensuring compliance with this new requirement.</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390944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90876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sz="4400" dirty="0">
                <a:solidFill>
                  <a:prstClr val="black"/>
                </a:solidFill>
                <a:latin typeface="Arial" panose="020B0604020202020204" pitchFamily="34" charset="0"/>
                <a:cs typeface="Arial" panose="020B0604020202020204" pitchFamily="34" charset="0"/>
              </a:rPr>
              <a:t>How will a </a:t>
            </a:r>
            <a:r>
              <a:rPr kumimoji="0" lang="en-US"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PI know if they have this clause in their agreement?</a:t>
            </a:r>
          </a:p>
          <a:p>
            <a:pPr marR="0" lvl="1" algn="l" defTabSz="4572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Principal investigators will be notified of the new provision in their amended or renewed agreements.</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110213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Research Ethics and Compliance Office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4031873"/>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a:t>
            </a:r>
            <a:r>
              <a:rPr lang="en-US" sz="3200" dirty="0">
                <a:solidFill>
                  <a:prstClr val="black"/>
                </a:solidFill>
                <a:latin typeface="Arial" panose="020B0604020202020204" pitchFamily="34" charset="0"/>
                <a:cs typeface="Arial" panose="020B0604020202020204" pitchFamily="34" charset="0"/>
              </a:rPr>
              <a:t>do PI’s need to do?</a:t>
            </a:r>
            <a:endPar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1" algn="l" defTabSz="457200" rtl="0" eaLnBrk="1" fontAlgn="auto" latinLnBrk="0" hangingPunct="1">
              <a:lnSpc>
                <a:spcPct val="100000"/>
              </a:lnSpc>
              <a:spcBef>
                <a:spcPts val="0"/>
              </a:spcBef>
              <a:spcAft>
                <a:spcPts val="0"/>
              </a:spcAft>
              <a:buClrTx/>
              <a:buSzTx/>
              <a:tabLst/>
              <a:defRPr/>
            </a:pPr>
            <a:r>
              <a:rPr lang="en-US" sz="3200" dirty="0">
                <a:solidFill>
                  <a:prstClr val="black"/>
                </a:solidFill>
                <a:latin typeface="Arial" panose="020B0604020202020204" pitchFamily="34" charset="0"/>
                <a:cs typeface="Arial" panose="020B0604020202020204" pitchFamily="34" charset="0"/>
              </a:rPr>
              <a:t>This means that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employees working on or in connection with a federal government contract are prohibited from having the TikTok app on any computers or mobile devices, unless the device is used for purely personal reasons and not used at all for company business.</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220840638"/>
      </p:ext>
    </p:extLst>
  </p:cSld>
  <p:clrMapOvr>
    <a:masterClrMapping/>
  </p:clrMapOvr>
</p:sld>
</file>

<file path=ppt/theme/theme1.xml><?xml version="1.0" encoding="utf-8"?>
<a:theme xmlns:a="http://schemas.openxmlformats.org/drawingml/2006/main" name="RAS_R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RAS_RAS_PP_Template</Template>
  <TotalTime>257245</TotalTime>
  <Words>838</Words>
  <Application>Microsoft Office PowerPoint</Application>
  <PresentationFormat>On-screen Show (4:3)</PresentationFormat>
  <Paragraphs>77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RAS_RAS</vt:lpstr>
      <vt:lpstr>Research Ethics and Compliance Office  Updates  ALAISHA m.Hellman, Director   </vt:lpstr>
      <vt:lpstr>Research Administration Forum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lpstr> Research Ethics and Compliance Office Updates</vt:lpstr>
    </vt:vector>
  </TitlesOfParts>
  <Company>Emory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Bienkowski, Kathleen</dc:creator>
  <cp:lastModifiedBy>Alaisha M Hellman</cp:lastModifiedBy>
  <cp:revision>628</cp:revision>
  <cp:lastPrinted>2020-02-25T00:40:45Z</cp:lastPrinted>
  <dcterms:created xsi:type="dcterms:W3CDTF">2016-11-02T12:01:03Z</dcterms:created>
  <dcterms:modified xsi:type="dcterms:W3CDTF">2023-08-23T16:42:36Z</dcterms:modified>
</cp:coreProperties>
</file>