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1"/>
  </p:notesMasterIdLst>
  <p:handoutMasterIdLst>
    <p:handoutMasterId r:id="rId12"/>
  </p:handoutMasterIdLst>
  <p:sldIdLst>
    <p:sldId id="269" r:id="rId5"/>
    <p:sldId id="2144867146" r:id="rId6"/>
    <p:sldId id="2144867145" r:id="rId7"/>
    <p:sldId id="2144867147" r:id="rId8"/>
    <p:sldId id="2144867148" r:id="rId9"/>
    <p:sldId id="2144867149" r:id="rId1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don A Huling" initials="LAH" lastIdx="1" clrIdx="0">
    <p:extLst>
      <p:ext uri="{19B8F6BF-5375-455C-9EA6-DF929625EA0E}">
        <p15:presenceInfo xmlns:p15="http://schemas.microsoft.com/office/powerpoint/2012/main" userId="S::lahuling@ucdavis.edu::1f023c2c-20d2-4647-bf75-8d412435806d" providerId="AD"/>
      </p:ext>
    </p:extLst>
  </p:cmAuthor>
  <p:cmAuthor id="2" name="Debra Henn" initials="DH" lastIdx="8" clrIdx="1">
    <p:extLst>
      <p:ext uri="{19B8F6BF-5375-455C-9EA6-DF929625EA0E}">
        <p15:presenceInfo xmlns:p15="http://schemas.microsoft.com/office/powerpoint/2012/main" userId="S-1-5-21-3516884288-2819916808-3028616173-5668" providerId="AD"/>
      </p:ext>
    </p:extLst>
  </p:cmAuthor>
  <p:cmAuthor id="3" name="Francisco Andrade" initials="FA" lastIdx="2" clrIdx="2">
    <p:extLst>
      <p:ext uri="{19B8F6BF-5375-455C-9EA6-DF929625EA0E}">
        <p15:presenceInfo xmlns:p15="http://schemas.microsoft.com/office/powerpoint/2012/main" userId="S-1-5-21-3516884288-2819916808-3028616173-100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7F"/>
    <a:srgbClr val="FFCC00"/>
    <a:srgbClr val="FFFFFF"/>
    <a:srgbClr val="221D00"/>
    <a:srgbClr val="463C00"/>
    <a:srgbClr val="022851"/>
    <a:srgbClr val="9AA4B5"/>
    <a:srgbClr val="124DA1"/>
    <a:srgbClr val="0C488B"/>
    <a:srgbClr val="FCF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93" autoAdjust="0"/>
    <p:restoredTop sz="93792" autoAdjust="0"/>
  </p:normalViewPr>
  <p:slideViewPr>
    <p:cSldViewPr>
      <p:cViewPr varScale="1">
        <p:scale>
          <a:sx n="108" d="100"/>
          <a:sy n="108" d="100"/>
        </p:scale>
        <p:origin x="810" y="96"/>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howGuides="1">
      <p:cViewPr varScale="1">
        <p:scale>
          <a:sx n="72" d="100"/>
          <a:sy n="72" d="100"/>
        </p:scale>
        <p:origin x="3090" y="54"/>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3-02-21T10:50:50.105" idx="2">
    <p:pos x="10" y="10"/>
    <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3-02-21T10:51:38.072" idx="3">
    <p:pos x="10" y="10"/>
    <p:text>Who will process these documents and how long a delay is expected? Or will it be a parallel system?</p:text>
    <p:extLst>
      <p:ext uri="{C676402C-5697-4E1C-873F-D02D1690AC5C}">
        <p15:threadingInfo xmlns:p15="http://schemas.microsoft.com/office/powerpoint/2012/main" timeZoneBias="480"/>
      </p:ext>
    </p:extLst>
  </p:cm>
  <p:cm authorId="2" dt="2023-02-21T10:52:53.808" idx="4">
    <p:pos x="106" y="106"/>
    <p:text>Is this just talking about C&amp;G invoicing or all A/R?</p:text>
    <p:extLst>
      <p:ext uri="{C676402C-5697-4E1C-873F-D02D1690AC5C}">
        <p15:threadingInfo xmlns:p15="http://schemas.microsoft.com/office/powerpoint/2012/main" timeZoneBias="4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3-02-21T10:57:03.482" idx="8">
    <p:pos x="10" y="10"/>
    <p:text>So, this is generally for awards ending in Sep-Oct? Is this going to be communicated to PIs? If they don't have work left to perform, is it appropriate to request an extension?</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F1E64CFD-9DC3-4699-951D-BB37826B83DE}" type="datetimeFigureOut">
              <a:rPr lang="en-US" smtClean="0"/>
              <a:t>2/22/2023</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D615CE11-4A2A-4B9E-A1D2-0A8EA0ACE24E}" type="slidenum">
              <a:rPr lang="en-US" smtClean="0"/>
              <a:t>‹#›</a:t>
            </a:fld>
            <a:endParaRPr lang="en-US" dirty="0"/>
          </a:p>
        </p:txBody>
      </p:sp>
    </p:spTree>
    <p:extLst>
      <p:ext uri="{BB962C8B-B14F-4D97-AF65-F5344CB8AC3E}">
        <p14:creationId xmlns:p14="http://schemas.microsoft.com/office/powerpoint/2010/main" val="102567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540" cy="46201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7341" y="1"/>
            <a:ext cx="3011540" cy="462015"/>
          </a:xfrm>
          <a:prstGeom prst="rect">
            <a:avLst/>
          </a:prstGeom>
        </p:spPr>
        <p:txBody>
          <a:bodyPr vert="horz" lIns="91440" tIns="45720" rIns="91440" bIns="45720" rtlCol="0"/>
          <a:lstStyle>
            <a:lvl1pPr algn="r">
              <a:defRPr sz="1200"/>
            </a:lvl1pPr>
          </a:lstStyle>
          <a:p>
            <a:fld id="{FC57DEC6-1324-490A-B462-0DB1FFA3112B}" type="datetimeFigureOut">
              <a:rPr lang="en-US" smtClean="0"/>
              <a:t>2/22/2023</a:t>
            </a:fld>
            <a:endParaRPr lang="en-US"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247" y="4388086"/>
            <a:ext cx="5559582" cy="415602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1951"/>
            <a:ext cx="3011540" cy="46201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341" y="8771951"/>
            <a:ext cx="3011540" cy="462015"/>
          </a:xfrm>
          <a:prstGeom prst="rect">
            <a:avLst/>
          </a:prstGeom>
        </p:spPr>
        <p:txBody>
          <a:bodyPr vert="horz" lIns="91440" tIns="45720" rIns="91440" bIns="45720" rtlCol="0" anchor="b"/>
          <a:lstStyle>
            <a:lvl1pPr algn="r">
              <a:defRPr sz="1200"/>
            </a:lvl1pPr>
          </a:lstStyle>
          <a:p>
            <a:fld id="{C0C2CB3B-880D-4F65-B130-01F7D8DED70C}" type="slidenum">
              <a:rPr lang="en-US" smtClean="0"/>
              <a:t>‹#›</a:t>
            </a:fld>
            <a:endParaRPr lang="en-US" dirty="0"/>
          </a:p>
        </p:txBody>
      </p:sp>
    </p:spTree>
    <p:extLst>
      <p:ext uri="{BB962C8B-B14F-4D97-AF65-F5344CB8AC3E}">
        <p14:creationId xmlns:p14="http://schemas.microsoft.com/office/powerpoint/2010/main" val="52447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1</a:t>
            </a:fld>
            <a:endParaRPr lang="en-US" dirty="0"/>
          </a:p>
        </p:txBody>
      </p:sp>
    </p:spTree>
    <p:extLst>
      <p:ext uri="{BB962C8B-B14F-4D97-AF65-F5344CB8AC3E}">
        <p14:creationId xmlns:p14="http://schemas.microsoft.com/office/powerpoint/2010/main" val="1324375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2</a:t>
            </a:fld>
            <a:endParaRPr lang="en-US" dirty="0"/>
          </a:p>
        </p:txBody>
      </p:sp>
    </p:spTree>
    <p:extLst>
      <p:ext uri="{BB962C8B-B14F-4D97-AF65-F5344CB8AC3E}">
        <p14:creationId xmlns:p14="http://schemas.microsoft.com/office/powerpoint/2010/main" val="1345241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3</a:t>
            </a:fld>
            <a:endParaRPr lang="en-US" dirty="0"/>
          </a:p>
        </p:txBody>
      </p:sp>
    </p:spTree>
    <p:extLst>
      <p:ext uri="{BB962C8B-B14F-4D97-AF65-F5344CB8AC3E}">
        <p14:creationId xmlns:p14="http://schemas.microsoft.com/office/powerpoint/2010/main" val="1658370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4</a:t>
            </a:fld>
            <a:endParaRPr lang="en-US" dirty="0"/>
          </a:p>
        </p:txBody>
      </p:sp>
    </p:spTree>
    <p:extLst>
      <p:ext uri="{BB962C8B-B14F-4D97-AF65-F5344CB8AC3E}">
        <p14:creationId xmlns:p14="http://schemas.microsoft.com/office/powerpoint/2010/main" val="1444503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5</a:t>
            </a:fld>
            <a:endParaRPr lang="en-US" dirty="0"/>
          </a:p>
        </p:txBody>
      </p:sp>
    </p:spTree>
    <p:extLst>
      <p:ext uri="{BB962C8B-B14F-4D97-AF65-F5344CB8AC3E}">
        <p14:creationId xmlns:p14="http://schemas.microsoft.com/office/powerpoint/2010/main" val="931007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6</a:t>
            </a:fld>
            <a:endParaRPr lang="en-US" dirty="0"/>
          </a:p>
        </p:txBody>
      </p:sp>
    </p:spTree>
    <p:extLst>
      <p:ext uri="{BB962C8B-B14F-4D97-AF65-F5344CB8AC3E}">
        <p14:creationId xmlns:p14="http://schemas.microsoft.com/office/powerpoint/2010/main" val="3235231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D40F234-7F3A-094B-8656-CF61951E73D7}"/>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112329" y="3175000"/>
            <a:ext cx="9144000" cy="2387600"/>
          </a:xfrm>
          <a:prstGeom prst="rect">
            <a:avLst/>
          </a:prstGeom>
        </p:spPr>
        <p:txBody>
          <a:bodyPr lIns="0" tIns="0" rIns="0" bIns="0" anchor="t"/>
          <a:lstStyle>
            <a:lvl1pPr algn="l">
              <a:defRPr sz="3600" b="1">
                <a:solidFill>
                  <a:srgbClr val="FFFFFF"/>
                </a:solidFill>
                <a:latin typeface="+mj-lt"/>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90963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E white backgroun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AC56BC02-2037-6E4E-B0E4-5723E8C1717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8889" b="30624"/>
          <a:stretch/>
        </p:blipFill>
        <p:spPr>
          <a:xfrm>
            <a:off x="0" y="6133763"/>
            <a:ext cx="12192000" cy="719152"/>
          </a:xfrm>
          <a:prstGeom prst="rect">
            <a:avLst/>
          </a:prstGeom>
        </p:spPr>
      </p:pic>
      <p:sp>
        <p:nvSpPr>
          <p:cNvPr id="2" name="Title 1"/>
          <p:cNvSpPr>
            <a:spLocks noGrp="1"/>
          </p:cNvSpPr>
          <p:nvPr>
            <p:ph type="title"/>
          </p:nvPr>
        </p:nvSpPr>
        <p:spPr>
          <a:xfrm>
            <a:off x="0" y="0"/>
            <a:ext cx="7284045" cy="1237262"/>
          </a:xfrm>
          <a:prstGeom prst="rect">
            <a:avLst/>
          </a:prstGeom>
          <a:solidFill>
            <a:srgbClr val="022851"/>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838200" y="1825625"/>
            <a:ext cx="9677400" cy="4351338"/>
          </a:xfrm>
        </p:spPr>
        <p:txBody>
          <a:bodyPr>
            <a:noAutofit/>
          </a:body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ADB060C5-3258-E844-B6A0-009691DEB1F4}"/>
              </a:ext>
            </a:extLst>
          </p:cNvPr>
          <p:cNvSpPr>
            <a:spLocks noGrp="1"/>
          </p:cNvSpPr>
          <p:nvPr>
            <p:ph type="sldNum" sz="quarter" idx="10"/>
          </p:nvPr>
        </p:nvSpPr>
        <p:spPr>
          <a:xfrm>
            <a:off x="11726708" y="6450027"/>
            <a:ext cx="457200" cy="365125"/>
          </a:xfrm>
        </p:spPr>
        <p:txBody>
          <a:bodyPr/>
          <a:lstStyle>
            <a:lvl1pPr>
              <a:defRPr>
                <a:solidFill>
                  <a:schemeClr val="bg1"/>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14832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E dark backgroun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7AC901-62E8-5C4E-8AC8-C40D794F3C42}"/>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picture containing text&#10;&#10;Description automatically generated">
            <a:extLst>
              <a:ext uri="{FF2B5EF4-FFF2-40B4-BE49-F238E27FC236}">
                <a16:creationId xmlns:a16="http://schemas.microsoft.com/office/drawing/2014/main" id="{95978784-EFEB-844A-BDB7-C56BFFF69AC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9519" b="30624"/>
          <a:stretch/>
        </p:blipFill>
        <p:spPr>
          <a:xfrm>
            <a:off x="0" y="6176963"/>
            <a:ext cx="12192000" cy="675951"/>
          </a:xfrm>
          <a:prstGeom prst="rect">
            <a:avLst/>
          </a:prstGeom>
        </p:spPr>
      </p:pic>
      <p:sp>
        <p:nvSpPr>
          <p:cNvPr id="5" name="Title 1">
            <a:extLst>
              <a:ext uri="{FF2B5EF4-FFF2-40B4-BE49-F238E27FC236}">
                <a16:creationId xmlns:a16="http://schemas.microsoft.com/office/drawing/2014/main" id="{8BAAFEA9-3806-4D42-B97D-044DD3C6DF6F}"/>
              </a:ext>
            </a:extLst>
          </p:cNvPr>
          <p:cNvSpPr>
            <a:spLocks noGrp="1"/>
          </p:cNvSpPr>
          <p:nvPr>
            <p:ph type="title"/>
          </p:nvPr>
        </p:nvSpPr>
        <p:spPr>
          <a:xfrm>
            <a:off x="0" y="0"/>
            <a:ext cx="7284045" cy="1237262"/>
          </a:xfrm>
          <a:prstGeom prst="rect">
            <a:avLst/>
          </a:prstGeom>
          <a:solidFill>
            <a:srgbClr val="00497F"/>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6" name="Content Placeholder 2">
            <a:extLst>
              <a:ext uri="{FF2B5EF4-FFF2-40B4-BE49-F238E27FC236}">
                <a16:creationId xmlns:a16="http://schemas.microsoft.com/office/drawing/2014/main" id="{9ACE05B9-1198-EE4C-A2DC-91F8E9DAF531}"/>
              </a:ext>
            </a:extLst>
          </p:cNvPr>
          <p:cNvSpPr>
            <a:spLocks noGrp="1"/>
          </p:cNvSpPr>
          <p:nvPr>
            <p:ph idx="1" hasCustomPrompt="1"/>
          </p:nvPr>
        </p:nvSpPr>
        <p:spPr>
          <a:xfrm>
            <a:off x="838200" y="1825625"/>
            <a:ext cx="9677400" cy="3965575"/>
          </a:xfrm>
        </p:spPr>
        <p:txBody>
          <a:bodyPr>
            <a:noAutofit/>
          </a:bodyPr>
          <a:lstStyle>
            <a:lvl1pPr>
              <a:defRPr>
                <a:solidFill>
                  <a:srgbClr val="FFFFFF"/>
                </a:solidFill>
              </a:defRPr>
            </a:lvl1pPr>
            <a:lvl2pPr>
              <a:defRPr>
                <a:solidFill>
                  <a:srgbClr val="FFFFFF"/>
                </a:solidFill>
              </a:defRPr>
            </a:lvl2p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C9C2D529-B505-9F48-9EE1-EF4ECC6D3FF8}"/>
              </a:ext>
            </a:extLst>
          </p:cNvPr>
          <p:cNvSpPr txBox="1">
            <a:spLocks/>
          </p:cNvSpPr>
          <p:nvPr userDrawn="1"/>
        </p:nvSpPr>
        <p:spPr>
          <a:xfrm>
            <a:off x="11726708" y="6450027"/>
            <a:ext cx="457200"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3073523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p:txBody>
      </p:sp>
      <p:sp>
        <p:nvSpPr>
          <p:cNvPr id="7" name="Slide Number Placeholder 11">
            <a:extLst>
              <a:ext uri="{FF2B5EF4-FFF2-40B4-BE49-F238E27FC236}">
                <a16:creationId xmlns:a16="http://schemas.microsoft.com/office/drawing/2014/main" id="{68F5C4FE-5EC6-8547-B59C-CB35417AA3F3}"/>
              </a:ext>
            </a:extLst>
          </p:cNvPr>
          <p:cNvSpPr>
            <a:spLocks noGrp="1"/>
          </p:cNvSpPr>
          <p:nvPr>
            <p:ph type="sldNum" sz="quarter" idx="4"/>
          </p:nvPr>
        </p:nvSpPr>
        <p:spPr>
          <a:xfrm>
            <a:off x="81897" y="6492875"/>
            <a:ext cx="527703"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329337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7"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fontAlgn="t" latinLnBrk="0" hangingPunct="1">
        <a:lnSpc>
          <a:spcPct val="100000"/>
        </a:lnSpc>
        <a:spcBef>
          <a:spcPts val="1000"/>
        </a:spcBef>
        <a:spcAft>
          <a:spcPts val="600"/>
        </a:spcAft>
        <a:buClr>
          <a:srgbClr val="FFBF00"/>
        </a:buClr>
        <a:buFont typeface="Wingdings" pitchFamily="2" charset="2"/>
        <a:buChar char="§"/>
        <a:defRPr sz="2800" kern="1200">
          <a:solidFill>
            <a:schemeClr val="tx1"/>
          </a:solidFill>
          <a:latin typeface="+mj-lt"/>
          <a:ea typeface="+mn-ea"/>
          <a:cs typeface="Arial" panose="020B0604020202020204" pitchFamily="34" charset="0"/>
        </a:defRPr>
      </a:lvl1pPr>
      <a:lvl2pPr marL="685800" indent="-228600" algn="l" defTabSz="914400" rtl="0" eaLnBrk="1" fontAlgn="t" latinLnBrk="0" hangingPunct="1">
        <a:lnSpc>
          <a:spcPct val="100000"/>
        </a:lnSpc>
        <a:spcBef>
          <a:spcPts val="500"/>
        </a:spcBef>
        <a:spcAft>
          <a:spcPts val="600"/>
        </a:spcAft>
        <a:buFont typeface="Arial"/>
        <a:buChar char="•"/>
        <a:defRPr sz="2400" kern="1200">
          <a:solidFill>
            <a:schemeClr val="tx1"/>
          </a:solidFill>
          <a:latin typeface="+mj-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blur&#10;&#10;Description automatically generated">
            <a:extLst>
              <a:ext uri="{FF2B5EF4-FFF2-40B4-BE49-F238E27FC236}">
                <a16:creationId xmlns:a16="http://schemas.microsoft.com/office/drawing/2014/main" id="{B78D0593-C194-E54A-B38A-1D0E2D21435B}"/>
              </a:ext>
            </a:extLst>
          </p:cNvPr>
          <p:cNvPicPr>
            <a:picLocks noChangeAspect="1"/>
          </p:cNvPicPr>
          <p:nvPr/>
        </p:nvPicPr>
        <p:blipFill>
          <a:blip r:embed="rId3" cstate="print">
            <a:alphaModFix amt="24000"/>
            <a:extLst>
              <a:ext uri="{28A0092B-C50C-407E-A947-70E740481C1C}">
                <a14:useLocalDpi xmlns:a14="http://schemas.microsoft.com/office/drawing/2010/main" val="0"/>
              </a:ext>
            </a:extLst>
          </a:blip>
          <a:stretch>
            <a:fillRect/>
          </a:stretch>
        </p:blipFill>
        <p:spPr>
          <a:xfrm>
            <a:off x="0" y="-3464"/>
            <a:ext cx="12219710" cy="7467600"/>
          </a:xfrm>
          <a:prstGeom prst="rect">
            <a:avLst/>
          </a:prstGeom>
        </p:spPr>
      </p:pic>
      <p:sp>
        <p:nvSpPr>
          <p:cNvPr id="9" name="Title 1">
            <a:extLst>
              <a:ext uri="{FF2B5EF4-FFF2-40B4-BE49-F238E27FC236}">
                <a16:creationId xmlns:a16="http://schemas.microsoft.com/office/drawing/2014/main" id="{30EB9D5E-601B-5142-B906-E86ABA6E5F49}"/>
              </a:ext>
            </a:extLst>
          </p:cNvPr>
          <p:cNvSpPr txBox="1">
            <a:spLocks/>
          </p:cNvSpPr>
          <p:nvPr/>
        </p:nvSpPr>
        <p:spPr>
          <a:xfrm>
            <a:off x="1219199" y="3124200"/>
            <a:ext cx="10058401" cy="2387600"/>
          </a:xfrm>
          <a:prstGeom prst="rect">
            <a:avLst/>
          </a:prstGeom>
        </p:spPr>
        <p:txBody>
          <a:bodyPr lIns="0" tIns="0" rIns="0" bIns="0" anchor="t"/>
          <a:lstStyle>
            <a:lvl1pPr algn="l" defTabSz="914400" rtl="0" eaLnBrk="1" latinLnBrk="0" hangingPunct="1">
              <a:lnSpc>
                <a:spcPct val="90000"/>
              </a:lnSpc>
              <a:spcBef>
                <a:spcPct val="0"/>
              </a:spcBef>
              <a:buNone/>
              <a:defRPr sz="3600" b="1" kern="1200">
                <a:solidFill>
                  <a:srgbClr val="FFFFFF"/>
                </a:solidFill>
                <a:latin typeface="Proxima Nova" panose="02000506030000020004" pitchFamily="2" charset="0"/>
                <a:ea typeface="+mj-ea"/>
                <a:cs typeface="Arial" panose="020B0604020202020204" pitchFamily="34" charset="0"/>
              </a:defRPr>
            </a:lvl1pPr>
          </a:lstStyle>
          <a:p>
            <a:r>
              <a:rPr lang="en-US" sz="6600" dirty="0">
                <a:latin typeface="Proxima Nova"/>
                <a:cs typeface="Arial"/>
              </a:rPr>
              <a:t>Cutover to Oracle</a:t>
            </a:r>
            <a:endParaRPr lang="en-US" dirty="0">
              <a:latin typeface="Proxima Nova"/>
              <a:cs typeface="Arial"/>
            </a:endParaRPr>
          </a:p>
          <a:p>
            <a:r>
              <a:rPr lang="en-US" dirty="0">
                <a:latin typeface="Proxima Nova"/>
                <a:cs typeface="Arial"/>
              </a:rPr>
              <a:t>Information and recommendations</a:t>
            </a:r>
            <a:endParaRPr lang="en-US" dirty="0"/>
          </a:p>
          <a:p>
            <a:endParaRPr lang="en-US" sz="2000" b="0" dirty="0"/>
          </a:p>
          <a:p>
            <a:r>
              <a:rPr lang="en-US" sz="2000" b="0" dirty="0"/>
              <a:t>February 2023</a:t>
            </a:r>
          </a:p>
        </p:txBody>
      </p:sp>
      <p:sp>
        <p:nvSpPr>
          <p:cNvPr id="10" name="Rectangle 9">
            <a:extLst>
              <a:ext uri="{FF2B5EF4-FFF2-40B4-BE49-F238E27FC236}">
                <a16:creationId xmlns:a16="http://schemas.microsoft.com/office/drawing/2014/main" id="{2497927E-6BB6-3F4C-8043-044046C27C5C}"/>
              </a:ext>
            </a:extLst>
          </p:cNvPr>
          <p:cNvSpPr/>
          <p:nvPr/>
        </p:nvSpPr>
        <p:spPr>
          <a:xfrm rot="10800000">
            <a:off x="914400" y="2286000"/>
            <a:ext cx="76200" cy="2895600"/>
          </a:xfrm>
          <a:prstGeom prst="rect">
            <a:avLst/>
          </a:prstGeom>
          <a:solidFill>
            <a:srgbClr val="FF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75AD2776-9213-9F42-B826-197392C3BA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00" y="2184400"/>
            <a:ext cx="2616200" cy="558800"/>
          </a:xfrm>
          <a:prstGeom prst="rect">
            <a:avLst/>
          </a:prstGeom>
        </p:spPr>
      </p:pic>
    </p:spTree>
    <p:extLst>
      <p:ext uri="{BB962C8B-B14F-4D97-AF65-F5344CB8AC3E}">
        <p14:creationId xmlns:p14="http://schemas.microsoft.com/office/powerpoint/2010/main" val="864564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6412012" cy="1237262"/>
          </a:xfrm>
        </p:spPr>
        <p:txBody>
          <a:bodyPr/>
          <a:lstStyle/>
          <a:p>
            <a:r>
              <a:rPr lang="en-US" dirty="0"/>
              <a:t> Background Information</a:t>
            </a:r>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2</a:t>
            </a:fld>
            <a:endParaRPr lang="en-US" dirty="0"/>
          </a:p>
        </p:txBody>
      </p:sp>
      <p:grpSp>
        <p:nvGrpSpPr>
          <p:cNvPr id="16" name="Group 15">
            <a:extLst>
              <a:ext uri="{FF2B5EF4-FFF2-40B4-BE49-F238E27FC236}">
                <a16:creationId xmlns:a16="http://schemas.microsoft.com/office/drawing/2014/main" id="{03A51EF1-D7D6-4C77-8A31-908C4326CF16}"/>
              </a:ext>
            </a:extLst>
          </p:cNvPr>
          <p:cNvGrpSpPr/>
          <p:nvPr/>
        </p:nvGrpSpPr>
        <p:grpSpPr>
          <a:xfrm>
            <a:off x="457200" y="1752600"/>
            <a:ext cx="10553699" cy="887487"/>
            <a:chOff x="457200" y="1169913"/>
            <a:chExt cx="10553699" cy="887487"/>
          </a:xfrm>
        </p:grpSpPr>
        <p:grpSp>
          <p:nvGrpSpPr>
            <p:cNvPr id="15" name="Group 14">
              <a:extLst>
                <a:ext uri="{FF2B5EF4-FFF2-40B4-BE49-F238E27FC236}">
                  <a16:creationId xmlns:a16="http://schemas.microsoft.com/office/drawing/2014/main" id="{30D179AF-2654-406A-B938-55C9948C6625}"/>
                </a:ext>
              </a:extLst>
            </p:cNvPr>
            <p:cNvGrpSpPr/>
            <p:nvPr/>
          </p:nvGrpSpPr>
          <p:grpSpPr>
            <a:xfrm>
              <a:off x="1181100" y="1169913"/>
              <a:ext cx="9829799" cy="887487"/>
              <a:chOff x="1181100" y="1169913"/>
              <a:chExt cx="9829799" cy="887487"/>
            </a:xfrm>
          </p:grpSpPr>
          <p:sp>
            <p:nvSpPr>
              <p:cNvPr id="5" name="Freeform: Shape 4">
                <a:extLst>
                  <a:ext uri="{FF2B5EF4-FFF2-40B4-BE49-F238E27FC236}">
                    <a16:creationId xmlns:a16="http://schemas.microsoft.com/office/drawing/2014/main" id="{CEC7C623-5B02-48F4-B153-1561C05F38AE}"/>
                  </a:ext>
                </a:extLst>
              </p:cNvPr>
              <p:cNvSpPr/>
              <p:nvPr/>
            </p:nvSpPr>
            <p:spPr>
              <a:xfrm>
                <a:off x="4719827" y="1277238"/>
                <a:ext cx="6291072" cy="627762"/>
              </a:xfrm>
              <a:custGeom>
                <a:avLst/>
                <a:gdLst>
                  <a:gd name="connsiteX0" fmla="*/ 195681 w 1174062"/>
                  <a:gd name="connsiteY0" fmla="*/ 0 h 6291072"/>
                  <a:gd name="connsiteX1" fmla="*/ 978381 w 1174062"/>
                  <a:gd name="connsiteY1" fmla="*/ 0 h 6291072"/>
                  <a:gd name="connsiteX2" fmla="*/ 1174062 w 1174062"/>
                  <a:gd name="connsiteY2" fmla="*/ 195681 h 6291072"/>
                  <a:gd name="connsiteX3" fmla="*/ 1174062 w 1174062"/>
                  <a:gd name="connsiteY3" fmla="*/ 6291072 h 6291072"/>
                  <a:gd name="connsiteX4" fmla="*/ 1174062 w 1174062"/>
                  <a:gd name="connsiteY4" fmla="*/ 6291072 h 6291072"/>
                  <a:gd name="connsiteX5" fmla="*/ 0 w 1174062"/>
                  <a:gd name="connsiteY5" fmla="*/ 6291072 h 6291072"/>
                  <a:gd name="connsiteX6" fmla="*/ 0 w 1174062"/>
                  <a:gd name="connsiteY6" fmla="*/ 6291072 h 6291072"/>
                  <a:gd name="connsiteX7" fmla="*/ 0 w 1174062"/>
                  <a:gd name="connsiteY7" fmla="*/ 195681 h 6291072"/>
                  <a:gd name="connsiteX8" fmla="*/ 195681 w 1174062"/>
                  <a:gd name="connsiteY8" fmla="*/ 0 h 6291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4062" h="6291072">
                    <a:moveTo>
                      <a:pt x="1174062" y="1048535"/>
                    </a:moveTo>
                    <a:lnTo>
                      <a:pt x="1174062" y="5242537"/>
                    </a:lnTo>
                    <a:cubicBezTo>
                      <a:pt x="1174062" y="5821627"/>
                      <a:pt x="1157712" y="6291069"/>
                      <a:pt x="1137543" y="6291069"/>
                    </a:cubicBezTo>
                    <a:lnTo>
                      <a:pt x="0" y="6291069"/>
                    </a:lnTo>
                    <a:lnTo>
                      <a:pt x="0" y="6291069"/>
                    </a:lnTo>
                    <a:lnTo>
                      <a:pt x="0" y="3"/>
                    </a:lnTo>
                    <a:lnTo>
                      <a:pt x="0" y="3"/>
                    </a:lnTo>
                    <a:lnTo>
                      <a:pt x="1137543" y="3"/>
                    </a:lnTo>
                    <a:cubicBezTo>
                      <a:pt x="1157712" y="3"/>
                      <a:pt x="1174062" y="469445"/>
                      <a:pt x="1174062" y="1048535"/>
                    </a:cubicBezTo>
                    <a:close/>
                  </a:path>
                </a:pathLst>
              </a:cu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47651" tIns="181137" rIns="304962" bIns="181139" numCol="1" spcCol="1270" anchor="ctr"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dirty="0"/>
                  <a:t>Oracle PPM Team n</a:t>
                </a:r>
                <a:r>
                  <a:rPr lang="en-US" sz="1400" kern="1200" dirty="0"/>
                  <a:t>eed to migrate about 5,200 awards </a:t>
                </a:r>
              </a:p>
            </p:txBody>
          </p:sp>
          <p:sp>
            <p:nvSpPr>
              <p:cNvPr id="6" name="Freeform: Shape 5">
                <a:extLst>
                  <a:ext uri="{FF2B5EF4-FFF2-40B4-BE49-F238E27FC236}">
                    <a16:creationId xmlns:a16="http://schemas.microsoft.com/office/drawing/2014/main" id="{D8826240-0B91-4901-980C-8CDF446F537F}"/>
                  </a:ext>
                </a:extLst>
              </p:cNvPr>
              <p:cNvSpPr/>
              <p:nvPr/>
            </p:nvSpPr>
            <p:spPr>
              <a:xfrm>
                <a:off x="1181100" y="1169913"/>
                <a:ext cx="3538728" cy="88748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Award</a:t>
                </a:r>
              </a:p>
            </p:txBody>
          </p:sp>
        </p:grpSp>
        <p:pic>
          <p:nvPicPr>
            <p:cNvPr id="8" name="Picture 10" descr="https://asbestosawareness.training/wp-content/uploads/2015/07/award.png">
              <a:extLst>
                <a:ext uri="{FF2B5EF4-FFF2-40B4-BE49-F238E27FC236}">
                  <a16:creationId xmlns:a16="http://schemas.microsoft.com/office/drawing/2014/main" id="{7DBCAE04-FC7D-4807-8158-EF60BCF90B40}"/>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57200" y="1295400"/>
              <a:ext cx="440744" cy="58894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7" name="Group 16">
            <a:extLst>
              <a:ext uri="{FF2B5EF4-FFF2-40B4-BE49-F238E27FC236}">
                <a16:creationId xmlns:a16="http://schemas.microsoft.com/office/drawing/2014/main" id="{F6E9700D-8689-46C1-806C-7FE9403945DD}"/>
              </a:ext>
            </a:extLst>
          </p:cNvPr>
          <p:cNvGrpSpPr/>
          <p:nvPr/>
        </p:nvGrpSpPr>
        <p:grpSpPr>
          <a:xfrm>
            <a:off x="400381" y="2820699"/>
            <a:ext cx="10610518" cy="1174062"/>
            <a:chOff x="400381" y="2695212"/>
            <a:chExt cx="10610518" cy="1174062"/>
          </a:xfrm>
        </p:grpSpPr>
        <p:sp>
          <p:nvSpPr>
            <p:cNvPr id="11" name="Freeform: Shape 10">
              <a:extLst>
                <a:ext uri="{FF2B5EF4-FFF2-40B4-BE49-F238E27FC236}">
                  <a16:creationId xmlns:a16="http://schemas.microsoft.com/office/drawing/2014/main" id="{D23103A9-C50E-44BA-AE4B-C25416506716}"/>
                </a:ext>
              </a:extLst>
            </p:cNvPr>
            <p:cNvSpPr/>
            <p:nvPr/>
          </p:nvSpPr>
          <p:spPr>
            <a:xfrm>
              <a:off x="4719827" y="2841969"/>
              <a:ext cx="6291072" cy="887487"/>
            </a:xfrm>
            <a:custGeom>
              <a:avLst/>
              <a:gdLst>
                <a:gd name="connsiteX0" fmla="*/ 195681 w 1174062"/>
                <a:gd name="connsiteY0" fmla="*/ 0 h 6291072"/>
                <a:gd name="connsiteX1" fmla="*/ 978381 w 1174062"/>
                <a:gd name="connsiteY1" fmla="*/ 0 h 6291072"/>
                <a:gd name="connsiteX2" fmla="*/ 1174062 w 1174062"/>
                <a:gd name="connsiteY2" fmla="*/ 195681 h 6291072"/>
                <a:gd name="connsiteX3" fmla="*/ 1174062 w 1174062"/>
                <a:gd name="connsiteY3" fmla="*/ 6291072 h 6291072"/>
                <a:gd name="connsiteX4" fmla="*/ 1174062 w 1174062"/>
                <a:gd name="connsiteY4" fmla="*/ 6291072 h 6291072"/>
                <a:gd name="connsiteX5" fmla="*/ 0 w 1174062"/>
                <a:gd name="connsiteY5" fmla="*/ 6291072 h 6291072"/>
                <a:gd name="connsiteX6" fmla="*/ 0 w 1174062"/>
                <a:gd name="connsiteY6" fmla="*/ 6291072 h 6291072"/>
                <a:gd name="connsiteX7" fmla="*/ 0 w 1174062"/>
                <a:gd name="connsiteY7" fmla="*/ 195681 h 6291072"/>
                <a:gd name="connsiteX8" fmla="*/ 195681 w 1174062"/>
                <a:gd name="connsiteY8" fmla="*/ 0 h 6291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4062" h="6291072">
                  <a:moveTo>
                    <a:pt x="1174062" y="1048535"/>
                  </a:moveTo>
                  <a:lnTo>
                    <a:pt x="1174062" y="5242537"/>
                  </a:lnTo>
                  <a:cubicBezTo>
                    <a:pt x="1174062" y="5821627"/>
                    <a:pt x="1157712" y="6291069"/>
                    <a:pt x="1137543" y="6291069"/>
                  </a:cubicBezTo>
                  <a:lnTo>
                    <a:pt x="0" y="6291069"/>
                  </a:lnTo>
                  <a:lnTo>
                    <a:pt x="0" y="6291069"/>
                  </a:lnTo>
                  <a:lnTo>
                    <a:pt x="0" y="3"/>
                  </a:lnTo>
                  <a:lnTo>
                    <a:pt x="0" y="3"/>
                  </a:lnTo>
                  <a:lnTo>
                    <a:pt x="1137543" y="3"/>
                  </a:lnTo>
                  <a:cubicBezTo>
                    <a:pt x="1157712" y="3"/>
                    <a:pt x="1174062" y="469445"/>
                    <a:pt x="1174062" y="1048535"/>
                  </a:cubicBezTo>
                  <a:close/>
                </a:path>
              </a:pathLst>
            </a:custGeom>
          </p:spPr>
          <p:style>
            <a:lnRef idx="2">
              <a:schemeClr val="accent2">
                <a:tint val="40000"/>
                <a:alpha val="90000"/>
                <a:hueOff val="150765"/>
                <a:satOff val="18894"/>
                <a:lumOff val="1559"/>
                <a:alphaOff val="0"/>
              </a:schemeClr>
            </a:lnRef>
            <a:fillRef idx="1">
              <a:schemeClr val="accent2">
                <a:tint val="40000"/>
                <a:alpha val="90000"/>
                <a:hueOff val="150765"/>
                <a:satOff val="18894"/>
                <a:lumOff val="1559"/>
                <a:alphaOff val="0"/>
              </a:schemeClr>
            </a:fillRef>
            <a:effectRef idx="0">
              <a:schemeClr val="accent2">
                <a:tint val="40000"/>
                <a:alpha val="90000"/>
                <a:hueOff val="150765"/>
                <a:satOff val="18894"/>
                <a:lumOff val="1559"/>
                <a:alphaOff val="0"/>
              </a:schemeClr>
            </a:effectRef>
            <a:fontRef idx="minor">
              <a:schemeClr val="dk1">
                <a:hueOff val="0"/>
                <a:satOff val="0"/>
                <a:lumOff val="0"/>
                <a:alphaOff val="0"/>
              </a:schemeClr>
            </a:fontRef>
          </p:style>
          <p:txBody>
            <a:bodyPr spcFirstLastPara="0" vert="horz" wrap="square" lIns="247651" tIns="181137" rIns="304962" bIns="181139" numCol="1" spcCol="1270" anchor="ctr"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dirty="0"/>
                <a:t>Oracle PPM Team n</a:t>
              </a:r>
              <a:r>
                <a:rPr lang="en-US" sz="1400" kern="1200" dirty="0"/>
                <a:t>eed to migrate over 12K expense accounts and convert them to projects</a:t>
              </a:r>
            </a:p>
            <a:p>
              <a:pPr marL="114300" lvl="1" indent="-114300" algn="l" defTabSz="622300">
                <a:lnSpc>
                  <a:spcPct val="90000"/>
                </a:lnSpc>
                <a:spcBef>
                  <a:spcPct val="0"/>
                </a:spcBef>
                <a:spcAft>
                  <a:spcPct val="15000"/>
                </a:spcAft>
                <a:buFont typeface="Arial" panose="020B0604020202020204" pitchFamily="34" charset="0"/>
                <a:buChar char="•"/>
              </a:pPr>
              <a:r>
                <a:rPr lang="en-US" sz="1400" kern="1200" dirty="0"/>
                <a:t>Oracle PPM Team need to create the cost share projects associated to the awards</a:t>
              </a:r>
            </a:p>
          </p:txBody>
        </p:sp>
        <p:sp>
          <p:nvSpPr>
            <p:cNvPr id="12" name="Freeform: Shape 11">
              <a:extLst>
                <a:ext uri="{FF2B5EF4-FFF2-40B4-BE49-F238E27FC236}">
                  <a16:creationId xmlns:a16="http://schemas.microsoft.com/office/drawing/2014/main" id="{0AADBAD8-59DC-4CDC-A277-F02B627DED34}"/>
                </a:ext>
              </a:extLst>
            </p:cNvPr>
            <p:cNvSpPr/>
            <p:nvPr/>
          </p:nvSpPr>
          <p:spPr>
            <a:xfrm>
              <a:off x="1181100" y="2695212"/>
              <a:ext cx="3538728" cy="1174062"/>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Project or Projects</a:t>
              </a:r>
            </a:p>
          </p:txBody>
        </p:sp>
        <p:pic>
          <p:nvPicPr>
            <p:cNvPr id="9" name="Picture 6" descr="http://remarkable.org.au/wp-content/uploads/2016/03/icon-nurture.png">
              <a:extLst>
                <a:ext uri="{FF2B5EF4-FFF2-40B4-BE49-F238E27FC236}">
                  <a16:creationId xmlns:a16="http://schemas.microsoft.com/office/drawing/2014/main" id="{1F695D08-766B-4112-AC09-FFD09BB56A9E}"/>
                </a:ext>
              </a:extLst>
            </p:cNvPr>
            <p:cNvPicPr>
              <a:picLocks noChangeAspect="1" noChangeArrowheads="1"/>
            </p:cNvPicPr>
            <p:nvPr/>
          </p:nvPicPr>
          <p:blipFill>
            <a:blip r:embed="rId4" cstate="email">
              <a:biLevel thresh="75000"/>
              <a:extLst>
                <a:ext uri="{28A0092B-C50C-407E-A947-70E740481C1C}">
                  <a14:useLocalDpi xmlns:a14="http://schemas.microsoft.com/office/drawing/2010/main" val="0"/>
                </a:ext>
              </a:extLst>
            </a:blip>
            <a:srcRect/>
            <a:stretch>
              <a:fillRect/>
            </a:stretch>
          </p:blipFill>
          <p:spPr bwMode="auto">
            <a:xfrm>
              <a:off x="400381" y="2971800"/>
              <a:ext cx="552109" cy="48638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 name="Group 17">
            <a:extLst>
              <a:ext uri="{FF2B5EF4-FFF2-40B4-BE49-F238E27FC236}">
                <a16:creationId xmlns:a16="http://schemas.microsoft.com/office/drawing/2014/main" id="{DAB1AF69-5858-4F3F-9026-551C99A8F49F}"/>
              </a:ext>
            </a:extLst>
          </p:cNvPr>
          <p:cNvGrpSpPr/>
          <p:nvPr/>
        </p:nvGrpSpPr>
        <p:grpSpPr>
          <a:xfrm>
            <a:off x="400381" y="4087887"/>
            <a:ext cx="10610518" cy="1168651"/>
            <a:chOff x="400381" y="4236167"/>
            <a:chExt cx="10610518" cy="1168651"/>
          </a:xfrm>
        </p:grpSpPr>
        <p:sp>
          <p:nvSpPr>
            <p:cNvPr id="13" name="Freeform: Shape 12">
              <a:extLst>
                <a:ext uri="{FF2B5EF4-FFF2-40B4-BE49-F238E27FC236}">
                  <a16:creationId xmlns:a16="http://schemas.microsoft.com/office/drawing/2014/main" id="{DAFB7988-FB69-4460-B878-4AD755C4E27C}"/>
                </a:ext>
              </a:extLst>
            </p:cNvPr>
            <p:cNvSpPr/>
            <p:nvPr/>
          </p:nvSpPr>
          <p:spPr>
            <a:xfrm>
              <a:off x="4719827" y="4382925"/>
              <a:ext cx="6291072" cy="887487"/>
            </a:xfrm>
            <a:custGeom>
              <a:avLst/>
              <a:gdLst>
                <a:gd name="connsiteX0" fmla="*/ 195681 w 1174062"/>
                <a:gd name="connsiteY0" fmla="*/ 0 h 6291072"/>
                <a:gd name="connsiteX1" fmla="*/ 978381 w 1174062"/>
                <a:gd name="connsiteY1" fmla="*/ 0 h 6291072"/>
                <a:gd name="connsiteX2" fmla="*/ 1174062 w 1174062"/>
                <a:gd name="connsiteY2" fmla="*/ 195681 h 6291072"/>
                <a:gd name="connsiteX3" fmla="*/ 1174062 w 1174062"/>
                <a:gd name="connsiteY3" fmla="*/ 6291072 h 6291072"/>
                <a:gd name="connsiteX4" fmla="*/ 1174062 w 1174062"/>
                <a:gd name="connsiteY4" fmla="*/ 6291072 h 6291072"/>
                <a:gd name="connsiteX5" fmla="*/ 0 w 1174062"/>
                <a:gd name="connsiteY5" fmla="*/ 6291072 h 6291072"/>
                <a:gd name="connsiteX6" fmla="*/ 0 w 1174062"/>
                <a:gd name="connsiteY6" fmla="*/ 6291072 h 6291072"/>
                <a:gd name="connsiteX7" fmla="*/ 0 w 1174062"/>
                <a:gd name="connsiteY7" fmla="*/ 195681 h 6291072"/>
                <a:gd name="connsiteX8" fmla="*/ 195681 w 1174062"/>
                <a:gd name="connsiteY8" fmla="*/ 0 h 6291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4062" h="6291072">
                  <a:moveTo>
                    <a:pt x="1174062" y="1048535"/>
                  </a:moveTo>
                  <a:lnTo>
                    <a:pt x="1174062" y="5242537"/>
                  </a:lnTo>
                  <a:cubicBezTo>
                    <a:pt x="1174062" y="5821627"/>
                    <a:pt x="1157712" y="6291069"/>
                    <a:pt x="1137543" y="6291069"/>
                  </a:cubicBezTo>
                  <a:lnTo>
                    <a:pt x="0" y="6291069"/>
                  </a:lnTo>
                  <a:lnTo>
                    <a:pt x="0" y="6291069"/>
                  </a:lnTo>
                  <a:lnTo>
                    <a:pt x="0" y="3"/>
                  </a:lnTo>
                  <a:lnTo>
                    <a:pt x="0" y="3"/>
                  </a:lnTo>
                  <a:lnTo>
                    <a:pt x="1137543" y="3"/>
                  </a:lnTo>
                  <a:cubicBezTo>
                    <a:pt x="1157712" y="3"/>
                    <a:pt x="1174062" y="469445"/>
                    <a:pt x="1174062" y="1048535"/>
                  </a:cubicBezTo>
                  <a:close/>
                </a:path>
              </a:pathLst>
            </a:custGeom>
          </p:spPr>
          <p:style>
            <a:lnRef idx="2">
              <a:schemeClr val="accent2">
                <a:tint val="40000"/>
                <a:alpha val="90000"/>
                <a:hueOff val="301531"/>
                <a:satOff val="37789"/>
                <a:lumOff val="3119"/>
                <a:alphaOff val="0"/>
              </a:schemeClr>
            </a:lnRef>
            <a:fillRef idx="1">
              <a:schemeClr val="accent2">
                <a:tint val="40000"/>
                <a:alpha val="90000"/>
                <a:hueOff val="301531"/>
                <a:satOff val="37789"/>
                <a:lumOff val="3119"/>
                <a:alphaOff val="0"/>
              </a:schemeClr>
            </a:fillRef>
            <a:effectRef idx="0">
              <a:schemeClr val="accent2">
                <a:tint val="40000"/>
                <a:alpha val="90000"/>
                <a:hueOff val="301531"/>
                <a:satOff val="37789"/>
                <a:lumOff val="3119"/>
                <a:alphaOff val="0"/>
              </a:schemeClr>
            </a:effectRef>
            <a:fontRef idx="minor">
              <a:schemeClr val="dk1">
                <a:hueOff val="0"/>
                <a:satOff val="0"/>
                <a:lumOff val="0"/>
                <a:alphaOff val="0"/>
              </a:schemeClr>
            </a:fontRef>
          </p:style>
          <p:txBody>
            <a:bodyPr spcFirstLastPara="0" vert="horz" wrap="square" lIns="247651" tIns="181138" rIns="304962" bIns="181138" numCol="1" spcCol="1270" anchor="ctr" anchorCtr="0">
              <a:noAutofit/>
            </a:bodyPr>
            <a:lstStyle/>
            <a:p>
              <a:pPr marL="114300" lvl="1" indent="-114300" defTabSz="622300">
                <a:lnSpc>
                  <a:spcPct val="90000"/>
                </a:lnSpc>
                <a:spcBef>
                  <a:spcPct val="0"/>
                </a:spcBef>
                <a:spcAft>
                  <a:spcPct val="15000"/>
                </a:spcAft>
                <a:buFont typeface="Arial" panose="020B0604020202020204" pitchFamily="34" charset="0"/>
                <a:buChar char="•"/>
              </a:pPr>
              <a:r>
                <a:rPr lang="en-US" sz="1400" dirty="0"/>
                <a:t>Oracle PPM Team need to migrate the </a:t>
              </a:r>
              <a:r>
                <a:rPr lang="en-US" sz="1400" kern="1200" dirty="0"/>
                <a:t>budget of each project</a:t>
              </a:r>
            </a:p>
            <a:p>
              <a:pPr marL="114300" lvl="1" indent="-114300" defTabSz="622300">
                <a:lnSpc>
                  <a:spcPct val="90000"/>
                </a:lnSpc>
                <a:spcBef>
                  <a:spcPct val="0"/>
                </a:spcBef>
                <a:spcAft>
                  <a:spcPct val="15000"/>
                </a:spcAft>
                <a:buFont typeface="Arial" panose="020B0604020202020204" pitchFamily="34" charset="0"/>
                <a:buChar char="•"/>
              </a:pPr>
              <a:r>
                <a:rPr lang="en-US" sz="1400" dirty="0"/>
                <a:t>Oracle PPM Team need to migrate costs </a:t>
              </a:r>
              <a:r>
                <a:rPr lang="en-US" sz="1400" kern="1200" dirty="0"/>
                <a:t>for each project and also migrate the costs of all the cost share projects</a:t>
              </a:r>
            </a:p>
            <a:p>
              <a:pPr marL="114300" lvl="1" indent="-114300" defTabSz="622300">
                <a:lnSpc>
                  <a:spcPct val="90000"/>
                </a:lnSpc>
                <a:spcBef>
                  <a:spcPct val="0"/>
                </a:spcBef>
                <a:spcAft>
                  <a:spcPct val="15000"/>
                </a:spcAft>
                <a:buFont typeface="Arial" panose="020B0604020202020204" pitchFamily="34" charset="0"/>
                <a:buChar char="•"/>
              </a:pPr>
              <a:r>
                <a:rPr lang="en-US" sz="1400" dirty="0"/>
                <a:t>Oracle PPM Team need to migrate </a:t>
              </a:r>
              <a:r>
                <a:rPr lang="en-US" sz="1400" kern="1200" dirty="0"/>
                <a:t>fully or partially unpaid invoices</a:t>
              </a:r>
            </a:p>
          </p:txBody>
        </p:sp>
        <p:sp>
          <p:nvSpPr>
            <p:cNvPr id="14" name="Freeform: Shape 13">
              <a:extLst>
                <a:ext uri="{FF2B5EF4-FFF2-40B4-BE49-F238E27FC236}">
                  <a16:creationId xmlns:a16="http://schemas.microsoft.com/office/drawing/2014/main" id="{57580C8B-878C-47E0-82FE-CF2D225441AF}"/>
                </a:ext>
              </a:extLst>
            </p:cNvPr>
            <p:cNvSpPr/>
            <p:nvPr/>
          </p:nvSpPr>
          <p:spPr>
            <a:xfrm>
              <a:off x="1181100" y="4236167"/>
              <a:ext cx="3538728" cy="1168651"/>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52995"/>
                <a:satOff val="37631"/>
                <a:lumOff val="5489"/>
                <a:alphaOff val="0"/>
              </a:schemeClr>
            </a:fillRef>
            <a:effectRef idx="0">
              <a:schemeClr val="accent2">
                <a:hueOff val="-52995"/>
                <a:satOff val="37631"/>
                <a:lumOff val="5489"/>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a:t>Financial Data</a:t>
              </a:r>
            </a:p>
          </p:txBody>
        </p:sp>
        <p:pic>
          <p:nvPicPr>
            <p:cNvPr id="10" name="Picture 8" descr="http://image.flaticon.com/icons/png/512/48/48609.png">
              <a:extLst>
                <a:ext uri="{FF2B5EF4-FFF2-40B4-BE49-F238E27FC236}">
                  <a16:creationId xmlns:a16="http://schemas.microsoft.com/office/drawing/2014/main" id="{4E3194AD-3216-4B03-AA04-30B97134654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0381" y="4495800"/>
              <a:ext cx="554381" cy="55438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6774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6831101" cy="1237262"/>
          </a:xfrm>
        </p:spPr>
        <p:txBody>
          <a:bodyPr/>
          <a:lstStyle/>
          <a:p>
            <a:r>
              <a:rPr lang="en-US" dirty="0"/>
              <a:t>Migration of Active Awards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3</a:t>
            </a:fld>
            <a:endParaRPr lang="en-US" dirty="0"/>
          </a:p>
        </p:txBody>
      </p:sp>
      <p:sp>
        <p:nvSpPr>
          <p:cNvPr id="12" name="Freeform: Shape 11">
            <a:extLst>
              <a:ext uri="{FF2B5EF4-FFF2-40B4-BE49-F238E27FC236}">
                <a16:creationId xmlns:a16="http://schemas.microsoft.com/office/drawing/2014/main" id="{B60524C9-AC89-40C2-B0B7-C58EA29C7F29}"/>
              </a:ext>
            </a:extLst>
          </p:cNvPr>
          <p:cNvSpPr/>
          <p:nvPr/>
        </p:nvSpPr>
        <p:spPr>
          <a:xfrm>
            <a:off x="1181100" y="990601"/>
            <a:ext cx="3498901" cy="1143000"/>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err="1"/>
              <a:t>Kuali</a:t>
            </a:r>
            <a:r>
              <a:rPr lang="en-US" sz="3600" b="1" kern="1200" dirty="0"/>
              <a:t> Data</a:t>
            </a:r>
          </a:p>
        </p:txBody>
      </p:sp>
      <p:sp>
        <p:nvSpPr>
          <p:cNvPr id="5" name="Arrow: Right 4">
            <a:extLst>
              <a:ext uri="{FF2B5EF4-FFF2-40B4-BE49-F238E27FC236}">
                <a16:creationId xmlns:a16="http://schemas.microsoft.com/office/drawing/2014/main" id="{6DEA075E-614C-45E2-9AE9-449C39512A77}"/>
              </a:ext>
            </a:extLst>
          </p:cNvPr>
          <p:cNvSpPr/>
          <p:nvPr/>
        </p:nvSpPr>
        <p:spPr>
          <a:xfrm>
            <a:off x="5410200" y="1221625"/>
            <a:ext cx="1447800" cy="4586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03D3201-BBFD-4613-8A8C-D6CC4A053B16}"/>
              </a:ext>
            </a:extLst>
          </p:cNvPr>
          <p:cNvSpPr txBox="1"/>
          <p:nvPr/>
        </p:nvSpPr>
        <p:spPr>
          <a:xfrm>
            <a:off x="7588199" y="1143000"/>
            <a:ext cx="3483646" cy="830997"/>
          </a:xfrm>
          <a:prstGeom prst="rect">
            <a:avLst/>
          </a:prstGeom>
          <a:noFill/>
        </p:spPr>
        <p:txBody>
          <a:bodyPr wrap="none" rtlCol="0">
            <a:spAutoFit/>
          </a:bodyPr>
          <a:lstStyle/>
          <a:p>
            <a:r>
              <a:rPr lang="en-US" sz="4800" b="1" dirty="0">
                <a:solidFill>
                  <a:srgbClr val="002060"/>
                </a:solidFill>
              </a:rPr>
              <a:t>Oracle</a:t>
            </a:r>
            <a:r>
              <a:rPr lang="en-US" sz="4400" b="1" dirty="0">
                <a:solidFill>
                  <a:srgbClr val="002060"/>
                </a:solidFill>
              </a:rPr>
              <a:t> Data</a:t>
            </a:r>
          </a:p>
        </p:txBody>
      </p:sp>
      <p:sp>
        <p:nvSpPr>
          <p:cNvPr id="20" name="TextBox 19">
            <a:extLst>
              <a:ext uri="{FF2B5EF4-FFF2-40B4-BE49-F238E27FC236}">
                <a16:creationId xmlns:a16="http://schemas.microsoft.com/office/drawing/2014/main" id="{3555B6D0-3E9B-4534-B439-FA187505E2C5}"/>
              </a:ext>
            </a:extLst>
          </p:cNvPr>
          <p:cNvSpPr txBox="1"/>
          <p:nvPr/>
        </p:nvSpPr>
        <p:spPr>
          <a:xfrm>
            <a:off x="693892" y="2057400"/>
            <a:ext cx="11032816" cy="4185761"/>
          </a:xfrm>
          <a:prstGeom prst="rect">
            <a:avLst/>
          </a:prstGeom>
          <a:noFill/>
        </p:spPr>
        <p:txBody>
          <a:bodyPr wrap="square" rtlCol="0">
            <a:spAutoFit/>
          </a:bodyPr>
          <a:lstStyle/>
          <a:p>
            <a:pPr marL="342900" indent="-342900">
              <a:buFont typeface="Arial" panose="020B0604020202020204" pitchFamily="34" charset="0"/>
              <a:buChar char="•"/>
            </a:pPr>
            <a:r>
              <a:rPr lang="en-US" sz="2400" dirty="0"/>
              <a:t>Need to verify that the data in </a:t>
            </a:r>
            <a:r>
              <a:rPr lang="en-US" sz="2400" dirty="0" err="1"/>
              <a:t>Kuali</a:t>
            </a:r>
            <a:r>
              <a:rPr lang="en-US" sz="2400" dirty="0"/>
              <a:t> of all the active awards is migrated to Oracle</a:t>
            </a:r>
          </a:p>
          <a:p>
            <a:pPr marL="342900" indent="-342900">
              <a:buFont typeface="Arial" panose="020B0604020202020204" pitchFamily="34" charset="0"/>
              <a:buChar char="•"/>
            </a:pPr>
            <a:r>
              <a:rPr lang="en-US" sz="2400" dirty="0"/>
              <a:t>After the data is migrated, it has to be reconciled to make sure what was in </a:t>
            </a:r>
            <a:r>
              <a:rPr lang="en-US" sz="2400" dirty="0" err="1"/>
              <a:t>Kuali</a:t>
            </a:r>
            <a:r>
              <a:rPr lang="en-US" sz="2400" dirty="0"/>
              <a:t> is in Oracle.</a:t>
            </a:r>
          </a:p>
          <a:p>
            <a:pPr marL="342900" indent="-342900">
              <a:spcAft>
                <a:spcPts val="1200"/>
              </a:spcAft>
              <a:buFont typeface="Arial" panose="020B0604020202020204" pitchFamily="34" charset="0"/>
              <a:buChar char="•"/>
            </a:pPr>
            <a:r>
              <a:rPr lang="en-US" sz="2400" dirty="0"/>
              <a:t>The reconciliation needs to make sure that the data, both financial and non-financial, is complete and was set up correctly in Oracle (example: expenses that have already billed should be correctly identified as such, projects are associated with the correct award).</a:t>
            </a:r>
          </a:p>
          <a:p>
            <a:pPr>
              <a:spcAft>
                <a:spcPts val="1200"/>
              </a:spcAft>
            </a:pPr>
            <a:r>
              <a:rPr lang="en-US" sz="3200" dirty="0"/>
              <a:t>This process has to be realized in the minimum time and completed by Jan. 2, 2024.  The go-live date is Jan. 3, 2024</a:t>
            </a:r>
          </a:p>
        </p:txBody>
      </p:sp>
    </p:spTree>
    <p:extLst>
      <p:ext uri="{BB962C8B-B14F-4D97-AF65-F5344CB8AC3E}">
        <p14:creationId xmlns:p14="http://schemas.microsoft.com/office/powerpoint/2010/main" val="3055457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277527"/>
            <a:ext cx="4231928" cy="1237262"/>
          </a:xfrm>
        </p:spPr>
        <p:txBody>
          <a:bodyPr/>
          <a:lstStyle/>
          <a:p>
            <a:r>
              <a:rPr lang="en-US" dirty="0"/>
              <a:t>Cutover Period</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4</a:t>
            </a:fld>
            <a:endParaRPr lang="en-US" dirty="0"/>
          </a:p>
        </p:txBody>
      </p:sp>
      <p:grpSp>
        <p:nvGrpSpPr>
          <p:cNvPr id="7" name="Group 6">
            <a:extLst>
              <a:ext uri="{FF2B5EF4-FFF2-40B4-BE49-F238E27FC236}">
                <a16:creationId xmlns:a16="http://schemas.microsoft.com/office/drawing/2014/main" id="{1D32CA1E-86AB-424B-BD45-8F5667EBF1AC}"/>
              </a:ext>
            </a:extLst>
          </p:cNvPr>
          <p:cNvGrpSpPr/>
          <p:nvPr/>
        </p:nvGrpSpPr>
        <p:grpSpPr>
          <a:xfrm>
            <a:off x="400381" y="1123223"/>
            <a:ext cx="9291279" cy="1467577"/>
            <a:chOff x="400381" y="1449098"/>
            <a:chExt cx="9291279" cy="1467577"/>
          </a:xfrm>
        </p:grpSpPr>
        <p:sp>
          <p:nvSpPr>
            <p:cNvPr id="14" name="Freeform: Shape 13">
              <a:extLst>
                <a:ext uri="{FF2B5EF4-FFF2-40B4-BE49-F238E27FC236}">
                  <a16:creationId xmlns:a16="http://schemas.microsoft.com/office/drawing/2014/main" id="{1351EA79-3802-44CF-A21E-6348752471C5}"/>
                </a:ext>
              </a:extLst>
            </p:cNvPr>
            <p:cNvSpPr/>
            <p:nvPr/>
          </p:nvSpPr>
          <p:spPr>
            <a:xfrm>
              <a:off x="1181100" y="1449098"/>
              <a:ext cx="3498901" cy="1467577"/>
            </a:xfrm>
            <a:custGeom>
              <a:avLst/>
              <a:gdLst>
                <a:gd name="connsiteX0" fmla="*/ 0 w 3538728"/>
                <a:gd name="connsiteY0" fmla="*/ 244601 h 1467577"/>
                <a:gd name="connsiteX1" fmla="*/ 244601 w 3538728"/>
                <a:gd name="connsiteY1" fmla="*/ 0 h 1467577"/>
                <a:gd name="connsiteX2" fmla="*/ 3294127 w 3538728"/>
                <a:gd name="connsiteY2" fmla="*/ 0 h 1467577"/>
                <a:gd name="connsiteX3" fmla="*/ 3538728 w 3538728"/>
                <a:gd name="connsiteY3" fmla="*/ 244601 h 1467577"/>
                <a:gd name="connsiteX4" fmla="*/ 3538728 w 3538728"/>
                <a:gd name="connsiteY4" fmla="*/ 1222976 h 1467577"/>
                <a:gd name="connsiteX5" fmla="*/ 3294127 w 3538728"/>
                <a:gd name="connsiteY5" fmla="*/ 1467577 h 1467577"/>
                <a:gd name="connsiteX6" fmla="*/ 244601 w 3538728"/>
                <a:gd name="connsiteY6" fmla="*/ 1467577 h 1467577"/>
                <a:gd name="connsiteX7" fmla="*/ 0 w 3538728"/>
                <a:gd name="connsiteY7" fmla="*/ 1222976 h 1467577"/>
                <a:gd name="connsiteX8" fmla="*/ 0 w 3538728"/>
                <a:gd name="connsiteY8" fmla="*/ 244601 h 1467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8728" h="1467577">
                  <a:moveTo>
                    <a:pt x="0" y="244601"/>
                  </a:moveTo>
                  <a:cubicBezTo>
                    <a:pt x="0" y="109512"/>
                    <a:pt x="109512" y="0"/>
                    <a:pt x="244601" y="0"/>
                  </a:cubicBezTo>
                  <a:lnTo>
                    <a:pt x="3294127" y="0"/>
                  </a:lnTo>
                  <a:cubicBezTo>
                    <a:pt x="3429216" y="0"/>
                    <a:pt x="3538728" y="109512"/>
                    <a:pt x="3538728" y="244601"/>
                  </a:cubicBezTo>
                  <a:lnTo>
                    <a:pt x="3538728" y="1222976"/>
                  </a:lnTo>
                  <a:cubicBezTo>
                    <a:pt x="3538728" y="1358065"/>
                    <a:pt x="3429216" y="1467577"/>
                    <a:pt x="3294127" y="1467577"/>
                  </a:cubicBezTo>
                  <a:lnTo>
                    <a:pt x="244601" y="1467577"/>
                  </a:lnTo>
                  <a:cubicBezTo>
                    <a:pt x="109512" y="1467577"/>
                    <a:pt x="0" y="1358065"/>
                    <a:pt x="0" y="1222976"/>
                  </a:cubicBezTo>
                  <a:lnTo>
                    <a:pt x="0" y="244601"/>
                  </a:lnTo>
                  <a:close/>
                </a:path>
              </a:pathLst>
            </a:custGeom>
          </p:spPr>
          <p:style>
            <a:lnRef idx="2">
              <a:schemeClr val="lt1">
                <a:hueOff val="0"/>
                <a:satOff val="0"/>
                <a:lumOff val="0"/>
                <a:alphaOff val="0"/>
              </a:schemeClr>
            </a:lnRef>
            <a:fillRef idx="1">
              <a:schemeClr val="accent2">
                <a:hueOff val="-26498"/>
                <a:satOff val="18815"/>
                <a:lumOff val="2745"/>
                <a:alphaOff val="0"/>
              </a:schemeClr>
            </a:fillRef>
            <a:effectRef idx="0">
              <a:schemeClr val="accent2">
                <a:hueOff val="-26498"/>
                <a:satOff val="18815"/>
                <a:lumOff val="2745"/>
                <a:alphaOff val="0"/>
              </a:schemeClr>
            </a:effectRef>
            <a:fontRef idx="minor">
              <a:schemeClr val="lt1"/>
            </a:fontRef>
          </p:style>
          <p:txBody>
            <a:bodyPr spcFirstLastPara="0" vert="horz" wrap="square" lIns="208801" tIns="140221" rIns="208801" bIns="140221" numCol="1" spcCol="1270" anchor="ctr" anchorCtr="0">
              <a:noAutofit/>
            </a:bodyPr>
            <a:lstStyle/>
            <a:p>
              <a:pPr marL="0" lvl="0" indent="0" algn="ctr" defTabSz="1600200">
                <a:lnSpc>
                  <a:spcPct val="90000"/>
                </a:lnSpc>
                <a:spcBef>
                  <a:spcPct val="0"/>
                </a:spcBef>
                <a:spcAft>
                  <a:spcPct val="35000"/>
                </a:spcAft>
                <a:buNone/>
              </a:pPr>
              <a:r>
                <a:rPr lang="en-US" sz="3600" b="1" kern="1200" dirty="0" err="1"/>
                <a:t>Kuali</a:t>
              </a:r>
              <a:endParaRPr lang="en-US" sz="3600" b="1" kern="1200" dirty="0"/>
            </a:p>
          </p:txBody>
        </p:sp>
        <p:pic>
          <p:nvPicPr>
            <p:cNvPr id="9" name="Picture 6" descr="http://remarkable.org.au/wp-content/uploads/2016/03/icon-nurture.png">
              <a:extLst>
                <a:ext uri="{FF2B5EF4-FFF2-40B4-BE49-F238E27FC236}">
                  <a16:creationId xmlns:a16="http://schemas.microsoft.com/office/drawing/2014/main" id="{1F695D08-766B-4112-AC09-FFD09BB56A9E}"/>
                </a:ext>
              </a:extLst>
            </p:cNvPr>
            <p:cNvPicPr>
              <a:picLocks noChangeAspect="1" noChangeArrowheads="1"/>
            </p:cNvPicPr>
            <p:nvPr/>
          </p:nvPicPr>
          <p:blipFill>
            <a:blip r:embed="rId3" cstate="email">
              <a:biLevel thresh="75000"/>
              <a:extLst>
                <a:ext uri="{28A0092B-C50C-407E-A947-70E740481C1C}">
                  <a14:useLocalDpi xmlns:a14="http://schemas.microsoft.com/office/drawing/2010/main" val="0"/>
                </a:ext>
              </a:extLst>
            </a:blip>
            <a:srcRect/>
            <a:stretch>
              <a:fillRect/>
            </a:stretch>
          </p:blipFill>
          <p:spPr bwMode="auto">
            <a:xfrm>
              <a:off x="400381" y="1905000"/>
              <a:ext cx="552109" cy="486382"/>
            </a:xfrm>
            <a:prstGeom prst="rect">
              <a:avLst/>
            </a:prstGeom>
            <a:noFill/>
            <a:extLst>
              <a:ext uri="{909E8E84-426E-40DD-AFC4-6F175D3DCCD1}">
                <a14:hiddenFill xmlns:a14="http://schemas.microsoft.com/office/drawing/2010/main">
                  <a:solidFill>
                    <a:srgbClr val="FFFFFF"/>
                  </a:solidFill>
                </a14:hiddenFill>
              </a:ext>
            </a:extLst>
          </p:spPr>
        </p:pic>
        <p:sp>
          <p:nvSpPr>
            <p:cNvPr id="5" name="Arrow: Right 4">
              <a:extLst>
                <a:ext uri="{FF2B5EF4-FFF2-40B4-BE49-F238E27FC236}">
                  <a16:creationId xmlns:a16="http://schemas.microsoft.com/office/drawing/2014/main" id="{6DEA075E-614C-45E2-9AE9-449C39512A77}"/>
                </a:ext>
              </a:extLst>
            </p:cNvPr>
            <p:cNvSpPr/>
            <p:nvPr/>
          </p:nvSpPr>
          <p:spPr>
            <a:xfrm>
              <a:off x="5410200" y="1740976"/>
              <a:ext cx="1447800" cy="588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03D3201-BBFD-4613-8A8C-D6CC4A053B16}"/>
                </a:ext>
              </a:extLst>
            </p:cNvPr>
            <p:cNvSpPr txBox="1"/>
            <p:nvPr/>
          </p:nvSpPr>
          <p:spPr>
            <a:xfrm>
              <a:off x="7588199" y="1662351"/>
              <a:ext cx="2103461" cy="830997"/>
            </a:xfrm>
            <a:prstGeom prst="rect">
              <a:avLst/>
            </a:prstGeom>
            <a:noFill/>
          </p:spPr>
          <p:txBody>
            <a:bodyPr wrap="none" rtlCol="0">
              <a:spAutoFit/>
            </a:bodyPr>
            <a:lstStyle/>
            <a:p>
              <a:r>
                <a:rPr lang="en-US" sz="4800" b="1" dirty="0">
                  <a:solidFill>
                    <a:srgbClr val="00497F"/>
                  </a:solidFill>
                </a:rPr>
                <a:t>Oracle</a:t>
              </a:r>
              <a:endParaRPr lang="en-US" sz="4400" b="1" dirty="0"/>
            </a:p>
          </p:txBody>
        </p:sp>
      </p:grpSp>
      <p:sp>
        <p:nvSpPr>
          <p:cNvPr id="16" name="TextBox 15">
            <a:extLst>
              <a:ext uri="{FF2B5EF4-FFF2-40B4-BE49-F238E27FC236}">
                <a16:creationId xmlns:a16="http://schemas.microsoft.com/office/drawing/2014/main" id="{E68594FD-9A53-4389-A0A9-5AE3A4A4636C}"/>
              </a:ext>
            </a:extLst>
          </p:cNvPr>
          <p:cNvSpPr txBox="1"/>
          <p:nvPr/>
        </p:nvSpPr>
        <p:spPr>
          <a:xfrm>
            <a:off x="400381" y="2622839"/>
            <a:ext cx="10888508" cy="298543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New awards and amendments after a date, to be defined shortly and approved by the governance board, will not be processed in </a:t>
            </a:r>
            <a:r>
              <a:rPr lang="en-US" sz="2400" dirty="0" err="1"/>
              <a:t>Kuali</a:t>
            </a:r>
            <a:r>
              <a:rPr lang="en-US" sz="2400" dirty="0"/>
              <a:t>.  These documents will be processed in Oracle, once the system goes live.</a:t>
            </a:r>
          </a:p>
          <a:p>
            <a:pPr marL="457200" indent="-457200">
              <a:spcAft>
                <a:spcPts val="1200"/>
              </a:spcAft>
              <a:buFont typeface="Arial" panose="020B0604020202020204" pitchFamily="34" charset="0"/>
              <a:buChar char="•"/>
            </a:pPr>
            <a:r>
              <a:rPr lang="en-US" sz="2400" dirty="0"/>
              <a:t>The last invoice in </a:t>
            </a:r>
            <a:r>
              <a:rPr lang="en-US" sz="2400" dirty="0" err="1"/>
              <a:t>Kuali</a:t>
            </a:r>
            <a:r>
              <a:rPr lang="en-US" sz="2400" dirty="0"/>
              <a:t> will be for expenses that post in November 2023.  The next invoice will be processed in Oracle and will be for December expenses.  This will occur in January or early February.</a:t>
            </a:r>
          </a:p>
          <a:p>
            <a:endParaRPr lang="en-US" sz="2400" dirty="0"/>
          </a:p>
        </p:txBody>
      </p:sp>
    </p:spTree>
    <p:extLst>
      <p:ext uri="{BB962C8B-B14F-4D97-AF65-F5344CB8AC3E}">
        <p14:creationId xmlns:p14="http://schemas.microsoft.com/office/powerpoint/2010/main" val="3122569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0"/>
            <a:ext cx="6027291" cy="1237262"/>
          </a:xfrm>
        </p:spPr>
        <p:txBody>
          <a:bodyPr/>
          <a:lstStyle/>
          <a:p>
            <a:r>
              <a:rPr lang="en-US" dirty="0"/>
              <a:t>Special Considerations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5</a:t>
            </a:fld>
            <a:endParaRPr lang="en-US" dirty="0"/>
          </a:p>
        </p:txBody>
      </p:sp>
      <p:sp>
        <p:nvSpPr>
          <p:cNvPr id="17" name="TextBox 16">
            <a:extLst>
              <a:ext uri="{FF2B5EF4-FFF2-40B4-BE49-F238E27FC236}">
                <a16:creationId xmlns:a16="http://schemas.microsoft.com/office/drawing/2014/main" id="{CB7EE32A-CCD3-4035-8E39-955F4A9A83A9}"/>
              </a:ext>
            </a:extLst>
          </p:cNvPr>
          <p:cNvSpPr txBox="1"/>
          <p:nvPr/>
        </p:nvSpPr>
        <p:spPr>
          <a:xfrm>
            <a:off x="693892" y="1600200"/>
            <a:ext cx="10888508"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t>A communication, coordinated by CGA, will be sent to all sponsors informing that UCD is migrating to a new system and the format of invoices and supporting documentation will be different.</a:t>
            </a:r>
          </a:p>
          <a:p>
            <a:pPr marL="457200" indent="-457200">
              <a:buFont typeface="Arial" panose="020B0604020202020204" pitchFamily="34" charset="0"/>
              <a:buChar char="•"/>
            </a:pPr>
            <a:r>
              <a:rPr lang="en-US" sz="3200" dirty="0"/>
              <a:t>If possible, new awards should not start in the month of December and January.</a:t>
            </a:r>
          </a:p>
          <a:p>
            <a:pPr marL="457200" indent="-457200">
              <a:buFont typeface="Arial" panose="020B0604020202020204" pitchFamily="34" charset="0"/>
              <a:buChar char="•"/>
            </a:pPr>
            <a:r>
              <a:rPr lang="en-US" sz="3200" dirty="0"/>
              <a:t>If there is a need to start the award activities during this period, it is recommended to request the setup of an advanced award. </a:t>
            </a:r>
          </a:p>
        </p:txBody>
      </p:sp>
    </p:spTree>
    <p:extLst>
      <p:ext uri="{BB962C8B-B14F-4D97-AF65-F5344CB8AC3E}">
        <p14:creationId xmlns:p14="http://schemas.microsoft.com/office/powerpoint/2010/main" val="3227709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0"/>
            <a:ext cx="6027291" cy="1237262"/>
          </a:xfrm>
        </p:spPr>
        <p:txBody>
          <a:bodyPr/>
          <a:lstStyle/>
          <a:p>
            <a:r>
              <a:rPr lang="en-US" dirty="0"/>
              <a:t>Special Considerations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6</a:t>
            </a:fld>
            <a:endParaRPr lang="en-US" dirty="0"/>
          </a:p>
        </p:txBody>
      </p:sp>
      <p:sp>
        <p:nvSpPr>
          <p:cNvPr id="17" name="TextBox 16">
            <a:extLst>
              <a:ext uri="{FF2B5EF4-FFF2-40B4-BE49-F238E27FC236}">
                <a16:creationId xmlns:a16="http://schemas.microsoft.com/office/drawing/2014/main" id="{CB7EE32A-CCD3-4035-8E39-955F4A9A83A9}"/>
              </a:ext>
            </a:extLst>
          </p:cNvPr>
          <p:cNvSpPr txBox="1"/>
          <p:nvPr/>
        </p:nvSpPr>
        <p:spPr>
          <a:xfrm>
            <a:off x="693892" y="1600200"/>
            <a:ext cx="10888508"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t>If an award requires that a final financial report be submitted in the months of December and January , if possible, request an extension for the submission of the final financial report.</a:t>
            </a:r>
          </a:p>
          <a:p>
            <a:pPr marL="457200" indent="-457200">
              <a:buFont typeface="Arial" panose="020B0604020202020204" pitchFamily="34" charset="0"/>
              <a:buChar char="•"/>
            </a:pPr>
            <a:r>
              <a:rPr lang="en-US" sz="3200" dirty="0"/>
              <a:t>If the technical work of an award has been completed and all expenses have posted, please let CGA know in order to complete the </a:t>
            </a:r>
            <a:r>
              <a:rPr lang="en-US" sz="3200"/>
              <a:t>closeout process.</a:t>
            </a:r>
            <a:endParaRPr lang="en-US" sz="3200" dirty="0"/>
          </a:p>
          <a:p>
            <a:pPr marL="457200" indent="-457200">
              <a:buFont typeface="Arial" panose="020B0604020202020204" pitchFamily="34" charset="0"/>
              <a:buChar char="•"/>
            </a:pPr>
            <a:endParaRPr lang="en-US" sz="3200" dirty="0"/>
          </a:p>
          <a:p>
            <a:pPr marL="285750" indent="-285750">
              <a:buFontTx/>
              <a:buChar char="-"/>
            </a:pPr>
            <a:endParaRPr lang="en-US" sz="3200" dirty="0"/>
          </a:p>
        </p:txBody>
      </p:sp>
    </p:spTree>
    <p:extLst>
      <p:ext uri="{BB962C8B-B14F-4D97-AF65-F5344CB8AC3E}">
        <p14:creationId xmlns:p14="http://schemas.microsoft.com/office/powerpoint/2010/main" val="2418354484"/>
      </p:ext>
    </p:extLst>
  </p:cSld>
  <p:clrMapOvr>
    <a:masterClrMapping/>
  </p:clrMapOvr>
</p:sld>
</file>

<file path=ppt/theme/theme1.xml><?xml version="1.0" encoding="utf-8"?>
<a:theme xmlns:a="http://schemas.openxmlformats.org/drawingml/2006/main" name="Custom Design">
  <a:themeElements>
    <a:clrScheme name="FOA">
      <a:dk1>
        <a:srgbClr val="000000"/>
      </a:dk1>
      <a:lt1>
        <a:srgbClr val="FFFFFF"/>
      </a:lt1>
      <a:dk2>
        <a:srgbClr val="022447"/>
      </a:dk2>
      <a:lt2>
        <a:srgbClr val="6E9AC9"/>
      </a:lt2>
      <a:accent1>
        <a:srgbClr val="6FCFEB"/>
      </a:accent1>
      <a:accent2>
        <a:srgbClr val="4F7093"/>
      </a:accent2>
      <a:accent3>
        <a:srgbClr val="297FD5"/>
      </a:accent3>
      <a:accent4>
        <a:srgbClr val="FFDC00"/>
      </a:accent4>
      <a:accent5>
        <a:srgbClr val="FFFF3B"/>
      </a:accent5>
      <a:accent6>
        <a:srgbClr val="345B85"/>
      </a:accent6>
      <a:hlink>
        <a:srgbClr val="FFBF00"/>
      </a:hlink>
      <a:folHlink>
        <a:srgbClr val="3EBB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338CE40F65B2B42A7E33871D2946281" ma:contentTypeVersion="12" ma:contentTypeDescription="Create a new document." ma:contentTypeScope="" ma:versionID="f8608e4e9fba0a6c6a0112f81f810323">
  <xsd:schema xmlns:xsd="http://www.w3.org/2001/XMLSchema" xmlns:xs="http://www.w3.org/2001/XMLSchema" xmlns:p="http://schemas.microsoft.com/office/2006/metadata/properties" xmlns:ns2="38d737e0-1bef-4beb-86b6-1fee74323ab0" xmlns:ns3="a7c4482b-11cc-4cf4-8bcc-97bedeb413ce" targetNamespace="http://schemas.microsoft.com/office/2006/metadata/properties" ma:root="true" ma:fieldsID="01b86893f9dd91c1bcaf9150a0babcad" ns2:_="" ns3:_="">
    <xsd:import namespace="38d737e0-1bef-4beb-86b6-1fee74323ab0"/>
    <xsd:import namespace="a7c4482b-11cc-4cf4-8bcc-97bedeb413c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d737e0-1bef-4beb-86b6-1fee74323a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c4482b-11cc-4cf4-8bcc-97bedeb413c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3CEEDB1-B5B5-4A9C-A61F-401E2097EDA2}">
  <ds:schemaRefs>
    <ds:schemaRef ds:uri="http://schemas.microsoft.com/sharepoint/v3/contenttype/forms"/>
  </ds:schemaRefs>
</ds:datastoreItem>
</file>

<file path=customXml/itemProps2.xml><?xml version="1.0" encoding="utf-8"?>
<ds:datastoreItem xmlns:ds="http://schemas.openxmlformats.org/officeDocument/2006/customXml" ds:itemID="{F2CB9352-79F7-4F8F-9928-A7E6DAE65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d737e0-1bef-4beb-86b6-1fee74323ab0"/>
    <ds:schemaRef ds:uri="a7c4482b-11cc-4cf4-8bcc-97bedeb413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EF7A94-DCF0-4895-A1C1-E7E63B4F0695}">
  <ds:schemaRefs>
    <ds:schemaRef ds:uri="http://schemas.microsoft.com/office/2006/documentManagement/types"/>
    <ds:schemaRef ds:uri="38d737e0-1bef-4beb-86b6-1fee74323ab0"/>
    <ds:schemaRef ds:uri="http://purl.org/dc/dcmitype/"/>
    <ds:schemaRef ds:uri="http://schemas.microsoft.com/office/2006/metadata/properties"/>
    <ds:schemaRef ds:uri="http://www.w3.org/XML/1998/namespace"/>
    <ds:schemaRef ds:uri="http://schemas.microsoft.com/office/infopath/2007/PartnerControls"/>
    <ds:schemaRef ds:uri="http://purl.org/dc/elements/1.1/"/>
    <ds:schemaRef ds:uri="http://schemas.openxmlformats.org/package/2006/metadata/core-properties"/>
    <ds:schemaRef ds:uri="a7c4482b-11cc-4cf4-8bcc-97bedeb413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36790</TotalTime>
  <Words>456</Words>
  <Application>Microsoft Office PowerPoint</Application>
  <PresentationFormat>Widescreen</PresentationFormat>
  <Paragraphs>44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Proxima Nova</vt:lpstr>
      <vt:lpstr>Wingdings</vt:lpstr>
      <vt:lpstr>Custom Design</vt:lpstr>
      <vt:lpstr>PowerPoint Presentation</vt:lpstr>
      <vt:lpstr> Background Information</vt:lpstr>
      <vt:lpstr>Migration of Active Awards</vt:lpstr>
      <vt:lpstr>Cutover Period</vt:lpstr>
      <vt:lpstr>Special Considerations</vt:lpstr>
      <vt:lpstr>Special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Attracting, Selecting, and Hiring Diverse Talent</dc:title>
  <dc:creator>Lyndon A Huling</dc:creator>
  <cp:lastModifiedBy>Francisco Andrade</cp:lastModifiedBy>
  <cp:revision>668</cp:revision>
  <dcterms:created xsi:type="dcterms:W3CDTF">2020-03-05T16:27:43Z</dcterms:created>
  <dcterms:modified xsi:type="dcterms:W3CDTF">2023-02-22T16:59:07Z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0x0101000338CE40F65B2B42A7E33871D2946281</vt:lpwstr>
  </property>
  <property fmtid="{D5CDD505-2E9C-101B-9397-08002B2CF9AE}" pid="3" name="MSIP_Label_ea60d57e-af5b-4752-ac57-3e4f28ca11dc_Enabled">
    <vt:lpwstr>true</vt:lpwstr>
  </property>
  <property fmtid="{D5CDD505-2E9C-101B-9397-08002B2CF9AE}" pid="4" name="MSIP_Label_ea60d57e-af5b-4752-ac57-3e4f28ca11dc_SetDate">
    <vt:lpwstr>2021-05-26T15:36:03Z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02d99e23-79e6-4b7e-b525-3575f46287ab</vt:lpwstr>
  </property>
  <property fmtid="{D5CDD505-2E9C-101B-9397-08002B2CF9AE}" pid="9" name="MSIP_Label_ea60d57e-af5b-4752-ac57-3e4f28ca11dc_ContentBits">
    <vt:lpwstr>0</vt:lpwstr>
  </property>
</Properties>
</file>