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258" r:id="rId3"/>
    <p:sldId id="257" r:id="rId4"/>
    <p:sldId id="310" r:id="rId5"/>
    <p:sldId id="29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73AFF7-A509-4E15-BD7F-CA4799AEAB49}">
  <a:tblStyle styleId="{F773AFF7-A509-4E15-BD7F-CA4799AEAB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8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59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088b1ca1c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e088b1ca1c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yoMsr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bit.ly/2Tynxth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99450" y="1554450"/>
            <a:ext cx="53451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99450" y="3243006"/>
            <a:ext cx="53451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143775"/>
            <a:ext cx="2233501" cy="3688951"/>
            <a:chOff x="0" y="-409600"/>
            <a:chExt cx="2233501" cy="3688951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5300" y="-409600"/>
              <a:ext cx="1478201" cy="3133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4">
              <a:alphaModFix/>
            </a:blip>
            <a:srcRect l="8767" b="7132"/>
            <a:stretch/>
          </p:blipFill>
          <p:spPr>
            <a:xfrm>
              <a:off x="0" y="403475"/>
              <a:ext cx="1307225" cy="28758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4;p2"/>
          <p:cNvGrpSpPr/>
          <p:nvPr/>
        </p:nvGrpSpPr>
        <p:grpSpPr>
          <a:xfrm>
            <a:off x="-3903963" y="-4014519"/>
            <a:ext cx="16951926" cy="13172538"/>
            <a:chOff x="-3903963" y="-4014519"/>
            <a:chExt cx="16951926" cy="13172538"/>
          </a:xfrm>
        </p:grpSpPr>
        <p:pic>
          <p:nvPicPr>
            <p:cNvPr id="15" name="Google Shape;15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8100000" flipH="1">
              <a:off x="6667299" y="-2573667"/>
              <a:ext cx="5775379" cy="4104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700006">
              <a:off x="-3286508" y="3580957"/>
              <a:ext cx="5779007" cy="4140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7056225" y="1619475"/>
            <a:ext cx="2087774" cy="3524025"/>
            <a:chOff x="6931447" y="1452347"/>
            <a:chExt cx="2170018" cy="3662847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7">
              <a:alphaModFix/>
            </a:blip>
            <a:srcRect r="43741"/>
            <a:stretch/>
          </p:blipFill>
          <p:spPr>
            <a:xfrm>
              <a:off x="7673132" y="1452347"/>
              <a:ext cx="1428333" cy="278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3">
              <a:alphaModFix/>
            </a:blip>
            <a:srcRect b="23588"/>
            <a:stretch/>
          </p:blipFill>
          <p:spPr>
            <a:xfrm>
              <a:off x="6931447" y="2718510"/>
              <a:ext cx="1479783" cy="239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8">
              <a:alphaModFix/>
            </a:blip>
            <a:srcRect r="21029" b="1854"/>
            <a:stretch/>
          </p:blipFill>
          <p:spPr>
            <a:xfrm>
              <a:off x="8035101" y="3615116"/>
              <a:ext cx="1066365" cy="15000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22150" y="1105575"/>
            <a:ext cx="7499700" cy="3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8135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788200" y="199950"/>
            <a:ext cx="10094927" cy="4408635"/>
            <a:chOff x="-788200" y="199950"/>
            <a:chExt cx="10094927" cy="4408635"/>
          </a:xfrm>
        </p:grpSpPr>
        <p:pic>
          <p:nvPicPr>
            <p:cNvPr id="38" name="Google Shape;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87005" y="199950"/>
              <a:ext cx="1219722" cy="2518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788200" y="3193813"/>
              <a:ext cx="1576402" cy="14147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9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391600" y="2736737"/>
            <a:ext cx="436080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2391600" y="1414762"/>
            <a:ext cx="43608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4"/>
          <p:cNvGrpSpPr/>
          <p:nvPr/>
        </p:nvGrpSpPr>
        <p:grpSpPr>
          <a:xfrm>
            <a:off x="-108497" y="-94853"/>
            <a:ext cx="9360995" cy="5238359"/>
            <a:chOff x="-108497" y="-94853"/>
            <a:chExt cx="9360995" cy="5238359"/>
          </a:xfrm>
        </p:grpSpPr>
        <p:grpSp>
          <p:nvGrpSpPr>
            <p:cNvPr id="115" name="Google Shape;115;p14"/>
            <p:cNvGrpSpPr/>
            <p:nvPr/>
          </p:nvGrpSpPr>
          <p:grpSpPr>
            <a:xfrm>
              <a:off x="-108497" y="-94853"/>
              <a:ext cx="9360995" cy="1245899"/>
              <a:chOff x="-108497" y="-94853"/>
              <a:chExt cx="9360995" cy="1245899"/>
            </a:xfrm>
          </p:grpSpPr>
          <p:pic>
            <p:nvPicPr>
              <p:cNvPr id="116" name="Google Shape;116;p14"/>
              <p:cNvPicPr preferRelativeResize="0"/>
              <p:nvPr/>
            </p:nvPicPr>
            <p:blipFill>
              <a:blip r:embed="rId2">
                <a:alphaModFix amt="88000"/>
              </a:blip>
              <a:stretch>
                <a:fillRect/>
              </a:stretch>
            </p:blipFill>
            <p:spPr>
              <a:xfrm>
                <a:off x="-108497" y="-94853"/>
                <a:ext cx="2803978" cy="12458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14"/>
              <p:cNvPicPr preferRelativeResize="0"/>
              <p:nvPr/>
            </p:nvPicPr>
            <p:blipFill>
              <a:blip r:embed="rId2">
                <a:alphaModFix amt="88000"/>
              </a:blip>
              <a:stretch>
                <a:fillRect/>
              </a:stretch>
            </p:blipFill>
            <p:spPr>
              <a:xfrm flipH="1">
                <a:off x="6448519" y="-94853"/>
                <a:ext cx="2803978" cy="1245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8" name="Google Shape;118;p14"/>
            <p:cNvGrpSpPr/>
            <p:nvPr/>
          </p:nvGrpSpPr>
          <p:grpSpPr>
            <a:xfrm>
              <a:off x="0" y="2571750"/>
              <a:ext cx="2501775" cy="2571756"/>
              <a:chOff x="0" y="2571750"/>
              <a:chExt cx="2501775" cy="2571756"/>
            </a:xfrm>
          </p:grpSpPr>
          <p:pic>
            <p:nvPicPr>
              <p:cNvPr id="119" name="Google Shape;119;p14"/>
              <p:cNvPicPr preferRelativeResize="0"/>
              <p:nvPr/>
            </p:nvPicPr>
            <p:blipFill rotWithShape="1">
              <a:blip r:embed="rId3">
                <a:alphaModFix/>
              </a:blip>
              <a:srcRect b="45438"/>
              <a:stretch/>
            </p:blipFill>
            <p:spPr>
              <a:xfrm>
                <a:off x="0" y="3728426"/>
                <a:ext cx="1223550" cy="14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14"/>
              <p:cNvPicPr preferRelativeResize="0"/>
              <p:nvPr/>
            </p:nvPicPr>
            <p:blipFill rotWithShape="1">
              <a:blip r:embed="rId4">
                <a:alphaModFix/>
              </a:blip>
              <a:srcRect b="56463"/>
              <a:stretch/>
            </p:blipFill>
            <p:spPr>
              <a:xfrm>
                <a:off x="1434000" y="4138831"/>
                <a:ext cx="1067774" cy="1004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14"/>
              <p:cNvPicPr preferRelativeResize="0"/>
              <p:nvPr/>
            </p:nvPicPr>
            <p:blipFill rotWithShape="1">
              <a:blip r:embed="rId5">
                <a:alphaModFix/>
              </a:blip>
              <a:srcRect r="18347"/>
              <a:stretch/>
            </p:blipFill>
            <p:spPr>
              <a:xfrm flipH="1">
                <a:off x="0" y="2571750"/>
                <a:ext cx="794900" cy="1626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body" idx="1"/>
          </p:nvPr>
        </p:nvSpPr>
        <p:spPr>
          <a:xfrm>
            <a:off x="2345100" y="1539825"/>
            <a:ext cx="4453800" cy="2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68135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0" y="0"/>
            <a:ext cx="9248525" cy="5143500"/>
            <a:chOff x="0" y="0"/>
            <a:chExt cx="9248525" cy="5143500"/>
          </a:xfrm>
        </p:grpSpPr>
        <p:pic>
          <p:nvPicPr>
            <p:cNvPr id="248" name="Google Shape;248;p24"/>
            <p:cNvPicPr preferRelativeResize="0"/>
            <p:nvPr/>
          </p:nvPicPr>
          <p:blipFill rotWithShape="1">
            <a:blip r:embed="rId2">
              <a:alphaModFix/>
            </a:blip>
            <a:srcRect l="-13710" t="-28143" r="50000" b="57661"/>
            <a:stretch/>
          </p:blipFill>
          <p:spPr>
            <a:xfrm>
              <a:off x="5872775" y="2571750"/>
              <a:ext cx="3271226" cy="2571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89472" y="1728151"/>
              <a:ext cx="572481" cy="1687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2875" y="2846889"/>
              <a:ext cx="848225" cy="1085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4"/>
            <p:cNvPicPr preferRelativeResize="0"/>
            <p:nvPr/>
          </p:nvPicPr>
          <p:blipFill rotWithShape="1">
            <a:blip r:embed="rId5">
              <a:alphaModFix/>
            </a:blip>
            <a:srcRect l="56525" t="3125" b="7051"/>
            <a:stretch/>
          </p:blipFill>
          <p:spPr>
            <a:xfrm>
              <a:off x="0" y="0"/>
              <a:ext cx="1699925" cy="114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4"/>
            <p:cNvPicPr preferRelativeResize="0"/>
            <p:nvPr/>
          </p:nvPicPr>
          <p:blipFill>
            <a:blip r:embed="rId6">
              <a:alphaModFix amt="83000"/>
            </a:blip>
            <a:stretch>
              <a:fillRect/>
            </a:stretch>
          </p:blipFill>
          <p:spPr>
            <a:xfrm>
              <a:off x="8311749" y="160300"/>
              <a:ext cx="936775" cy="15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>
            <a:blip r:embed="rId7">
              <a:alphaModFix amt="77000"/>
            </a:blip>
            <a:stretch>
              <a:fillRect/>
            </a:stretch>
          </p:blipFill>
          <p:spPr>
            <a:xfrm>
              <a:off x="298275" y="3945700"/>
              <a:ext cx="848225" cy="119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 l="4734" b="28222"/>
            <a:stretch/>
          </p:blipFill>
          <p:spPr>
            <a:xfrm>
              <a:off x="0" y="1485625"/>
              <a:ext cx="1146500" cy="1830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0"/>
          <p:cNvGrpSpPr/>
          <p:nvPr/>
        </p:nvGrpSpPr>
        <p:grpSpPr>
          <a:xfrm>
            <a:off x="509225" y="233072"/>
            <a:ext cx="9438774" cy="4910427"/>
            <a:chOff x="509225" y="233072"/>
            <a:chExt cx="9438774" cy="4910427"/>
          </a:xfrm>
        </p:grpSpPr>
        <p:pic>
          <p:nvPicPr>
            <p:cNvPr id="297" name="Google Shape;29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230399" y="233072"/>
              <a:ext cx="2717599" cy="43755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8" name="Google Shape;298;p30"/>
            <p:cNvGrpSpPr/>
            <p:nvPr/>
          </p:nvGrpSpPr>
          <p:grpSpPr>
            <a:xfrm>
              <a:off x="509225" y="2214443"/>
              <a:ext cx="1931826" cy="2929057"/>
              <a:chOff x="544742" y="-880931"/>
              <a:chExt cx="2066567" cy="3133351"/>
            </a:xfrm>
          </p:grpSpPr>
          <p:pic>
            <p:nvPicPr>
              <p:cNvPr id="299" name="Google Shape;299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1133108" y="-880931"/>
                <a:ext cx="1478201" cy="3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30"/>
              <p:cNvPicPr preferRelativeResize="0"/>
              <p:nvPr/>
            </p:nvPicPr>
            <p:blipFill rotWithShape="1">
              <a:blip r:embed="rId4">
                <a:alphaModFix/>
              </a:blip>
              <a:srcRect b="43058"/>
              <a:stretch/>
            </p:blipFill>
            <p:spPr>
              <a:xfrm>
                <a:off x="544742" y="723993"/>
                <a:ext cx="1242004" cy="15284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2646000" y="532021"/>
            <a:ext cx="38520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subTitle" idx="1"/>
          </p:nvPr>
        </p:nvSpPr>
        <p:spPr>
          <a:xfrm>
            <a:off x="2646000" y="1564575"/>
            <a:ext cx="38520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03" name="Google Shape;303;p30"/>
          <p:cNvGrpSpPr/>
          <p:nvPr/>
        </p:nvGrpSpPr>
        <p:grpSpPr>
          <a:xfrm rot="-3599956">
            <a:off x="1274027" y="-6374963"/>
            <a:ext cx="6595946" cy="17893427"/>
            <a:chOff x="-4263396" y="-8040049"/>
            <a:chExt cx="6596091" cy="17893820"/>
          </a:xfrm>
        </p:grpSpPr>
        <p:pic>
          <p:nvPicPr>
            <p:cNvPr id="304" name="Google Shape;304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 flipH="1">
              <a:off x="-5098961" y="-7204484"/>
              <a:ext cx="5775377" cy="4104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5400012">
              <a:off x="-2626911" y="4894175"/>
              <a:ext cx="5779007" cy="4140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0"/>
          <p:cNvSpPr txBox="1"/>
          <p:nvPr/>
        </p:nvSpPr>
        <p:spPr>
          <a:xfrm>
            <a:off x="2779350" y="2984375"/>
            <a:ext cx="35853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1"/>
          <p:cNvGrpSpPr/>
          <p:nvPr/>
        </p:nvGrpSpPr>
        <p:grpSpPr>
          <a:xfrm>
            <a:off x="-127502" y="253913"/>
            <a:ext cx="9494990" cy="4889588"/>
            <a:chOff x="-127502" y="253913"/>
            <a:chExt cx="9494990" cy="4889588"/>
          </a:xfrm>
        </p:grpSpPr>
        <p:pic>
          <p:nvPicPr>
            <p:cNvPr id="309" name="Google Shape;309;p31"/>
            <p:cNvPicPr preferRelativeResize="0"/>
            <p:nvPr/>
          </p:nvPicPr>
          <p:blipFill rotWithShape="1">
            <a:blip r:embed="rId2">
              <a:alphaModFix amt="43000"/>
            </a:blip>
            <a:srcRect l="9198" t="18746" b="13281"/>
            <a:stretch/>
          </p:blipFill>
          <p:spPr>
            <a:xfrm flipH="1">
              <a:off x="0" y="3925725"/>
              <a:ext cx="9144000" cy="1217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0" name="Google Shape;310;p31"/>
            <p:cNvGrpSpPr/>
            <p:nvPr/>
          </p:nvGrpSpPr>
          <p:grpSpPr>
            <a:xfrm>
              <a:off x="-127502" y="253913"/>
              <a:ext cx="9494990" cy="3713526"/>
              <a:chOff x="-127502" y="253913"/>
              <a:chExt cx="9494990" cy="3713526"/>
            </a:xfrm>
          </p:grpSpPr>
          <p:pic>
            <p:nvPicPr>
              <p:cNvPr id="311" name="Google Shape;311;p31"/>
              <p:cNvPicPr preferRelativeResize="0"/>
              <p:nvPr/>
            </p:nvPicPr>
            <p:blipFill rotWithShape="1">
              <a:blip r:embed="rId3">
                <a:alphaModFix/>
              </a:blip>
              <a:srcRect l="51357" b="62580"/>
              <a:stretch/>
            </p:blipFill>
            <p:spPr>
              <a:xfrm flipH="1">
                <a:off x="8053578" y="253913"/>
                <a:ext cx="1118425" cy="13852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1073813" flipH="1">
                <a:off x="8559753" y="2155943"/>
                <a:ext cx="565388" cy="16662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31"/>
              <p:cNvPicPr preferRelativeResize="0"/>
              <p:nvPr/>
            </p:nvPicPr>
            <p:blipFill rotWithShape="1">
              <a:blip r:embed="rId5">
                <a:alphaModFix/>
              </a:blip>
              <a:srcRect l="31172"/>
              <a:stretch/>
            </p:blipFill>
            <p:spPr>
              <a:xfrm>
                <a:off x="-127502" y="253913"/>
                <a:ext cx="1587526" cy="37135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2"/>
          <p:cNvGrpSpPr/>
          <p:nvPr/>
        </p:nvGrpSpPr>
        <p:grpSpPr>
          <a:xfrm flipH="1">
            <a:off x="-41787" y="211775"/>
            <a:ext cx="9227575" cy="4931725"/>
            <a:chOff x="-41787" y="211775"/>
            <a:chExt cx="9227575" cy="4931725"/>
          </a:xfrm>
        </p:grpSpPr>
        <p:pic>
          <p:nvPicPr>
            <p:cNvPr id="316" name="Google Shape;316;p32"/>
            <p:cNvPicPr preferRelativeResize="0"/>
            <p:nvPr/>
          </p:nvPicPr>
          <p:blipFill rotWithShape="1">
            <a:blip r:embed="rId2">
              <a:alphaModFix/>
            </a:blip>
            <a:srcRect l="85925" t="385" b="9879"/>
            <a:stretch/>
          </p:blipFill>
          <p:spPr>
            <a:xfrm rot="5400000" flipH="1">
              <a:off x="2002837" y="2017500"/>
              <a:ext cx="1123176" cy="5128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7" name="Google Shape;317;p32"/>
            <p:cNvGrpSpPr/>
            <p:nvPr/>
          </p:nvGrpSpPr>
          <p:grpSpPr>
            <a:xfrm>
              <a:off x="-41787" y="211775"/>
              <a:ext cx="9227575" cy="1966765"/>
              <a:chOff x="0" y="211775"/>
              <a:chExt cx="9227575" cy="1966765"/>
            </a:xfrm>
          </p:grpSpPr>
          <p:pic>
            <p:nvPicPr>
              <p:cNvPr id="318" name="Google Shape;318;p32"/>
              <p:cNvPicPr preferRelativeResize="0"/>
              <p:nvPr/>
            </p:nvPicPr>
            <p:blipFill rotWithShape="1">
              <a:blip r:embed="rId3">
                <a:alphaModFix/>
              </a:blip>
              <a:srcRect l="51357" b="62580"/>
              <a:stretch/>
            </p:blipFill>
            <p:spPr>
              <a:xfrm>
                <a:off x="0" y="793263"/>
                <a:ext cx="1118425" cy="13852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32"/>
              <p:cNvPicPr preferRelativeResize="0"/>
              <p:nvPr/>
            </p:nvPicPr>
            <p:blipFill rotWithShape="1">
              <a:blip r:embed="rId4">
                <a:alphaModFix/>
              </a:blip>
              <a:srcRect l="6156" b="27272"/>
              <a:stretch/>
            </p:blipFill>
            <p:spPr>
              <a:xfrm flipH="1">
                <a:off x="8088950" y="211775"/>
                <a:ext cx="1138625" cy="1870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bblegum Sans"/>
              <a:buNone/>
              <a:defRPr sz="3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70" r:id="rId5"/>
    <p:sldLayoutId id="2147483676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ngilmore@ucdavis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ubawards@ucdavis.edu" TargetMode="External"/><Relationship Id="rId5" Type="http://schemas.openxmlformats.org/officeDocument/2006/relationships/hyperlink" Target="mailto:proposals@ucdavis.edu" TargetMode="External"/><Relationship Id="rId4" Type="http://schemas.openxmlformats.org/officeDocument/2006/relationships/hyperlink" Target="mailto:awards@ucdav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ctrTitle"/>
          </p:nvPr>
        </p:nvSpPr>
        <p:spPr>
          <a:xfrm>
            <a:off x="1090569" y="1554450"/>
            <a:ext cx="6937695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Administration Forum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subTitle" idx="1"/>
          </p:nvPr>
        </p:nvSpPr>
        <p:spPr>
          <a:xfrm>
            <a:off x="1790393" y="3813458"/>
            <a:ext cx="53451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>
            <a:spLocks noGrp="1"/>
          </p:cNvSpPr>
          <p:nvPr>
            <p:ph type="subTitle" idx="1"/>
          </p:nvPr>
        </p:nvSpPr>
        <p:spPr>
          <a:xfrm>
            <a:off x="1711354" y="2736737"/>
            <a:ext cx="585387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Senior Analysts - Awards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Research Administrator 3s - Awards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 Research Administrator 3 (Contract) - Subawards</a:t>
            </a:r>
            <a:endParaRPr dirty="0"/>
          </a:p>
        </p:txBody>
      </p:sp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671119" y="1414762"/>
            <a:ext cx="7642371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Hiring!</a:t>
            </a:r>
            <a:endParaRPr dirty="0"/>
          </a:p>
        </p:txBody>
      </p:sp>
      <p:grpSp>
        <p:nvGrpSpPr>
          <p:cNvPr id="342" name="Google Shape;342;p37"/>
          <p:cNvGrpSpPr/>
          <p:nvPr/>
        </p:nvGrpSpPr>
        <p:grpSpPr>
          <a:xfrm>
            <a:off x="6379175" y="2571750"/>
            <a:ext cx="2764826" cy="2571757"/>
            <a:chOff x="6379175" y="2571750"/>
            <a:chExt cx="2764826" cy="2571757"/>
          </a:xfrm>
        </p:grpSpPr>
        <p:pic>
          <p:nvPicPr>
            <p:cNvPr id="343" name="Google Shape;343;p37"/>
            <p:cNvPicPr preferRelativeResize="0"/>
            <p:nvPr/>
          </p:nvPicPr>
          <p:blipFill rotWithShape="1">
            <a:blip r:embed="rId3">
              <a:alphaModFix/>
            </a:blip>
            <a:srcRect r="51006" b="38593"/>
            <a:stretch/>
          </p:blipFill>
          <p:spPr>
            <a:xfrm>
              <a:off x="8076225" y="2571750"/>
              <a:ext cx="1067776" cy="14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7"/>
            <p:cNvPicPr preferRelativeResize="0"/>
            <p:nvPr/>
          </p:nvPicPr>
          <p:blipFill rotWithShape="1">
            <a:blip r:embed="rId4">
              <a:alphaModFix/>
            </a:blip>
            <a:srcRect b="61794"/>
            <a:stretch/>
          </p:blipFill>
          <p:spPr>
            <a:xfrm>
              <a:off x="6379175" y="4183031"/>
              <a:ext cx="1186049" cy="960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3413" y="3993000"/>
              <a:ext cx="1016426" cy="115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679508" y="387600"/>
            <a:ext cx="7499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SPO’s Commitment to Departments</a:t>
            </a:r>
            <a:endParaRPr b="1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body" idx="1"/>
          </p:nvPr>
        </p:nvSpPr>
        <p:spPr>
          <a:xfrm>
            <a:off x="822150" y="1105575"/>
            <a:ext cx="7499700" cy="3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We understand that </a:t>
            </a:r>
            <a:r>
              <a:rPr lang="en-US" sz="1900" b="1" dirty="0">
                <a:solidFill>
                  <a:srgbClr val="FF0000"/>
                </a:solidFill>
              </a:rPr>
              <a:t>customer service is very important</a:t>
            </a:r>
            <a:r>
              <a:rPr lang="en-US" sz="1900" b="1" dirty="0"/>
              <a:t>.  If you reach out to any member of SPO, you should receive a response within one business day.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We aim to provide consistent, efficient service.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Given vacancies, processing times may be delayed.  We are all </a:t>
            </a:r>
            <a:r>
              <a:rPr lang="en-US" sz="1900" b="1" dirty="0">
                <a:solidFill>
                  <a:srgbClr val="FF0000"/>
                </a:solidFill>
              </a:rPr>
              <a:t>working very hard </a:t>
            </a:r>
            <a:r>
              <a:rPr lang="en-US" sz="1900" b="1" dirty="0"/>
              <a:t>to minimize delays.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Please reach out to your assigned analyst directly if you have any questions about status of award requests.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>
            <a:spLocks noGrp="1"/>
          </p:cNvSpPr>
          <p:nvPr>
            <p:ph type="body" idx="1"/>
          </p:nvPr>
        </p:nvSpPr>
        <p:spPr>
          <a:xfrm>
            <a:off x="1781092" y="979800"/>
            <a:ext cx="5681558" cy="3267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US" dirty="0"/>
              <a:t>Kelly Gilmore, Interim Director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US" dirty="0"/>
              <a:t>Alyssa Bunn, Interim Associate Director - Proposals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US" dirty="0"/>
              <a:t>Chris Dye-Hixenbaugh, Interim Associate Director – Proposals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US" dirty="0"/>
              <a:t>Bea Rans, Interim Associate Director – Awards &amp; Subawards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US" dirty="0"/>
              <a:t>Brooke Curry, Interim Team Lead – Awards Team B</a:t>
            </a:r>
            <a:endParaRPr dirty="0"/>
          </a:p>
        </p:txBody>
      </p:sp>
      <p:sp>
        <p:nvSpPr>
          <p:cNvPr id="382" name="Google Shape;382;p41"/>
          <p:cNvSpPr txBox="1">
            <a:spLocks noGrp="1"/>
          </p:cNvSpPr>
          <p:nvPr>
            <p:ph type="title"/>
          </p:nvPr>
        </p:nvSpPr>
        <p:spPr>
          <a:xfrm>
            <a:off x="168135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Interim SPO Leadership Team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3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9"/>
          <p:cNvSpPr txBox="1">
            <a:spLocks noGrp="1"/>
          </p:cNvSpPr>
          <p:nvPr>
            <p:ph type="title"/>
          </p:nvPr>
        </p:nvSpPr>
        <p:spPr>
          <a:xfrm>
            <a:off x="1921079" y="559179"/>
            <a:ext cx="5268286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946" name="Google Shape;946;p69"/>
          <p:cNvSpPr txBox="1">
            <a:spLocks noGrp="1"/>
          </p:cNvSpPr>
          <p:nvPr>
            <p:ph type="subTitle" idx="1"/>
          </p:nvPr>
        </p:nvSpPr>
        <p:spPr>
          <a:xfrm>
            <a:off x="2105637" y="1564575"/>
            <a:ext cx="489917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 or comments?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kngilmore@ucdavis.edu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awards@ucdavis.edu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/>
              </a:rPr>
              <a:t>proposals@ucdavis.edu</a:t>
            </a:r>
            <a:r>
              <a:rPr lang="en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/>
              </a:rPr>
              <a:t>subawards@ucdavis.edu</a:t>
            </a:r>
            <a:r>
              <a:rPr lang="en" dirty="0"/>
              <a:t> </a:t>
            </a:r>
            <a:endParaRPr dirty="0"/>
          </a:p>
        </p:txBody>
      </p:sp>
      <p:cxnSp>
        <p:nvCxnSpPr>
          <p:cNvPr id="963" name="Google Shape;963;p69"/>
          <p:cNvCxnSpPr/>
          <p:nvPr/>
        </p:nvCxnSpPr>
        <p:spPr>
          <a:xfrm>
            <a:off x="3163800" y="2823275"/>
            <a:ext cx="281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elebrating 4th of July by Slidesgo">
  <a:themeElements>
    <a:clrScheme name="Simple Light">
      <a:dk1>
        <a:srgbClr val="325E93"/>
      </a:dk1>
      <a:lt1>
        <a:srgbClr val="FFFFFF"/>
      </a:lt1>
      <a:dk2>
        <a:srgbClr val="D82525"/>
      </a:dk2>
      <a:lt2>
        <a:srgbClr val="85ABEE"/>
      </a:lt2>
      <a:accent1>
        <a:srgbClr val="EC837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25E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184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DM Sans</vt:lpstr>
      <vt:lpstr>Fredoka One</vt:lpstr>
      <vt:lpstr>Londrina Solid</vt:lpstr>
      <vt:lpstr>Roboto Condensed Light</vt:lpstr>
      <vt:lpstr>Celebrating 4th of July by Slidesgo</vt:lpstr>
      <vt:lpstr>Research Administration Forum</vt:lpstr>
      <vt:lpstr>We’re Hiring!</vt:lpstr>
      <vt:lpstr>SPO’s Commitment to Departments</vt:lpstr>
      <vt:lpstr>Interim SPO Leadership Team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Kelly Gilmore</dc:creator>
  <cp:lastModifiedBy>Kelly Gilmore</cp:lastModifiedBy>
  <cp:revision>6</cp:revision>
  <dcterms:modified xsi:type="dcterms:W3CDTF">2024-06-25T00:47:14Z</dcterms:modified>
</cp:coreProperties>
</file>