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4"/>
  </p:notesMasterIdLst>
  <p:handoutMasterIdLst>
    <p:handoutMasterId r:id="rId15"/>
  </p:handoutMasterIdLst>
  <p:sldIdLst>
    <p:sldId id="256" r:id="rId5"/>
    <p:sldId id="257" r:id="rId6"/>
    <p:sldId id="305" r:id="rId7"/>
    <p:sldId id="330" r:id="rId8"/>
    <p:sldId id="335" r:id="rId9"/>
    <p:sldId id="341" r:id="rId10"/>
    <p:sldId id="332" r:id="rId11"/>
    <p:sldId id="343" r:id="rId12"/>
    <p:sldId id="33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25" autoAdjust="0"/>
  </p:normalViewPr>
  <p:slideViewPr>
    <p:cSldViewPr snapToGrid="0">
      <p:cViewPr varScale="1">
        <p:scale>
          <a:sx n="60" d="100"/>
          <a:sy n="60" d="100"/>
        </p:scale>
        <p:origin x="90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5/22/2024</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5/22/2024</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proposals@ucdavis.edu" TargetMode="External"/><Relationship Id="rId7" Type="http://schemas.openxmlformats.org/officeDocument/2006/relationships/image" Target="../media/image15.jpeg"/><Relationship Id="rId2" Type="http://schemas.openxmlformats.org/officeDocument/2006/relationships/hyperlink" Target="mailto:kngilmore@ucdavis.edu" TargetMode="External"/><Relationship Id="rId1" Type="http://schemas.openxmlformats.org/officeDocument/2006/relationships/slideLayout" Target="../slideLayouts/slideLayout10.xml"/><Relationship Id="rId6" Type="http://schemas.openxmlformats.org/officeDocument/2006/relationships/image" Target="../media/image14.jpeg"/><Relationship Id="rId5" Type="http://schemas.openxmlformats.org/officeDocument/2006/relationships/hyperlink" Target="mailto:awards@ucdavis.edu" TargetMode="External"/><Relationship Id="rId4" Type="http://schemas.openxmlformats.org/officeDocument/2006/relationships/hyperlink" Target="mailto:subawards@ucdav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2387600"/>
          </a:xfrm>
        </p:spPr>
        <p:txBody>
          <a:bodyPr anchor="b" anchorCtr="0"/>
          <a:lstStyle/>
          <a:p>
            <a:r>
              <a:rPr lang="en-US" dirty="0"/>
              <a:t>Research Administration Forum</a:t>
            </a:r>
          </a:p>
        </p:txBody>
      </p:sp>
      <p:sp>
        <p:nvSpPr>
          <p:cNvPr id="5" name="Subtitle 4">
            <a:extLst>
              <a:ext uri="{FF2B5EF4-FFF2-40B4-BE49-F238E27FC236}">
                <a16:creationId xmlns:a16="http://schemas.microsoft.com/office/drawing/2014/main" id="{AD04BED3-CF2E-4CAD-8CE8-ED3ED12AEBD6}"/>
              </a:ext>
            </a:extLst>
          </p:cNvPr>
          <p:cNvSpPr>
            <a:spLocks noGrp="1"/>
          </p:cNvSpPr>
          <p:nvPr>
            <p:ph type="body" sz="quarter" idx="15"/>
          </p:nvPr>
        </p:nvSpPr>
        <p:spPr>
          <a:xfrm>
            <a:off x="1527175" y="3600450"/>
            <a:ext cx="9144000" cy="2451100"/>
          </a:xfrm>
        </p:spPr>
        <p:txBody>
          <a:bodyPr/>
          <a:lstStyle/>
          <a:p>
            <a:r>
              <a:rPr lang="en-US" dirty="0"/>
              <a:t>May 2024</a:t>
            </a:r>
          </a:p>
        </p:txBody>
      </p:sp>
    </p:spTree>
    <p:extLst>
      <p:ext uri="{BB962C8B-B14F-4D97-AF65-F5344CB8AC3E}">
        <p14:creationId xmlns:p14="http://schemas.microsoft.com/office/powerpoint/2010/main" val="703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7686-487A-4245-814E-58B1C25C675C}"/>
              </a:ext>
            </a:extLst>
          </p:cNvPr>
          <p:cNvSpPr>
            <a:spLocks noGrp="1"/>
          </p:cNvSpPr>
          <p:nvPr>
            <p:ph type="title"/>
          </p:nvPr>
        </p:nvSpPr>
        <p:spPr>
          <a:xfrm>
            <a:off x="838200" y="914399"/>
            <a:ext cx="5992550" cy="2827422"/>
          </a:xfrm>
        </p:spPr>
        <p:txBody>
          <a:bodyPr/>
          <a:lstStyle/>
          <a:p>
            <a:r>
              <a:rPr lang="en-US" dirty="0"/>
              <a:t>Updates</a:t>
            </a:r>
          </a:p>
        </p:txBody>
      </p:sp>
      <p:sp>
        <p:nvSpPr>
          <p:cNvPr id="3" name="Content Placeholder 2">
            <a:extLst>
              <a:ext uri="{FF2B5EF4-FFF2-40B4-BE49-F238E27FC236}">
                <a16:creationId xmlns:a16="http://schemas.microsoft.com/office/drawing/2014/main" id="{DB6566BB-9632-4FD7-9FFC-FD3C43D3954E}"/>
              </a:ext>
            </a:extLst>
          </p:cNvPr>
          <p:cNvSpPr>
            <a:spLocks noGrp="1"/>
          </p:cNvSpPr>
          <p:nvPr>
            <p:ph idx="1"/>
          </p:nvPr>
        </p:nvSpPr>
        <p:spPr>
          <a:xfrm>
            <a:off x="6976085" y="914400"/>
            <a:ext cx="4377714" cy="2827422"/>
          </a:xfrm>
        </p:spPr>
        <p:txBody>
          <a:bodyPr>
            <a:normAutofit/>
          </a:bodyPr>
          <a:lstStyle/>
          <a:p>
            <a:r>
              <a:rPr lang="en-US" dirty="0"/>
              <a:t>Proposals</a:t>
            </a:r>
          </a:p>
          <a:p>
            <a:r>
              <a:rPr lang="en-US" dirty="0"/>
              <a:t>Subawards</a:t>
            </a:r>
          </a:p>
          <a:p>
            <a:r>
              <a:rPr lang="en-US" dirty="0"/>
              <a:t>Awards</a:t>
            </a:r>
          </a:p>
        </p:txBody>
      </p:sp>
      <p:pic>
        <p:nvPicPr>
          <p:cNvPr id="9" name="Picture Placeholder 8" descr="Photo of an artist dipping a paint brush in to a paint palette">
            <a:extLst>
              <a:ext uri="{FF2B5EF4-FFF2-40B4-BE49-F238E27FC236}">
                <a16:creationId xmlns:a16="http://schemas.microsoft.com/office/drawing/2014/main" id="{39953FF0-412E-4D4D-91B1-A91C65C46627}"/>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0538" y="4059936"/>
            <a:ext cx="2807208" cy="2322576"/>
          </a:xfrm>
        </p:spPr>
      </p:pic>
      <p:pic>
        <p:nvPicPr>
          <p:cNvPr id="11" name="Picture Placeholder 10" descr="Photo of an artist opening up a tube of paint">
            <a:extLst>
              <a:ext uri="{FF2B5EF4-FFF2-40B4-BE49-F238E27FC236}">
                <a16:creationId xmlns:a16="http://schemas.microsoft.com/office/drawing/2014/main" id="{0CF184A7-72F0-4298-BD0F-B461E6A4355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291840" y="4059936"/>
            <a:ext cx="2807208" cy="2322576"/>
          </a:xfrm>
        </p:spPr>
      </p:pic>
      <p:pic>
        <p:nvPicPr>
          <p:cNvPr id="13" name="Picture Placeholder 12" descr="Photo of artist  with a paint brush brushing on orange paint on a palette">
            <a:extLst>
              <a:ext uri="{FF2B5EF4-FFF2-40B4-BE49-F238E27FC236}">
                <a16:creationId xmlns:a16="http://schemas.microsoft.com/office/drawing/2014/main" id="{DB4636A3-BAA9-469C-8F28-2B0A9530D277}"/>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099048" y="4059936"/>
            <a:ext cx="2807208" cy="2322576"/>
          </a:xfrm>
        </p:spPr>
      </p:pic>
      <p:pic>
        <p:nvPicPr>
          <p:cNvPr id="15" name="Picture Placeholder 14" descr="Photo of a paint brush with blue and white paint">
            <a:extLst>
              <a:ext uri="{FF2B5EF4-FFF2-40B4-BE49-F238E27FC236}">
                <a16:creationId xmlns:a16="http://schemas.microsoft.com/office/drawing/2014/main" id="{AECBB048-D3B9-4FE4-A34B-876DE7D50C84}"/>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8906256" y="4059936"/>
            <a:ext cx="2807208" cy="2322576"/>
          </a:xfrm>
        </p:spPr>
      </p:pic>
      <p:sp>
        <p:nvSpPr>
          <p:cNvPr id="16" name="Date Placeholder 15">
            <a:extLst>
              <a:ext uri="{FF2B5EF4-FFF2-40B4-BE49-F238E27FC236}">
                <a16:creationId xmlns:a16="http://schemas.microsoft.com/office/drawing/2014/main" id="{7FFBE36B-5CC8-44EE-801B-6159157B5328}"/>
              </a:ext>
            </a:extLst>
          </p:cNvPr>
          <p:cNvSpPr>
            <a:spLocks noGrp="1"/>
          </p:cNvSpPr>
          <p:nvPr>
            <p:ph type="dt" sz="half" idx="10"/>
          </p:nvPr>
        </p:nvSpPr>
        <p:spPr>
          <a:xfrm>
            <a:off x="838200" y="6429375"/>
            <a:ext cx="2743200" cy="365125"/>
          </a:xfrm>
        </p:spPr>
        <p:txBody>
          <a:bodyPr/>
          <a:lstStyle/>
          <a:p>
            <a:r>
              <a:rPr lang="en-US" dirty="0"/>
              <a:t>May 2024</a:t>
            </a:r>
          </a:p>
        </p:txBody>
      </p:sp>
      <p:sp>
        <p:nvSpPr>
          <p:cNvPr id="17" name="Footer Placeholder 16">
            <a:extLst>
              <a:ext uri="{FF2B5EF4-FFF2-40B4-BE49-F238E27FC236}">
                <a16:creationId xmlns:a16="http://schemas.microsoft.com/office/drawing/2014/main" id="{FF014D18-B223-4ED4-BCCA-1E4C38285697}"/>
              </a:ext>
            </a:extLst>
          </p:cNvPr>
          <p:cNvSpPr>
            <a:spLocks noGrp="1"/>
          </p:cNvSpPr>
          <p:nvPr>
            <p:ph type="ftr" sz="quarter" idx="11"/>
          </p:nvPr>
        </p:nvSpPr>
        <p:spPr>
          <a:xfrm>
            <a:off x="4038600" y="6429375"/>
            <a:ext cx="4114800" cy="365125"/>
          </a:xfrm>
        </p:spPr>
        <p:txBody>
          <a:bodyPr/>
          <a:lstStyle/>
          <a:p>
            <a:r>
              <a:rPr lang="en-US" dirty="0"/>
              <a:t>Research administration forum</a:t>
            </a:r>
          </a:p>
        </p:txBody>
      </p:sp>
      <p:sp>
        <p:nvSpPr>
          <p:cNvPr id="18" name="Slide Number Placeholder 17">
            <a:extLst>
              <a:ext uri="{FF2B5EF4-FFF2-40B4-BE49-F238E27FC236}">
                <a16:creationId xmlns:a16="http://schemas.microsoft.com/office/drawing/2014/main" id="{41898C30-E58E-4EC9-8A27-DF1822A9863B}"/>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a:p>
        </p:txBody>
      </p:sp>
    </p:spTree>
    <p:extLst>
      <p:ext uri="{BB962C8B-B14F-4D97-AF65-F5344CB8AC3E}">
        <p14:creationId xmlns:p14="http://schemas.microsoft.com/office/powerpoint/2010/main" val="226234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47477" y="1131641"/>
            <a:ext cx="5322618" cy="2387600"/>
          </a:xfrm>
        </p:spPr>
        <p:txBody>
          <a:bodyPr/>
          <a:lstStyle/>
          <a:p>
            <a:r>
              <a:rPr lang="en-US" dirty="0"/>
              <a:t>Proposals</a:t>
            </a: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838200" y="3600450"/>
            <a:ext cx="5322888" cy="2451100"/>
          </a:xfrm>
        </p:spPr>
        <p:txBody>
          <a:bodyPr/>
          <a:lstStyle/>
          <a:p>
            <a:r>
              <a:rPr lang="en-US" dirty="0"/>
              <a:t>NIH Submissions</a:t>
            </a:r>
          </a:p>
        </p:txBody>
      </p:sp>
      <p:pic>
        <p:nvPicPr>
          <p:cNvPr id="7" name="Picture Placeholder 6" descr="Photo of the tips of colored pencils">
            <a:extLst>
              <a:ext uri="{FF2B5EF4-FFF2-40B4-BE49-F238E27FC236}">
                <a16:creationId xmlns:a16="http://schemas.microsoft.com/office/drawing/2014/main" id="{4C238EB8-09B7-4151-B562-13B050D4A3E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784848" y="905256"/>
            <a:ext cx="4581144" cy="2450592"/>
          </a:xfrm>
        </p:spPr>
      </p:pic>
      <p:pic>
        <p:nvPicPr>
          <p:cNvPr id="9" name="Picture Placeholder 8" descr="Photo of crayons &#10;">
            <a:extLst>
              <a:ext uri="{FF2B5EF4-FFF2-40B4-BE49-F238E27FC236}">
                <a16:creationId xmlns:a16="http://schemas.microsoft.com/office/drawing/2014/main" id="{8C7F1323-5935-4F21-BFEA-E642AAB30A75}"/>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6784848" y="3520440"/>
            <a:ext cx="4581144" cy="2450592"/>
          </a:xfrm>
        </p:spPr>
      </p:pic>
    </p:spTree>
    <p:extLst>
      <p:ext uri="{BB962C8B-B14F-4D97-AF65-F5344CB8AC3E}">
        <p14:creationId xmlns:p14="http://schemas.microsoft.com/office/powerpoint/2010/main" val="269319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9352-2AB0-4ADD-96B9-AB0FAECB557C}"/>
              </a:ext>
            </a:extLst>
          </p:cNvPr>
          <p:cNvSpPr>
            <a:spLocks noGrp="1"/>
          </p:cNvSpPr>
          <p:nvPr>
            <p:ph type="title"/>
          </p:nvPr>
        </p:nvSpPr>
        <p:spPr>
          <a:xfrm>
            <a:off x="841249" y="857251"/>
            <a:ext cx="5914937" cy="2076450"/>
          </a:xfrm>
        </p:spPr>
        <p:txBody>
          <a:bodyPr/>
          <a:lstStyle/>
          <a:p>
            <a:r>
              <a:rPr lang="en-US" dirty="0"/>
              <a:t>NIH Submissions</a:t>
            </a:r>
            <a:br>
              <a:rPr lang="en-US" dirty="0"/>
            </a:br>
            <a:endParaRPr lang="en-US" dirty="0"/>
          </a:p>
        </p:txBody>
      </p:sp>
      <p:sp>
        <p:nvSpPr>
          <p:cNvPr id="3" name="Content Placeholder 2">
            <a:extLst>
              <a:ext uri="{FF2B5EF4-FFF2-40B4-BE49-F238E27FC236}">
                <a16:creationId xmlns:a16="http://schemas.microsoft.com/office/drawing/2014/main" id="{2F49AA98-AED4-4FAD-999C-98B64BB9DF71}"/>
              </a:ext>
            </a:extLst>
          </p:cNvPr>
          <p:cNvSpPr>
            <a:spLocks noGrp="1"/>
          </p:cNvSpPr>
          <p:nvPr>
            <p:ph idx="1"/>
          </p:nvPr>
        </p:nvSpPr>
        <p:spPr>
          <a:xfrm>
            <a:off x="841248" y="2728913"/>
            <a:ext cx="5914938" cy="2986087"/>
          </a:xfrm>
        </p:spPr>
        <p:txBody>
          <a:bodyPr>
            <a:normAutofit/>
          </a:bodyPr>
          <a:lstStyle/>
          <a:p>
            <a:r>
              <a:rPr lang="en-US" dirty="0"/>
              <a:t>For NIH submissions, including supplemental requests,  </a:t>
            </a:r>
            <a:r>
              <a:rPr lang="en-US" b="1" dirty="0"/>
              <a:t>please use Cayuse 424 </a:t>
            </a:r>
            <a:r>
              <a:rPr lang="en-US" dirty="0"/>
              <a:t>because it provides a more user-friendly structure, clear instructions and swift validation. ASSIST submissions typically take a bit longer, please allow extra time for submission.  </a:t>
            </a:r>
          </a:p>
        </p:txBody>
      </p:sp>
      <p:sp>
        <p:nvSpPr>
          <p:cNvPr id="81" name="Date Placeholder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a:lstStyle/>
          <a:p>
            <a:r>
              <a:rPr lang="en-US" dirty="0"/>
              <a:t>May 2024</a:t>
            </a:r>
          </a:p>
        </p:txBody>
      </p:sp>
      <p:pic>
        <p:nvPicPr>
          <p:cNvPr id="8" name="Picture Placeholder 7" descr="Photo of a paint brush with blue and white paint">
            <a:extLst>
              <a:ext uri="{FF2B5EF4-FFF2-40B4-BE49-F238E27FC236}">
                <a16:creationId xmlns:a16="http://schemas.microsoft.com/office/drawing/2014/main" id="{2088C71B-3F8B-4679-8801-8C4C86D45C1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0" y="0"/>
            <a:ext cx="4599432" cy="2286000"/>
          </a:xfrm>
        </p:spPr>
      </p:pic>
      <p:pic>
        <p:nvPicPr>
          <p:cNvPr id="10" name="Picture Placeholder 9" descr="Image of colorful triangular shapes">
            <a:extLst>
              <a:ext uri="{FF2B5EF4-FFF2-40B4-BE49-F238E27FC236}">
                <a16:creationId xmlns:a16="http://schemas.microsoft.com/office/drawing/2014/main" id="{96812000-377B-4B9A-A2C2-AFDD83B7A3F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589520" y="2286000"/>
            <a:ext cx="4599432" cy="2286000"/>
          </a:xfrm>
        </p:spPr>
      </p:pic>
      <p:pic>
        <p:nvPicPr>
          <p:cNvPr id="12" name="Picture Placeholder 11" descr="Photo of hands with a reflection of colored lights">
            <a:extLst>
              <a:ext uri="{FF2B5EF4-FFF2-40B4-BE49-F238E27FC236}">
                <a16:creationId xmlns:a16="http://schemas.microsoft.com/office/drawing/2014/main" id="{4F42B7E8-FEA7-4E82-B22D-FA9926040956}"/>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589520" y="4572000"/>
            <a:ext cx="4599432" cy="2286000"/>
          </a:xfrm>
        </p:spPr>
      </p:pic>
      <p:sp>
        <p:nvSpPr>
          <p:cNvPr id="82" name="Footer Placeholder 81">
            <a:extLst>
              <a:ext uri="{FF2B5EF4-FFF2-40B4-BE49-F238E27FC236}">
                <a16:creationId xmlns:a16="http://schemas.microsoft.com/office/drawing/2014/main" id="{503949B9-68A2-4ABE-91ED-37C05B246C8B}"/>
              </a:ext>
            </a:extLst>
          </p:cNvPr>
          <p:cNvSpPr>
            <a:spLocks noGrp="1"/>
          </p:cNvSpPr>
          <p:nvPr>
            <p:ph type="ftr" sz="quarter" idx="11"/>
          </p:nvPr>
        </p:nvSpPr>
        <p:spPr>
          <a:xfrm>
            <a:off x="4038600" y="6429375"/>
            <a:ext cx="4114800" cy="365125"/>
          </a:xfrm>
        </p:spPr>
        <p:txBody>
          <a:bodyPr/>
          <a:lstStyle/>
          <a:p>
            <a:r>
              <a:rPr lang="en-US" dirty="0"/>
              <a:t>Research Administration Forum</a:t>
            </a:r>
          </a:p>
        </p:txBody>
      </p:sp>
      <p:sp>
        <p:nvSpPr>
          <p:cNvPr id="18" name="Slide Number Placeholder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4</a:t>
            </a:fld>
            <a:endParaRPr lang="en-US"/>
          </a:p>
        </p:txBody>
      </p:sp>
    </p:spTree>
    <p:extLst>
      <p:ext uri="{BB962C8B-B14F-4D97-AF65-F5344CB8AC3E}">
        <p14:creationId xmlns:p14="http://schemas.microsoft.com/office/powerpoint/2010/main" val="159034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paint brush mixing colors  on a palette&#10;">
            <a:extLst>
              <a:ext uri="{FF2B5EF4-FFF2-40B4-BE49-F238E27FC236}">
                <a16:creationId xmlns:a16="http://schemas.microsoft.com/office/drawing/2014/main" id="{1BBA7D00-FBC1-4E10-8B44-A05F4AD3FA8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96" y="484632"/>
            <a:ext cx="12179808" cy="5907024"/>
          </a:xfrm>
        </p:spPr>
      </p:pic>
      <p:sp>
        <p:nvSpPr>
          <p:cNvPr id="20" name="Title 19">
            <a:extLst>
              <a:ext uri="{FF2B5EF4-FFF2-40B4-BE49-F238E27FC236}">
                <a16:creationId xmlns:a16="http://schemas.microsoft.com/office/drawing/2014/main" id="{2DB3B99A-1BFE-45FD-89BB-94C4EC582530}"/>
              </a:ext>
            </a:extLst>
          </p:cNvPr>
          <p:cNvSpPr>
            <a:spLocks noGrp="1"/>
          </p:cNvSpPr>
          <p:nvPr>
            <p:ph type="title"/>
          </p:nvPr>
        </p:nvSpPr>
        <p:spPr>
          <a:xfrm>
            <a:off x="838200" y="1271016"/>
            <a:ext cx="4800600" cy="940556"/>
          </a:xfrm>
        </p:spPr>
        <p:txBody>
          <a:bodyPr/>
          <a:lstStyle/>
          <a:p>
            <a:r>
              <a:rPr lang="en-US" dirty="0"/>
              <a:t>Subawards</a:t>
            </a:r>
          </a:p>
        </p:txBody>
      </p:sp>
      <p:sp>
        <p:nvSpPr>
          <p:cNvPr id="9" name="Slide Number Placeholder 8">
            <a:extLst>
              <a:ext uri="{FF2B5EF4-FFF2-40B4-BE49-F238E27FC236}">
                <a16:creationId xmlns:a16="http://schemas.microsoft.com/office/drawing/2014/main" id="{A36E7A03-635E-4F0D-9A7F-96B13283D131}"/>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5</a:t>
            </a:fld>
            <a:endParaRPr lang="en-US"/>
          </a:p>
        </p:txBody>
      </p:sp>
    </p:spTree>
    <p:extLst>
      <p:ext uri="{BB962C8B-B14F-4D97-AF65-F5344CB8AC3E}">
        <p14:creationId xmlns:p14="http://schemas.microsoft.com/office/powerpoint/2010/main" val="380006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18F4-D13C-40F3-9843-13BBC3B8BDCF}"/>
              </a:ext>
            </a:extLst>
          </p:cNvPr>
          <p:cNvSpPr>
            <a:spLocks noGrp="1"/>
          </p:cNvSpPr>
          <p:nvPr>
            <p:ph type="title"/>
          </p:nvPr>
        </p:nvSpPr>
        <p:spPr>
          <a:xfrm>
            <a:off x="838200" y="681037"/>
            <a:ext cx="10515600" cy="1325563"/>
          </a:xfrm>
        </p:spPr>
        <p:txBody>
          <a:bodyPr/>
          <a:lstStyle/>
          <a:p>
            <a:r>
              <a:rPr lang="en-US" dirty="0"/>
              <a:t>Subaward Request Form</a:t>
            </a:r>
          </a:p>
        </p:txBody>
      </p:sp>
      <p:sp>
        <p:nvSpPr>
          <p:cNvPr id="7" name="Date Placeholder 6">
            <a:extLst>
              <a:ext uri="{FF2B5EF4-FFF2-40B4-BE49-F238E27FC236}">
                <a16:creationId xmlns:a16="http://schemas.microsoft.com/office/drawing/2014/main" id="{A7FD409D-82CA-4A05-9EF1-71EEFF9420DE}"/>
              </a:ext>
            </a:extLst>
          </p:cNvPr>
          <p:cNvSpPr>
            <a:spLocks noGrp="1"/>
          </p:cNvSpPr>
          <p:nvPr>
            <p:ph type="dt" sz="half" idx="10"/>
          </p:nvPr>
        </p:nvSpPr>
        <p:spPr>
          <a:xfrm>
            <a:off x="838200" y="6429375"/>
            <a:ext cx="2743200" cy="365125"/>
          </a:xfrm>
        </p:spPr>
        <p:txBody>
          <a:bodyPr/>
          <a:lstStyle/>
          <a:p>
            <a:r>
              <a:rPr lang="en-US" dirty="0"/>
              <a:t>May 2024</a:t>
            </a:r>
          </a:p>
        </p:txBody>
      </p:sp>
      <p:sp>
        <p:nvSpPr>
          <p:cNvPr id="8" name="Footer Placeholder 7">
            <a:extLst>
              <a:ext uri="{FF2B5EF4-FFF2-40B4-BE49-F238E27FC236}">
                <a16:creationId xmlns:a16="http://schemas.microsoft.com/office/drawing/2014/main" id="{CDD187DA-D1E6-4203-8426-B028CDCA5BAF}"/>
              </a:ext>
            </a:extLst>
          </p:cNvPr>
          <p:cNvSpPr>
            <a:spLocks noGrp="1"/>
          </p:cNvSpPr>
          <p:nvPr>
            <p:ph type="ftr" sz="quarter" idx="11"/>
          </p:nvPr>
        </p:nvSpPr>
        <p:spPr>
          <a:xfrm>
            <a:off x="4038600" y="6429375"/>
            <a:ext cx="4114800" cy="365125"/>
          </a:xfrm>
        </p:spPr>
        <p:txBody>
          <a:bodyPr/>
          <a:lstStyle/>
          <a:p>
            <a:r>
              <a:rPr lang="en-US" dirty="0"/>
              <a:t>Research administration forum</a:t>
            </a:r>
          </a:p>
        </p:txBody>
      </p:sp>
      <p:sp>
        <p:nvSpPr>
          <p:cNvPr id="9" name="Slide Number Placeholder 8">
            <a:extLst>
              <a:ext uri="{FF2B5EF4-FFF2-40B4-BE49-F238E27FC236}">
                <a16:creationId xmlns:a16="http://schemas.microsoft.com/office/drawing/2014/main" id="{7BD57D52-635E-45A8-AB12-6DAF783169CA}"/>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6</a:t>
            </a:fld>
            <a:endParaRPr lang="en-US"/>
          </a:p>
        </p:txBody>
      </p:sp>
      <p:sp>
        <p:nvSpPr>
          <p:cNvPr id="14" name="TextBox 13">
            <a:extLst>
              <a:ext uri="{FF2B5EF4-FFF2-40B4-BE49-F238E27FC236}">
                <a16:creationId xmlns:a16="http://schemas.microsoft.com/office/drawing/2014/main" id="{8D7B62C7-4585-FE7A-EBDA-AF992426EA11}"/>
              </a:ext>
            </a:extLst>
          </p:cNvPr>
          <p:cNvSpPr txBox="1"/>
          <p:nvPr/>
        </p:nvSpPr>
        <p:spPr>
          <a:xfrm>
            <a:off x="838200" y="2105247"/>
            <a:ext cx="10166498" cy="2585323"/>
          </a:xfrm>
          <a:prstGeom prst="rect">
            <a:avLst/>
          </a:prstGeom>
          <a:noFill/>
        </p:spPr>
        <p:txBody>
          <a:bodyPr wrap="square" rtlCol="0">
            <a:spAutoFit/>
          </a:bodyPr>
          <a:lstStyle/>
          <a:p>
            <a:r>
              <a:rPr lang="en-US" dirty="0"/>
              <a:t>On the Subaward Request Form, please be sure to provide the accounting fund number in the “KFS Fund” field. We have updated the form field that’s on our website to reflect “Accounting Fund Number” to clarify the intent, but wanted to let those of you know who may be working off a saved copy.</a:t>
            </a:r>
          </a:p>
          <a:p>
            <a:endParaRPr lang="en-US" dirty="0"/>
          </a:p>
          <a:p>
            <a:endParaRPr lang="en-US" dirty="0"/>
          </a:p>
          <a:p>
            <a:endParaRPr lang="en-US" dirty="0"/>
          </a:p>
          <a:p>
            <a:endParaRPr lang="en-US" dirty="0"/>
          </a:p>
          <a:p>
            <a:endParaRPr lang="en-US" dirty="0"/>
          </a:p>
        </p:txBody>
      </p:sp>
      <p:pic>
        <p:nvPicPr>
          <p:cNvPr id="16" name="Picture 15">
            <a:extLst>
              <a:ext uri="{FF2B5EF4-FFF2-40B4-BE49-F238E27FC236}">
                <a16:creationId xmlns:a16="http://schemas.microsoft.com/office/drawing/2014/main" id="{CAF81FBB-2A06-E1F7-ED79-9E4814C25518}"/>
              </a:ext>
            </a:extLst>
          </p:cNvPr>
          <p:cNvPicPr>
            <a:picLocks noChangeAspect="1"/>
          </p:cNvPicPr>
          <p:nvPr/>
        </p:nvPicPr>
        <p:blipFill>
          <a:blip r:embed="rId2"/>
          <a:stretch>
            <a:fillRect/>
          </a:stretch>
        </p:blipFill>
        <p:spPr>
          <a:xfrm>
            <a:off x="1097575" y="3245683"/>
            <a:ext cx="5784113" cy="2531597"/>
          </a:xfrm>
          <a:prstGeom prst="rect">
            <a:avLst/>
          </a:prstGeom>
        </p:spPr>
      </p:pic>
      <p:sp>
        <p:nvSpPr>
          <p:cNvPr id="17" name="Rectangle 16">
            <a:extLst>
              <a:ext uri="{FF2B5EF4-FFF2-40B4-BE49-F238E27FC236}">
                <a16:creationId xmlns:a16="http://schemas.microsoft.com/office/drawing/2014/main" id="{956F10D8-198D-841B-B864-DD087ED0DC44}"/>
              </a:ext>
            </a:extLst>
          </p:cNvPr>
          <p:cNvSpPr/>
          <p:nvPr/>
        </p:nvSpPr>
        <p:spPr>
          <a:xfrm>
            <a:off x="1031358" y="5039833"/>
            <a:ext cx="5784112" cy="36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47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841248" y="3893769"/>
            <a:ext cx="5992550" cy="2319306"/>
          </a:xfrm>
        </p:spPr>
        <p:txBody>
          <a:bodyPr/>
          <a:lstStyle/>
          <a:p>
            <a:r>
              <a:rPr lang="en-US" dirty="0"/>
              <a:t>Awards</a:t>
            </a:r>
          </a:p>
        </p:txBody>
      </p:sp>
      <p:pic>
        <p:nvPicPr>
          <p:cNvPr id="6" name="Picture Placeholder 5" descr="Photo of a bunch of clean artist paintbrushes">
            <a:extLst>
              <a:ext uri="{FF2B5EF4-FFF2-40B4-BE49-F238E27FC236}">
                <a16:creationId xmlns:a16="http://schemas.microsoft.com/office/drawing/2014/main" id="{D7D1C07D-75DD-4A12-9C4C-A9C3E052A3D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93776" y="484632"/>
            <a:ext cx="11210544" cy="3191256"/>
          </a:xfrm>
        </p:spPr>
      </p:pic>
      <p:sp>
        <p:nvSpPr>
          <p:cNvPr id="9" name="Slide Number Placeholder 8">
            <a:extLst>
              <a:ext uri="{FF2B5EF4-FFF2-40B4-BE49-F238E27FC236}">
                <a16:creationId xmlns:a16="http://schemas.microsoft.com/office/drawing/2014/main" id="{88A55AA7-3B73-477B-A886-58F8E99420E9}"/>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7</a:t>
            </a:fld>
            <a:endParaRPr lang="en-US"/>
          </a:p>
        </p:txBody>
      </p:sp>
    </p:spTree>
    <p:extLst>
      <p:ext uri="{BB962C8B-B14F-4D97-AF65-F5344CB8AC3E}">
        <p14:creationId xmlns:p14="http://schemas.microsoft.com/office/powerpoint/2010/main" val="151014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18F4-D13C-40F3-9843-13BBC3B8BDCF}"/>
              </a:ext>
            </a:extLst>
          </p:cNvPr>
          <p:cNvSpPr>
            <a:spLocks noGrp="1"/>
          </p:cNvSpPr>
          <p:nvPr>
            <p:ph type="title"/>
          </p:nvPr>
        </p:nvSpPr>
        <p:spPr>
          <a:xfrm>
            <a:off x="838200" y="681037"/>
            <a:ext cx="10515600" cy="1325563"/>
          </a:xfrm>
        </p:spPr>
        <p:txBody>
          <a:bodyPr/>
          <a:lstStyle/>
          <a:p>
            <a:r>
              <a:rPr lang="en-US" dirty="0"/>
              <a:t>RPPRs and Fiscal Year-End</a:t>
            </a:r>
          </a:p>
        </p:txBody>
      </p:sp>
      <p:sp>
        <p:nvSpPr>
          <p:cNvPr id="7" name="Date Placeholder 6">
            <a:extLst>
              <a:ext uri="{FF2B5EF4-FFF2-40B4-BE49-F238E27FC236}">
                <a16:creationId xmlns:a16="http://schemas.microsoft.com/office/drawing/2014/main" id="{A7FD409D-82CA-4A05-9EF1-71EEFF9420DE}"/>
              </a:ext>
            </a:extLst>
          </p:cNvPr>
          <p:cNvSpPr>
            <a:spLocks noGrp="1"/>
          </p:cNvSpPr>
          <p:nvPr>
            <p:ph type="dt" sz="half" idx="10"/>
          </p:nvPr>
        </p:nvSpPr>
        <p:spPr>
          <a:xfrm>
            <a:off x="838200" y="6429375"/>
            <a:ext cx="2743200" cy="365125"/>
          </a:xfrm>
        </p:spPr>
        <p:txBody>
          <a:bodyPr/>
          <a:lstStyle/>
          <a:p>
            <a:r>
              <a:rPr lang="en-US" dirty="0"/>
              <a:t>May 2024</a:t>
            </a:r>
          </a:p>
        </p:txBody>
      </p:sp>
      <p:sp>
        <p:nvSpPr>
          <p:cNvPr id="8" name="Footer Placeholder 7">
            <a:extLst>
              <a:ext uri="{FF2B5EF4-FFF2-40B4-BE49-F238E27FC236}">
                <a16:creationId xmlns:a16="http://schemas.microsoft.com/office/drawing/2014/main" id="{CDD187DA-D1E6-4203-8426-B028CDCA5BAF}"/>
              </a:ext>
            </a:extLst>
          </p:cNvPr>
          <p:cNvSpPr>
            <a:spLocks noGrp="1"/>
          </p:cNvSpPr>
          <p:nvPr>
            <p:ph type="ftr" sz="quarter" idx="11"/>
          </p:nvPr>
        </p:nvSpPr>
        <p:spPr>
          <a:xfrm>
            <a:off x="4038600" y="6429375"/>
            <a:ext cx="4114800" cy="365125"/>
          </a:xfrm>
        </p:spPr>
        <p:txBody>
          <a:bodyPr/>
          <a:lstStyle/>
          <a:p>
            <a:r>
              <a:rPr lang="en-US" dirty="0"/>
              <a:t>Research administration forum</a:t>
            </a:r>
          </a:p>
        </p:txBody>
      </p:sp>
      <p:sp>
        <p:nvSpPr>
          <p:cNvPr id="9" name="Slide Number Placeholder 8">
            <a:extLst>
              <a:ext uri="{FF2B5EF4-FFF2-40B4-BE49-F238E27FC236}">
                <a16:creationId xmlns:a16="http://schemas.microsoft.com/office/drawing/2014/main" id="{7BD57D52-635E-45A8-AB12-6DAF783169CA}"/>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8</a:t>
            </a:fld>
            <a:endParaRPr lang="en-US"/>
          </a:p>
        </p:txBody>
      </p:sp>
      <p:sp>
        <p:nvSpPr>
          <p:cNvPr id="14" name="TextBox 13">
            <a:extLst>
              <a:ext uri="{FF2B5EF4-FFF2-40B4-BE49-F238E27FC236}">
                <a16:creationId xmlns:a16="http://schemas.microsoft.com/office/drawing/2014/main" id="{8D7B62C7-4585-FE7A-EBDA-AF992426EA11}"/>
              </a:ext>
            </a:extLst>
          </p:cNvPr>
          <p:cNvSpPr txBox="1"/>
          <p:nvPr/>
        </p:nvSpPr>
        <p:spPr>
          <a:xfrm>
            <a:off x="838200" y="2105247"/>
            <a:ext cx="10166498" cy="3816429"/>
          </a:xfrm>
          <a:prstGeom prst="rect">
            <a:avLst/>
          </a:prstGeom>
          <a:noFill/>
        </p:spPr>
        <p:txBody>
          <a:bodyPr wrap="square" rtlCol="0">
            <a:spAutoFit/>
          </a:bodyPr>
          <a:lstStyle/>
          <a:p>
            <a:pPr marL="342900" indent="-342900">
              <a:buAutoNum type="arabicPeriod"/>
            </a:pPr>
            <a:r>
              <a:rPr lang="en-US" sz="3200" dirty="0"/>
              <a:t>For reports that previously listed Grace’s name as the AOR, please list Bea Rans Strong.</a:t>
            </a:r>
          </a:p>
          <a:p>
            <a:pPr marL="342900" indent="-342900">
              <a:buAutoNum type="arabicPeriod"/>
            </a:pPr>
            <a:endParaRPr lang="en-US" sz="3200" dirty="0"/>
          </a:p>
          <a:p>
            <a:pPr marL="342900" indent="-342900">
              <a:buFontTx/>
              <a:buAutoNum type="arabicPeriod"/>
            </a:pPr>
            <a:r>
              <a:rPr lang="en-US" sz="3200" dirty="0"/>
              <a:t>Fiscal year-end is quickly approaching.  Please be sure to submit any agreements and amendments that require execution prior to June 30</a:t>
            </a:r>
            <a:r>
              <a:rPr lang="en-US" sz="3200" baseline="30000" dirty="0"/>
              <a:t>th</a:t>
            </a:r>
            <a:r>
              <a:rPr lang="en-US" sz="3200" dirty="0"/>
              <a:t> as soon as possible.</a:t>
            </a:r>
          </a:p>
          <a:p>
            <a:endParaRPr lang="en-US" dirty="0"/>
          </a:p>
        </p:txBody>
      </p:sp>
    </p:spTree>
    <p:extLst>
      <p:ext uri="{BB962C8B-B14F-4D97-AF65-F5344CB8AC3E}">
        <p14:creationId xmlns:p14="http://schemas.microsoft.com/office/powerpoint/2010/main" val="216003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8CC6-FF60-4FC8-BA35-52A8BDDCF95E}"/>
              </a:ext>
            </a:extLst>
          </p:cNvPr>
          <p:cNvSpPr>
            <a:spLocks noGrp="1"/>
          </p:cNvSpPr>
          <p:nvPr>
            <p:ph type="title"/>
          </p:nvPr>
        </p:nvSpPr>
        <p:spPr>
          <a:xfrm>
            <a:off x="841248" y="857251"/>
            <a:ext cx="6156051" cy="2076450"/>
          </a:xfrm>
        </p:spPr>
        <p:txBody>
          <a:bodyPr/>
          <a:lstStyle/>
          <a:p>
            <a:r>
              <a:rPr lang="en-US" dirty="0"/>
              <a:t>Thank you</a:t>
            </a:r>
          </a:p>
        </p:txBody>
      </p:sp>
      <p:sp>
        <p:nvSpPr>
          <p:cNvPr id="3" name="Content Placeholder 2">
            <a:extLst>
              <a:ext uri="{FF2B5EF4-FFF2-40B4-BE49-F238E27FC236}">
                <a16:creationId xmlns:a16="http://schemas.microsoft.com/office/drawing/2014/main" id="{BF0E0066-50A4-4BA2-9D04-DA968D2AB1C6}"/>
              </a:ext>
            </a:extLst>
          </p:cNvPr>
          <p:cNvSpPr>
            <a:spLocks noGrp="1"/>
          </p:cNvSpPr>
          <p:nvPr>
            <p:ph idx="1"/>
          </p:nvPr>
        </p:nvSpPr>
        <p:spPr>
          <a:xfrm>
            <a:off x="841247" y="3190875"/>
            <a:ext cx="6156052" cy="2986087"/>
          </a:xfrm>
        </p:spPr>
        <p:txBody>
          <a:bodyPr>
            <a:noAutofit/>
          </a:bodyPr>
          <a:lstStyle/>
          <a:p>
            <a:r>
              <a:rPr lang="en-US" dirty="0">
                <a:hlinkClick r:id="rId2"/>
              </a:rPr>
              <a:t>kngilmore@ucdavis.edu</a:t>
            </a:r>
            <a:r>
              <a:rPr lang="en-US" dirty="0"/>
              <a:t> </a:t>
            </a:r>
          </a:p>
          <a:p>
            <a:r>
              <a:rPr lang="en-US" dirty="0">
                <a:hlinkClick r:id="rId3"/>
              </a:rPr>
              <a:t>proposals@ucdavis.edu</a:t>
            </a:r>
            <a:endParaRPr lang="en-US" dirty="0"/>
          </a:p>
          <a:p>
            <a:r>
              <a:rPr lang="en-US" dirty="0">
                <a:hlinkClick r:id="rId4"/>
              </a:rPr>
              <a:t>subawards@ucdavis.edu</a:t>
            </a:r>
            <a:endParaRPr lang="en-US" dirty="0"/>
          </a:p>
          <a:p>
            <a:r>
              <a:rPr lang="en-US" dirty="0">
                <a:hlinkClick r:id="rId5"/>
              </a:rPr>
              <a:t>awards@ucdavis.edu</a:t>
            </a:r>
            <a:r>
              <a:rPr lang="en-US" dirty="0"/>
              <a:t> </a:t>
            </a:r>
          </a:p>
        </p:txBody>
      </p:sp>
      <p:pic>
        <p:nvPicPr>
          <p:cNvPr id="7" name="Picture Placeholder 6" descr="Photo of artist  with a paint brush brushing on orange paint on a palette">
            <a:extLst>
              <a:ext uri="{FF2B5EF4-FFF2-40B4-BE49-F238E27FC236}">
                <a16:creationId xmlns:a16="http://schemas.microsoft.com/office/drawing/2014/main" id="{7D1EAA44-4F3D-44D6-B1B6-5140800EC0A7}"/>
              </a:ext>
            </a:extLst>
          </p:cNvPr>
          <p:cNvPicPr>
            <a:picLocks noGrp="1" noChangeAspect="1"/>
          </p:cNvPicPr>
          <p:nvPr>
            <p:ph type="pic" sz="quarter" idx="13"/>
          </p:nvPr>
        </p:nvPicPr>
        <p:blipFill rotWithShape="1">
          <a:blip r:embed="rId6" cstate="screen">
            <a:extLst>
              <a:ext uri="{28A0092B-C50C-407E-A947-70E740481C1C}">
                <a14:useLocalDpi xmlns:a14="http://schemas.microsoft.com/office/drawing/2010/main" val="0"/>
              </a:ext>
            </a:extLst>
          </a:blip>
          <a:srcRect/>
          <a:stretch/>
        </p:blipFill>
        <p:spPr>
          <a:xfrm>
            <a:off x="7424928" y="484632"/>
            <a:ext cx="4279392" cy="2862072"/>
          </a:xfrm>
        </p:spPr>
      </p:pic>
      <p:pic>
        <p:nvPicPr>
          <p:cNvPr id="9" name="Picture Placeholder 8" descr="Photo of an artist opening up a tube of paint">
            <a:extLst>
              <a:ext uri="{FF2B5EF4-FFF2-40B4-BE49-F238E27FC236}">
                <a16:creationId xmlns:a16="http://schemas.microsoft.com/office/drawing/2014/main" id="{78CF4775-4C31-488E-AB32-6C7A887A129B}"/>
              </a:ext>
            </a:extLst>
          </p:cNvPr>
          <p:cNvPicPr>
            <a:picLocks noGrp="1" noChangeAspect="1"/>
          </p:cNvPicPr>
          <p:nvPr>
            <p:ph type="pic" sz="quarter" idx="14"/>
          </p:nvPr>
        </p:nvPicPr>
        <p:blipFill rotWithShape="1">
          <a:blip r:embed="rId7" cstate="screen">
            <a:extLst>
              <a:ext uri="{28A0092B-C50C-407E-A947-70E740481C1C}">
                <a14:useLocalDpi xmlns:a14="http://schemas.microsoft.com/office/drawing/2010/main" val="0"/>
              </a:ext>
            </a:extLst>
          </a:blip>
          <a:srcRect/>
          <a:stretch/>
        </p:blipFill>
        <p:spPr>
          <a:xfrm>
            <a:off x="7424928" y="3511296"/>
            <a:ext cx="4279392" cy="2862072"/>
          </a:xfrm>
        </p:spPr>
      </p:pic>
      <p:sp>
        <p:nvSpPr>
          <p:cNvPr id="10" name="Date Placeholder 9">
            <a:extLst>
              <a:ext uri="{FF2B5EF4-FFF2-40B4-BE49-F238E27FC236}">
                <a16:creationId xmlns:a16="http://schemas.microsoft.com/office/drawing/2014/main" id="{FB067F41-22A4-40B6-A3DA-26D8E0FCC569}"/>
              </a:ext>
            </a:extLst>
          </p:cNvPr>
          <p:cNvSpPr>
            <a:spLocks noGrp="1"/>
          </p:cNvSpPr>
          <p:nvPr>
            <p:ph type="dt" sz="half" idx="10"/>
          </p:nvPr>
        </p:nvSpPr>
        <p:spPr>
          <a:xfrm>
            <a:off x="838200" y="6429375"/>
            <a:ext cx="2743200" cy="365125"/>
          </a:xfrm>
        </p:spPr>
        <p:txBody>
          <a:bodyPr/>
          <a:lstStyle/>
          <a:p>
            <a:r>
              <a:rPr lang="en-US" dirty="0"/>
              <a:t>May</a:t>
            </a:r>
          </a:p>
        </p:txBody>
      </p:sp>
      <p:sp>
        <p:nvSpPr>
          <p:cNvPr id="12" name="Slide Number Placeholder 11">
            <a:extLst>
              <a:ext uri="{FF2B5EF4-FFF2-40B4-BE49-F238E27FC236}">
                <a16:creationId xmlns:a16="http://schemas.microsoft.com/office/drawing/2014/main" id="{7F068389-EB02-493E-9416-4F35FEE4D01F}"/>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9</a:t>
            </a:fld>
            <a:endParaRPr lang="en-US"/>
          </a:p>
        </p:txBody>
      </p:sp>
      <p:sp>
        <p:nvSpPr>
          <p:cNvPr id="6" name="Footer Placeholder 7">
            <a:extLst>
              <a:ext uri="{FF2B5EF4-FFF2-40B4-BE49-F238E27FC236}">
                <a16:creationId xmlns:a16="http://schemas.microsoft.com/office/drawing/2014/main" id="{EF6A4EF1-4B2E-B895-AA68-44BF13A00B01}"/>
              </a:ext>
            </a:extLst>
          </p:cNvPr>
          <p:cNvSpPr>
            <a:spLocks noGrp="1"/>
          </p:cNvSpPr>
          <p:nvPr>
            <p:ph type="ftr" sz="quarter" idx="11"/>
          </p:nvPr>
        </p:nvSpPr>
        <p:spPr>
          <a:xfrm>
            <a:off x="4038600" y="6429375"/>
            <a:ext cx="4114800" cy="365125"/>
          </a:xfrm>
        </p:spPr>
        <p:txBody>
          <a:bodyPr/>
          <a:lstStyle/>
          <a:p>
            <a:r>
              <a:rPr lang="en-US" dirty="0"/>
              <a:t>Research administration forum</a:t>
            </a:r>
          </a:p>
        </p:txBody>
      </p:sp>
      <p:sp>
        <p:nvSpPr>
          <p:cNvPr id="8" name="Footer Placeholder 7">
            <a:extLst>
              <a:ext uri="{FF2B5EF4-FFF2-40B4-BE49-F238E27FC236}">
                <a16:creationId xmlns:a16="http://schemas.microsoft.com/office/drawing/2014/main" id="{3EFD5104-F19B-E803-7F81-31165F02B072}"/>
              </a:ext>
            </a:extLst>
          </p:cNvPr>
          <p:cNvSpPr txBox="1">
            <a:spLocks/>
          </p:cNvSpPr>
          <p:nvPr/>
        </p:nvSpPr>
        <p:spPr>
          <a:xfrm>
            <a:off x="4191000" y="6341555"/>
            <a:ext cx="4114800" cy="605346"/>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Research administration forum</a:t>
            </a:r>
            <a:endParaRPr lang="en-US" dirty="0"/>
          </a:p>
        </p:txBody>
      </p:sp>
      <p:sp>
        <p:nvSpPr>
          <p:cNvPr id="13" name="Rectangle 12">
            <a:extLst>
              <a:ext uri="{FF2B5EF4-FFF2-40B4-BE49-F238E27FC236}">
                <a16:creationId xmlns:a16="http://schemas.microsoft.com/office/drawing/2014/main" id="{CC8634EE-B9DF-5983-C4C2-FE6546F829A6}"/>
              </a:ext>
            </a:extLst>
          </p:cNvPr>
          <p:cNvSpPr/>
          <p:nvPr/>
        </p:nvSpPr>
        <p:spPr>
          <a:xfrm>
            <a:off x="680484" y="6262577"/>
            <a:ext cx="6592044" cy="5319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091750"/>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2.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Luminous design</Template>
  <TotalTime>66</TotalTime>
  <Words>227</Words>
  <Application>Microsoft Office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Avenir Next LT Pro</vt:lpstr>
      <vt:lpstr>Calibri</vt:lpstr>
      <vt:lpstr>Cambria</vt:lpstr>
      <vt:lpstr>Sabon Next LT</vt:lpstr>
      <vt:lpstr>Wingdings</vt:lpstr>
      <vt:lpstr>LuminousVTI</vt:lpstr>
      <vt:lpstr>Research Administration Forum</vt:lpstr>
      <vt:lpstr>Updates</vt:lpstr>
      <vt:lpstr>Proposals</vt:lpstr>
      <vt:lpstr>NIH Submissions </vt:lpstr>
      <vt:lpstr>Subawards</vt:lpstr>
      <vt:lpstr>Subaward Request Form</vt:lpstr>
      <vt:lpstr>Awards</vt:lpstr>
      <vt:lpstr>RPPRs and Fiscal Year-End</vt:lpstr>
      <vt:lpstr>Thank you</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dc:title>
  <dc:creator>Kelly Gilmore</dc:creator>
  <cp:lastModifiedBy>Kelly Gilmore</cp:lastModifiedBy>
  <cp:revision>4</cp:revision>
  <dcterms:created xsi:type="dcterms:W3CDTF">2024-05-20T15:44:32Z</dcterms:created>
  <dcterms:modified xsi:type="dcterms:W3CDTF">2024-05-22T14:30:25Z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