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6" r:id="rId3"/>
    <p:sldId id="287" r:id="rId4"/>
    <p:sldId id="289" r:id="rId5"/>
    <p:sldId id="28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4" autoAdjust="0"/>
    <p:restoredTop sz="94728" autoAdjust="0"/>
  </p:normalViewPr>
  <p:slideViewPr>
    <p:cSldViewPr snapToGrid="0">
      <p:cViewPr varScale="1">
        <p:scale>
          <a:sx n="64" d="100"/>
          <a:sy n="64" d="100"/>
        </p:scale>
        <p:origin x="94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588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85818-0E05-4707-B3FC-5423D59357A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7BECE-0053-4BDC-88F5-82E683E12D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04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ADF62-0EAB-20E5-042C-693845234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1EDAA-4260-0457-EFCF-462DA41F2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43A8C-1F31-6922-4144-74F5DB1C5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06A99-7E6F-8B7C-12CF-FCE2315EE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664F9-4A60-4453-EFD7-A50805AA9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25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0B73E-9732-051A-837C-5EF7BD9CC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87304-C9C0-1004-FEBD-85FECCDE82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AE6E1-A722-A8B1-B93F-45ADAA88D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023AB-C17B-DAF1-88BE-F3020B253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33B47-3D28-A652-C166-AF6C75A25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0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5A80C7-5BF2-5030-72DC-98DB1878C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FBE47B-C002-7658-6B1A-1AA41130D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33A3D-9870-110B-7F1B-E3C94C778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609ED-1012-E6F9-4816-F386B72A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9E4D6-A681-3A95-E340-BF7D73E33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20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82B75-7F48-FD4D-B00C-D99159577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5B969-D06B-3D5D-967F-5473A5AA5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081D8-765D-5117-E733-2E953416E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64A16-D837-9B13-44FF-5643E7CD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2F73D-A844-134F-B763-48AB1EEA5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79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DC1B3-A468-9051-E43E-7E2644A4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54E200-57AF-3D6D-9DA9-D232E19A5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71582-E1A6-EAFC-B5F5-39715ACC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1F2B5-FA15-B4B9-BB16-E7AB33680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94583-EE44-9002-ED2A-5FDA2CECD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13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2ECB-724F-A24B-3753-0677006F4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C3926-C7AC-495F-792B-61BF5F35E2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9CEB-93C5-7AB4-9A8E-D11D98EB7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50B8D2-93D4-2246-9E2C-A42390D59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7165F-8058-7A2E-F19B-9FC28476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16A38-AE06-37F7-6E5A-9AD229F9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79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9BA6B-5CDE-38C1-51BA-292E026B0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87799C-09E9-FC99-9899-0E9FEF781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A25B9-5154-5363-014F-BE2BD2FF2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C1A135-E035-9A58-AEE9-E66FA90C9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A6C6E-045F-6CFC-3D18-BAB59A3762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D7B0CF-FDE2-210E-03C6-B8DAC168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B8528D-DD9B-8EA5-668B-A6AA8DA3D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FF1D7-C3D8-AB4A-3932-B090045CA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7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8FC11-4437-2C2A-9AF1-AE0363CAF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B6FAB8-0AE6-EF51-2A8F-E5F06723C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AE2317-8BA0-5CBC-12E3-5F048433C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CB679-EF07-0219-2F02-8ACD41BF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E55C1C-03AC-7834-ED16-5F0751B05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B2799F-93E2-B3A6-BB79-550954ADC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D8D363-2CF0-ED28-AB31-A0802DFA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19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AABB0-F54F-BBBF-2426-8F1740AF1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843F5-CB64-8CA9-80FF-87CB147D0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5FD492-362C-D372-D8A3-91D802D04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F30BE-6425-E800-EA73-7EB51391E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6B11A-3D28-8CC4-8DA3-C42F65FC2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DBDC6-87D6-57ED-47D3-E1511A0F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24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BB137-1D0C-DDBD-25BA-FF483D4BE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66606-1A01-15EE-592A-30B05EE49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3BF3-D9CE-29DB-1CE3-54CDB44F3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6FE4F-DE9B-2C26-3FF4-2FD7A6A4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AC26D-452D-7C99-7455-93CE2CE6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34C62-DD95-B0A1-4023-E59CDEA4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1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6CF9B4-9D0F-A008-F1E9-B30287831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C2DBD-0F09-24CC-297B-B0B3EF14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50777-DB74-2803-1234-D392AFAA02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2A1F5-4F9C-4523-9166-A6DA413C072F}" type="datetimeFigureOut">
              <a:rPr lang="en-US" smtClean="0"/>
              <a:t>4/23/2025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A8AAB-4A28-4177-BA72-EB2408D1D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D44EF-BB59-F6A6-AA09-EEA23A51D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0A77B-55BC-422B-B781-259A6E0F97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5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E7D9-07FC-511B-3099-4D3EAEE8F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384" y="1219518"/>
            <a:ext cx="9144000" cy="2387600"/>
          </a:xfrm>
        </p:spPr>
        <p:txBody>
          <a:bodyPr/>
          <a:lstStyle/>
          <a:p>
            <a:r>
              <a:rPr lang="en-US" dirty="0"/>
              <a:t>UC Davis Data Classification Seminar Series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8A180-FD68-6B1E-179D-2199A1196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" y="4941443"/>
            <a:ext cx="11228832" cy="924242"/>
          </a:xfrm>
        </p:spPr>
        <p:txBody>
          <a:bodyPr>
            <a:normAutofit fontScale="62500" lnSpcReduction="20000"/>
          </a:bodyPr>
          <a:lstStyle/>
          <a:p>
            <a:r>
              <a:rPr lang="en-US" sz="5400" dirty="0"/>
              <a:t>Factors for and outcomes of data classification for research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73A5CE9-F281-7967-8A71-F53B53473728}"/>
              </a:ext>
            </a:extLst>
          </p:cNvPr>
          <p:cNvSpPr txBox="1">
            <a:spLocks/>
          </p:cNvSpPr>
          <p:nvPr/>
        </p:nvSpPr>
        <p:spPr>
          <a:xfrm>
            <a:off x="1356360" y="3686654"/>
            <a:ext cx="9073896" cy="92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April 2025</a:t>
            </a:r>
          </a:p>
        </p:txBody>
      </p:sp>
      <p:pic>
        <p:nvPicPr>
          <p:cNvPr id="8" name="Picture 7" descr="Serious chemist using microscope at laboratory">
            <a:extLst>
              <a:ext uri="{FF2B5EF4-FFF2-40B4-BE49-F238E27FC236}">
                <a16:creationId xmlns:a16="http://schemas.microsoft.com/office/drawing/2014/main" id="{5DF44420-E938-B68F-A098-489619298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2505456" cy="166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39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82E7FC-E6EC-8B51-E832-659DE7CFE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851FC6-505D-EC94-5F7F-B78D8C032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5B7388A-B35B-9B3F-A246-092C1F9BF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795997-B388-AD11-0A37-A6B898CA1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55479"/>
            <a:ext cx="4762990" cy="2138268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Factors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FA70CF5B-5F63-CBC7-60B9-517B539E3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4D69E-574B-B281-5502-42EA521CC9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r>
              <a:rPr lang="en-US" dirty="0"/>
              <a:t>Actual data elements</a:t>
            </a:r>
          </a:p>
          <a:p>
            <a:r>
              <a:rPr lang="en-US" dirty="0"/>
              <a:t>Data elements associated with the data</a:t>
            </a:r>
          </a:p>
          <a:p>
            <a:r>
              <a:rPr lang="en-US" dirty="0"/>
              <a:t>Source of the information</a:t>
            </a:r>
          </a:p>
          <a:p>
            <a:r>
              <a:rPr lang="en-US" dirty="0"/>
              <a:t>Classification of systems used</a:t>
            </a:r>
          </a:p>
          <a:p>
            <a:r>
              <a:rPr lang="en-US" dirty="0"/>
              <a:t>Agreements with security requirements</a:t>
            </a:r>
          </a:p>
          <a:p>
            <a:r>
              <a:rPr lang="en-US" dirty="0"/>
              <a:t>NDA or other confidentiality agreements</a:t>
            </a:r>
          </a:p>
          <a:p>
            <a:r>
              <a:rPr lang="en-US" dirty="0"/>
              <a:t>Location of subjects (i.e. GDPR)</a:t>
            </a:r>
          </a:p>
          <a:p>
            <a:r>
              <a:rPr lang="en-US" dirty="0"/>
              <a:t>Researcher’s perception of breach impact</a:t>
            </a:r>
          </a:p>
          <a:p>
            <a:r>
              <a:rPr lang="en-US" dirty="0"/>
              <a:t>Number of records for PII</a:t>
            </a:r>
          </a:p>
          <a:p>
            <a:r>
              <a:rPr lang="en-US" dirty="0"/>
              <a:t>Federal/State laws</a:t>
            </a:r>
          </a:p>
          <a:p>
            <a:r>
              <a:rPr lang="en-US" dirty="0"/>
              <a:t>Change in regulations, risk aversity, etc.</a:t>
            </a:r>
          </a:p>
        </p:txBody>
      </p:sp>
    </p:spTree>
    <p:extLst>
      <p:ext uri="{BB962C8B-B14F-4D97-AF65-F5344CB8AC3E}">
        <p14:creationId xmlns:p14="http://schemas.microsoft.com/office/powerpoint/2010/main" val="261844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74226C-C3FE-C45A-A5E5-16119CB5D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118A6F4-6B62-8289-EB87-A2F8BBA6F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DEB6181-DAE1-EB75-3C5F-60FFA6A99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72CFA1-56CA-DE86-50E7-A57C4541F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55479"/>
            <a:ext cx="4762990" cy="213826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Use of VRA outcomes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CF4A6A35-2DFD-81B0-91B5-EB9189466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FEEBF-0B7D-831D-CD5E-1CBE12FF5D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400" dirty="0"/>
              <a:t>Currently visible to Unit UISLs for all VRAs by ISO</a:t>
            </a:r>
          </a:p>
          <a:p>
            <a:r>
              <a:rPr lang="en-US" sz="2400" dirty="0"/>
              <a:t>VRA = Vendor Risk Assessment</a:t>
            </a:r>
          </a:p>
          <a:p>
            <a:r>
              <a:rPr lang="en-US" sz="2400" dirty="0"/>
              <a:t>Other risk assessments also may apply</a:t>
            </a:r>
          </a:p>
          <a:p>
            <a:r>
              <a:rPr lang="en-US" sz="2400" dirty="0"/>
              <a:t>Old rating – protection provided by supplier</a:t>
            </a:r>
          </a:p>
          <a:p>
            <a:r>
              <a:rPr lang="en-US" sz="2400" dirty="0"/>
              <a:t>New rating – estimated risk for P1 – P4</a:t>
            </a:r>
          </a:p>
          <a:p>
            <a:r>
              <a:rPr lang="en-US" sz="2400" dirty="0"/>
              <a:t>VRAs are use case specific</a:t>
            </a:r>
          </a:p>
          <a:p>
            <a:r>
              <a:rPr lang="en-US" sz="2400" dirty="0"/>
              <a:t>VRA outcome for other use cases may not apply</a:t>
            </a:r>
          </a:p>
          <a:p>
            <a:r>
              <a:rPr lang="en-US" sz="2400" dirty="0"/>
              <a:t>Confidence rating for risk suggests accuracy</a:t>
            </a:r>
          </a:p>
          <a:p>
            <a:r>
              <a:rPr lang="en-US" sz="2400" dirty="0"/>
              <a:t>For P4, VRA &amp; therefore classification annually</a:t>
            </a:r>
          </a:p>
          <a:p>
            <a:r>
              <a:rPr lang="en-US" sz="2400" dirty="0"/>
              <a:t>For P3, every two years</a:t>
            </a:r>
          </a:p>
          <a:p>
            <a:r>
              <a:rPr lang="en-US" sz="2400" dirty="0"/>
              <a:t>Good progress toward broader view of outcomes</a:t>
            </a:r>
          </a:p>
        </p:txBody>
      </p:sp>
    </p:spTree>
    <p:extLst>
      <p:ext uri="{BB962C8B-B14F-4D97-AF65-F5344CB8AC3E}">
        <p14:creationId xmlns:p14="http://schemas.microsoft.com/office/powerpoint/2010/main" val="1461248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078553-1538-2DB7-757A-E276005F1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EB0DD72-BE6C-180B-B7CF-749730DC3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FCCC68C-566B-3C8B-E48E-58E921B88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4BDAA4-B760-CC89-B221-2A5BC9DBB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55479"/>
            <a:ext cx="4762990" cy="213826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Collaboration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2C46D91F-3ECE-755D-289E-BA38B794F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78C640-E162-FA62-3AD0-2118988275DC}"/>
              </a:ext>
            </a:extLst>
          </p:cNvPr>
          <p:cNvSpPr/>
          <p:nvPr/>
        </p:nvSpPr>
        <p:spPr>
          <a:xfrm>
            <a:off x="5109827" y="1092815"/>
            <a:ext cx="11128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IRB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BF0146-3B20-8E37-F14E-355602BB9ECD}"/>
              </a:ext>
            </a:extLst>
          </p:cNvPr>
          <p:cNvSpPr/>
          <p:nvPr/>
        </p:nvSpPr>
        <p:spPr>
          <a:xfrm>
            <a:off x="4455802" y="2946988"/>
            <a:ext cx="24208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Counsel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C9C154-9A3D-11EB-C725-87AA2625085B}"/>
              </a:ext>
            </a:extLst>
          </p:cNvPr>
          <p:cNvSpPr/>
          <p:nvPr/>
        </p:nvSpPr>
        <p:spPr>
          <a:xfrm>
            <a:off x="8024730" y="1756051"/>
            <a:ext cx="2184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Privacy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7C390D-BA9C-E366-784A-6B984BD260E6}"/>
              </a:ext>
            </a:extLst>
          </p:cNvPr>
          <p:cNvSpPr/>
          <p:nvPr/>
        </p:nvSpPr>
        <p:spPr>
          <a:xfrm>
            <a:off x="7298880" y="3311759"/>
            <a:ext cx="38609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Procurement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E49072-1447-4CAB-A7E4-A83D778C0833}"/>
              </a:ext>
            </a:extLst>
          </p:cNvPr>
          <p:cNvSpPr/>
          <p:nvPr/>
        </p:nvSpPr>
        <p:spPr>
          <a:xfrm>
            <a:off x="6211411" y="4665071"/>
            <a:ext cx="11352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ISO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4D9843-49B9-D989-0CF6-A9B6F1590FBB}"/>
              </a:ext>
            </a:extLst>
          </p:cNvPr>
          <p:cNvSpPr/>
          <p:nvPr/>
        </p:nvSpPr>
        <p:spPr>
          <a:xfrm>
            <a:off x="9931236" y="604140"/>
            <a:ext cx="14125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UISL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7980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EB3BB4-F829-D5B7-9AD5-6AAED0262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0FF4F3-26E1-BCF5-D65D-96967EC91F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897CEE-9045-2C3C-F7F2-5E7CF1092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390D76-1A83-8B74-10B0-3360A5E7F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55479"/>
            <a:ext cx="4762990" cy="213826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Demonstration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1E64AAE-1A54-81A6-BA26-C1279845B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FCBD89-6BEC-680E-3FDC-082682432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6895" y="929313"/>
            <a:ext cx="7645482" cy="437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9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Words>167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UC Davis Data Classification Seminar Series</vt:lpstr>
      <vt:lpstr>Factors</vt:lpstr>
      <vt:lpstr>Use of VRA outcomes</vt:lpstr>
      <vt:lpstr>Collaboration</vt:lpstr>
      <vt:lpstr>Demonstration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 Davis Data Classification Seminar Series</dc:title>
  <dc:creator>Petr R Brym</dc:creator>
  <cp:lastModifiedBy>Petr R Brym</cp:lastModifiedBy>
  <cp:revision>28</cp:revision>
  <dcterms:created xsi:type="dcterms:W3CDTF">2024-01-27T00:13:20Z</dcterms:created>
  <dcterms:modified xsi:type="dcterms:W3CDTF">2025-04-23T16:02:56Z</dcterms:modified>
</cp:coreProperties>
</file>